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143000" y="685800"/>
            <a:ext cx="4572000" cy="3429000"/>
          </a:xfrm>
          <a:prstGeom prst="rect">
            <a:avLst/>
          </a:prstGeom>
        </p:spPr>
        <p:txBody>
          <a:bodyPr/>
          <a:lstStyle/>
          <a:p>
            <a:endParaRPr/>
          </a:p>
        </p:txBody>
      </p:sp>
      <p:sp>
        <p:nvSpPr>
          <p:cNvPr id="96" name="Shape 9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Variable_(computer_science)" TargetMode="External"/><Relationship Id="rId3" Type="http://schemas.openxmlformats.org/officeDocument/2006/relationships/hyperlink" Target="https://en.wikipedia.org/wiki/Integer_overflow" TargetMode="External"/><Relationship Id="rId7" Type="http://schemas.openxmlformats.org/officeDocument/2006/relationships/hyperlink" Target="https://en.wikipedia.org/wiki/Adder_(electronics)#cite_note-Lancaster_2004-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OR_gate" TargetMode="External"/><Relationship Id="rId5" Type="http://schemas.openxmlformats.org/officeDocument/2006/relationships/hyperlink" Target="https://en.wikipedia.org/wiki/AND_gate" TargetMode="External"/><Relationship Id="rId4" Type="http://schemas.openxmlformats.org/officeDocument/2006/relationships/hyperlink" Target="https://en.wikipedia.org/wiki/XOR_gat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p>
            <a:r>
              <a:t>Hello everyone, welcome to Software Carpentry. My name is Isaiah Chen - I am a PhD student here at Johns Hopkins, where I was an instructor for this course in a previous semester.</a:t>
            </a:r>
          </a:p>
          <a:p>
            <a:endParaRPr/>
          </a:p>
          <a:p>
            <a:r>
              <a:t>This class is being taught in an online or flipped classroom, where these lectures are pre-recorded. All the information for the course is located on the course website. This includes the course syllabus, lecture slides, homework assignments, labs, and other handouts.</a:t>
            </a:r>
          </a:p>
          <a:p>
            <a:endParaRPr/>
          </a:p>
          <a:p>
            <a:r>
              <a:t>Please take a look at the syllabus for details on the meeting times for the class, the course instructors, grading distribution, and other specifics.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The hexadecimal system is particularly important in computer programming, since four bits (each consisting of a one or zero) can be succinctly expressed using a single hexadecimal digit. Two hexadecimal digits represent numbers from 0 to 255, a common range used, for example, to specify colors. Thus, in the HTML language of the web, colors are specified using three pairs of hexadecimal digits RRGGBB, where  is the amount of red,  the amount of green, and  the amount of blue.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The amount of current moving from the source to the drain will dictate if the gate opens up or not.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The </a:t>
            </a:r>
            <a:r>
              <a:rPr b="1"/>
              <a:t>half adder</a:t>
            </a:r>
            <a:r>
              <a:t> adds two single binary digits </a:t>
            </a:r>
            <a:r>
              <a:rPr i="1"/>
              <a:t>A</a:t>
            </a:r>
            <a:r>
              <a:t> and </a:t>
            </a:r>
            <a:r>
              <a:rPr i="1"/>
              <a:t>B</a:t>
            </a:r>
            <a:r>
              <a:t>. It has two outputs, sum (</a:t>
            </a:r>
            <a:r>
              <a:rPr i="1"/>
              <a:t>S</a:t>
            </a:r>
            <a:r>
              <a:t>) and carry (</a:t>
            </a:r>
            <a:r>
              <a:rPr i="1"/>
              <a:t>C</a:t>
            </a:r>
            <a:r>
              <a:t>). The carry signal represents an </a:t>
            </a:r>
            <a:r>
              <a:rPr u="sng">
                <a:solidFill>
                  <a:srgbClr val="0000FF"/>
                </a:solidFill>
                <a:uFill>
                  <a:solidFill>
                    <a:srgbClr val="0000FF"/>
                  </a:solidFill>
                </a:uFill>
                <a:hlinkClick r:id="rId3"/>
              </a:rPr>
              <a:t>overflow</a:t>
            </a:r>
            <a:r>
              <a:t> into the next digit of a multi-digit addition. The value of the sum is 2</a:t>
            </a:r>
            <a:r>
              <a:rPr i="1"/>
              <a:t>C</a:t>
            </a:r>
            <a:r>
              <a:t> + </a:t>
            </a:r>
            <a:r>
              <a:rPr i="1"/>
              <a:t>S</a:t>
            </a:r>
            <a:r>
              <a:t>. The simplest half-adder design, pictured on the right, incorporates an </a:t>
            </a:r>
            <a:r>
              <a:rPr u="sng">
                <a:solidFill>
                  <a:srgbClr val="0000FF"/>
                </a:solidFill>
                <a:uFill>
                  <a:solidFill>
                    <a:srgbClr val="0000FF"/>
                  </a:solidFill>
                </a:uFill>
                <a:hlinkClick r:id="rId4"/>
              </a:rPr>
              <a:t>XOR gate</a:t>
            </a:r>
            <a:r>
              <a:t> for </a:t>
            </a:r>
            <a:r>
              <a:rPr i="1"/>
              <a:t>S</a:t>
            </a:r>
            <a:r>
              <a:t> and an </a:t>
            </a:r>
            <a:r>
              <a:rPr u="sng">
                <a:solidFill>
                  <a:srgbClr val="0000FF"/>
                </a:solidFill>
                <a:uFill>
                  <a:solidFill>
                    <a:srgbClr val="0000FF"/>
                  </a:solidFill>
                </a:uFill>
                <a:hlinkClick r:id="rId5"/>
              </a:rPr>
              <a:t>AND gate</a:t>
            </a:r>
            <a:r>
              <a:t> for </a:t>
            </a:r>
            <a:r>
              <a:rPr i="1"/>
              <a:t>C</a:t>
            </a:r>
            <a:r>
              <a:t>. The Boolean logic for the sum (in this case </a:t>
            </a:r>
            <a:r>
              <a:rPr i="1"/>
              <a:t>S</a:t>
            </a:r>
            <a:r>
              <a:t>) will be </a:t>
            </a:r>
            <a:r>
              <a:rPr i="1"/>
              <a:t>A′B</a:t>
            </a:r>
            <a:r>
              <a:t> + </a:t>
            </a:r>
            <a:r>
              <a:rPr i="1"/>
              <a:t>AB′</a:t>
            </a:r>
            <a:r>
              <a:t> whereas for the carry (</a:t>
            </a:r>
            <a:r>
              <a:rPr i="1"/>
              <a:t>C</a:t>
            </a:r>
            <a:r>
              <a:t>) will be </a:t>
            </a:r>
            <a:r>
              <a:rPr i="1"/>
              <a:t>AB</a:t>
            </a:r>
            <a:r>
              <a:t>. With the addition of an </a:t>
            </a:r>
            <a:r>
              <a:rPr u="sng">
                <a:solidFill>
                  <a:srgbClr val="0000FF"/>
                </a:solidFill>
                <a:uFill>
                  <a:solidFill>
                    <a:srgbClr val="0000FF"/>
                  </a:solidFill>
                </a:uFill>
                <a:hlinkClick r:id="rId6"/>
              </a:rPr>
              <a:t>OR gate</a:t>
            </a:r>
            <a:r>
              <a:t> to combine their carry outputs, two half adders can be combined to make a full adder.</a:t>
            </a:r>
            <a:r>
              <a:rPr u="sng" baseline="30000">
                <a:solidFill>
                  <a:srgbClr val="0000FF"/>
                </a:solidFill>
                <a:uFill>
                  <a:solidFill>
                    <a:srgbClr val="0000FF"/>
                  </a:solidFill>
                </a:uFill>
                <a:hlinkClick r:id="rId7"/>
              </a:rPr>
              <a:t>[1]</a:t>
            </a:r>
            <a:r>
              <a:t> The half adder adds two input bits and generates a carry and sum, which are the two outputs of a half adder. The input </a:t>
            </a:r>
            <a:r>
              <a:rPr u="sng">
                <a:solidFill>
                  <a:srgbClr val="0000FF"/>
                </a:solidFill>
                <a:uFill>
                  <a:solidFill>
                    <a:srgbClr val="0000FF"/>
                  </a:solidFill>
                </a:uFill>
                <a:hlinkClick r:id="rId8"/>
              </a:rPr>
              <a:t>variables</a:t>
            </a:r>
            <a:r>
              <a:t> of a half adder are called the augend and addend bits. The output variables are the sum and carry.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3" name="Rectangle 6"/>
          <p:cNvSpPr/>
          <p:nvPr/>
        </p:nvSpPr>
        <p:spPr>
          <a:xfrm>
            <a:off x="0" y="0"/>
            <a:ext cx="12192000" cy="6858000"/>
          </a:xfrm>
          <a:prstGeom prst="rect">
            <a:avLst/>
          </a:prstGeom>
          <a:solidFill>
            <a:srgbClr val="0B5EB8"/>
          </a:solidFill>
          <a:ln w="6350">
            <a:solidFill>
              <a:schemeClr val="accent1"/>
            </a:solidFill>
            <a:miter/>
          </a:ln>
        </p:spPr>
        <p:txBody>
          <a:bodyPr lIns="45718" tIns="45718" rIns="45718" bIns="45718" anchor="ctr"/>
          <a:lstStyle/>
          <a:p>
            <a:pPr algn="ctr">
              <a:defRPr sz="1300">
                <a:solidFill>
                  <a:srgbClr val="FFFFFF"/>
                </a:solidFill>
              </a:defRPr>
            </a:pPr>
            <a:endParaRPr/>
          </a:p>
        </p:txBody>
      </p:sp>
      <p:sp>
        <p:nvSpPr>
          <p:cNvPr id="14" name="Title Text"/>
          <p:cNvSpPr txBox="1">
            <a:spLocks noGrp="1"/>
          </p:cNvSpPr>
          <p:nvPr>
            <p:ph type="title"/>
          </p:nvPr>
        </p:nvSpPr>
        <p:spPr>
          <a:xfrm>
            <a:off x="1524000" y="2657254"/>
            <a:ext cx="9144000" cy="2387602"/>
          </a:xfrm>
          <a:prstGeom prst="rect">
            <a:avLst/>
          </a:prstGeom>
        </p:spPr>
        <p:txBody>
          <a:bodyPr/>
          <a:lstStyle>
            <a:lvl1pPr algn="ctr"/>
          </a:lstStyle>
          <a:p>
            <a:r>
              <a:t>Title Text</a:t>
            </a:r>
          </a:p>
        </p:txBody>
      </p:sp>
      <p:sp>
        <p:nvSpPr>
          <p:cNvPr id="15" name="Straight Connector 7"/>
          <p:cNvSpPr/>
          <p:nvPr/>
        </p:nvSpPr>
        <p:spPr>
          <a:xfrm>
            <a:off x="3317668" y="2261337"/>
            <a:ext cx="5554152" cy="2"/>
          </a:xfrm>
          <a:prstGeom prst="line">
            <a:avLst/>
          </a:prstGeom>
          <a:ln w="6350">
            <a:solidFill>
              <a:srgbClr val="FFFFFF"/>
            </a:solidFill>
            <a:miter/>
          </a:ln>
        </p:spPr>
        <p:txBody>
          <a:bodyPr lIns="45718" tIns="45718" rIns="45718" bIns="45718"/>
          <a:lstStyle/>
          <a:p>
            <a:endParaRPr/>
          </a:p>
        </p:txBody>
      </p:sp>
      <p:pic>
        <p:nvPicPr>
          <p:cNvPr id="16" name="Picture 8" descr="Picture 8"/>
          <p:cNvPicPr>
            <a:picLocks noChangeAspect="1"/>
          </p:cNvPicPr>
          <p:nvPr/>
        </p:nvPicPr>
        <p:blipFill>
          <a:blip r:embed="rId2"/>
          <a:stretch>
            <a:fillRect/>
          </a:stretch>
        </p:blipFill>
        <p:spPr>
          <a:xfrm>
            <a:off x="4625578" y="269622"/>
            <a:ext cx="2938328" cy="1966598"/>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Title Text"/>
          <p:cNvSpPr txBox="1">
            <a:spLocks noGrp="1"/>
          </p:cNvSpPr>
          <p:nvPr>
            <p:ph type="title"/>
          </p:nvPr>
        </p:nvSpPr>
        <p:spPr>
          <a:prstGeom prst="rect">
            <a:avLst/>
          </a:prstGeom>
        </p:spPr>
        <p:txBody>
          <a:bodyPr/>
          <a:lstStyle/>
          <a:p>
            <a:r>
              <a:t>Title Text</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r>
              <a:t>Title Text</a:t>
            </a:r>
          </a:p>
        </p:txBody>
      </p:sp>
      <p:sp>
        <p:nvSpPr>
          <p:cNvPr id="34"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0">
              <a:buSzTx/>
              <a:buFontTx/>
              <a:buNone/>
              <a:defRPr sz="2400">
                <a:solidFill>
                  <a:srgbClr val="888888"/>
                </a:solidFill>
                <a:latin typeface="+mn-lt"/>
                <a:ea typeface="+mn-ea"/>
                <a:cs typeface="+mn-cs"/>
                <a:sym typeface="Calibri"/>
              </a:defRPr>
            </a:lvl2pPr>
            <a:lvl3pPr marL="0" indent="0">
              <a:buSzTx/>
              <a:buFontTx/>
              <a:buNone/>
              <a:defRPr sz="2400">
                <a:solidFill>
                  <a:srgbClr val="888888"/>
                </a:solidFill>
                <a:latin typeface="+mn-lt"/>
                <a:ea typeface="+mn-ea"/>
                <a:cs typeface="+mn-cs"/>
                <a:sym typeface="Calibri"/>
              </a:defRPr>
            </a:lvl3pPr>
            <a:lvl4pPr marL="0" indent="0">
              <a:buSzTx/>
              <a:buFontTx/>
              <a:buNone/>
              <a:defRPr sz="2400">
                <a:solidFill>
                  <a:srgbClr val="888888"/>
                </a:solidFill>
                <a:latin typeface="+mn-lt"/>
                <a:ea typeface="+mn-ea"/>
                <a:cs typeface="+mn-cs"/>
                <a:sym typeface="Calibri"/>
              </a:defRPr>
            </a:lvl4pPr>
            <a:lvl5pPr marL="0" indent="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lvl1pPr>
              <a:defRPr sz="4400">
                <a:solidFill>
                  <a:srgbClr val="000000"/>
                </a:solidFill>
                <a:latin typeface="Calibri Light"/>
                <a:ea typeface="Calibri Light"/>
                <a:cs typeface="Calibri Light"/>
                <a:sym typeface="Calibri Light"/>
              </a:defRPr>
            </a:lvl1p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lvl1pPr>
              <a:defRPr>
                <a:latin typeface="+mn-lt"/>
                <a:ea typeface="+mn-ea"/>
                <a:cs typeface="+mn-cs"/>
                <a:sym typeface="Calibri"/>
              </a:defRPr>
            </a:lvl1pPr>
            <a:lvl2pPr>
              <a:buChar char="•"/>
              <a:defRPr>
                <a:latin typeface="+mn-lt"/>
                <a:ea typeface="+mn-ea"/>
                <a:cs typeface="+mn-cs"/>
                <a:sym typeface="Calibri"/>
              </a:defRPr>
            </a:lvl2pPr>
            <a:lvl3pPr>
              <a:buChar char="•"/>
              <a:defRPr>
                <a:latin typeface="+mn-lt"/>
                <a:ea typeface="+mn-ea"/>
                <a:cs typeface="+mn-cs"/>
                <a:sym typeface="Calibri"/>
              </a:defRPr>
            </a:lvl3pPr>
            <a:lvl4pPr>
              <a:buChar char="•"/>
              <a:defRPr>
                <a:latin typeface="+mn-lt"/>
                <a:ea typeface="+mn-ea"/>
                <a:cs typeface="+mn-cs"/>
                <a:sym typeface="Calibri"/>
              </a:defRPr>
            </a:lvl4pPr>
            <a:lvl5pPr>
              <a:buChar cha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1" name="Title Text"/>
          <p:cNvSpPr txBox="1">
            <a:spLocks noGrp="1"/>
          </p:cNvSpPr>
          <p:nvPr>
            <p:ph type="title"/>
          </p:nvPr>
        </p:nvSpPr>
        <p:spPr>
          <a:xfrm>
            <a:off x="839787" y="365125"/>
            <a:ext cx="10515601" cy="1325563"/>
          </a:xfrm>
          <a:prstGeom prst="rect">
            <a:avLst/>
          </a:prstGeom>
        </p:spPr>
        <p:txBody>
          <a:bodyPr/>
          <a:lstStyle>
            <a:lvl1pPr>
              <a:defRPr sz="4400">
                <a:solidFill>
                  <a:srgbClr val="000000"/>
                </a:solidFill>
                <a:latin typeface="Calibri Light"/>
                <a:ea typeface="Calibri Light"/>
                <a:cs typeface="Calibri Light"/>
                <a:sym typeface="Calibri Light"/>
              </a:defRPr>
            </a:lvl1pPr>
          </a:lstStyle>
          <a:p>
            <a:r>
              <a:t>Title Text</a:t>
            </a:r>
          </a:p>
        </p:txBody>
      </p:sp>
      <p:sp>
        <p:nvSpPr>
          <p:cNvPr id="52"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atin typeface="+mn-lt"/>
                <a:ea typeface="+mn-ea"/>
                <a:cs typeface="+mn-cs"/>
                <a:sym typeface="Calibri"/>
              </a:defRPr>
            </a:lvl1pPr>
            <a:lvl2pPr marL="0" indent="0">
              <a:buSzTx/>
              <a:buFontTx/>
              <a:buNone/>
              <a:defRPr sz="2400" b="1">
                <a:latin typeface="+mn-lt"/>
                <a:ea typeface="+mn-ea"/>
                <a:cs typeface="+mn-cs"/>
                <a:sym typeface="Calibri"/>
              </a:defRPr>
            </a:lvl2pPr>
            <a:lvl3pPr marL="0" indent="0">
              <a:buSzTx/>
              <a:buFontTx/>
              <a:buNone/>
              <a:defRPr sz="2400" b="1">
                <a:latin typeface="+mn-lt"/>
                <a:ea typeface="+mn-ea"/>
                <a:cs typeface="+mn-cs"/>
                <a:sym typeface="Calibri"/>
              </a:defRPr>
            </a:lvl3pPr>
            <a:lvl4pPr marL="0" indent="0">
              <a:buSzTx/>
              <a:buFontTx/>
              <a:buNone/>
              <a:defRPr sz="2400" b="1">
                <a:latin typeface="+mn-lt"/>
                <a:ea typeface="+mn-ea"/>
                <a:cs typeface="+mn-cs"/>
                <a:sym typeface="Calibri"/>
              </a:defRPr>
            </a:lvl4pPr>
            <a:lvl5pPr marL="0" indent="0">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1" name="Title Text"/>
          <p:cNvSpPr txBox="1">
            <a:spLocks noGrp="1"/>
          </p:cNvSpPr>
          <p:nvPr>
            <p:ph type="title"/>
          </p:nvPr>
        </p:nvSpPr>
        <p:spPr>
          <a:xfrm>
            <a:off x="838200" y="365125"/>
            <a:ext cx="10515600" cy="1325563"/>
          </a:xfrm>
          <a:prstGeom prst="rect">
            <a:avLst/>
          </a:prstGeom>
        </p:spPr>
        <p:txBody>
          <a:bodyPr/>
          <a:lstStyle>
            <a:lvl1pPr>
              <a:defRPr sz="4400">
                <a:solidFill>
                  <a:srgbClr val="000000"/>
                </a:solidFill>
                <a:latin typeface="Calibri Light"/>
                <a:ea typeface="Calibri Light"/>
                <a:cs typeface="Calibri Light"/>
                <a:sym typeface="Calibri Light"/>
              </a:defRPr>
            </a:lvl1p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6" name="Title Text"/>
          <p:cNvSpPr txBox="1">
            <a:spLocks noGrp="1"/>
          </p:cNvSpPr>
          <p:nvPr>
            <p:ph type="title"/>
          </p:nvPr>
        </p:nvSpPr>
        <p:spPr>
          <a:xfrm>
            <a:off x="839787" y="457200"/>
            <a:ext cx="3932240" cy="1600200"/>
          </a:xfrm>
          <a:prstGeom prst="rect">
            <a:avLst/>
          </a:prstGeom>
        </p:spPr>
        <p:txBody>
          <a:bodyPr anchor="b"/>
          <a:lstStyle>
            <a:lvl1pPr>
              <a:defRPr>
                <a:solidFill>
                  <a:srgbClr val="000000"/>
                </a:solidFill>
                <a:latin typeface="Calibri Light"/>
                <a:ea typeface="Calibri Light"/>
                <a:cs typeface="Calibri Light"/>
                <a:sym typeface="Calibri Light"/>
              </a:defRPr>
            </a:lvl1pPr>
          </a:lstStyle>
          <a:p>
            <a:r>
              <a:t>Title Text</a:t>
            </a:r>
          </a:p>
        </p:txBody>
      </p:sp>
      <p:sp>
        <p:nvSpPr>
          <p:cNvPr id="77" name="Body Level One…"/>
          <p:cNvSpPr txBox="1">
            <a:spLocks noGrp="1"/>
          </p:cNvSpPr>
          <p:nvPr>
            <p:ph type="body" sz="half" idx="1"/>
          </p:nvPr>
        </p:nvSpPr>
        <p:spPr>
          <a:xfrm>
            <a:off x="5183187" y="987425"/>
            <a:ext cx="6172202" cy="4873625"/>
          </a:xfrm>
          <a:prstGeom prst="rect">
            <a:avLst/>
          </a:prstGeom>
        </p:spPr>
        <p:txBody>
          <a:bodyPr/>
          <a:lstStyle>
            <a:lvl1pPr>
              <a:defRPr sz="3200">
                <a:latin typeface="+mn-lt"/>
                <a:ea typeface="+mn-ea"/>
                <a:cs typeface="+mn-cs"/>
                <a:sym typeface="Calibri"/>
              </a:defRPr>
            </a:lvl1pPr>
            <a:lvl2pPr marL="718457" indent="-261257">
              <a:buChar char="•"/>
              <a:defRPr sz="3200">
                <a:latin typeface="+mn-lt"/>
                <a:ea typeface="+mn-ea"/>
                <a:cs typeface="+mn-cs"/>
                <a:sym typeface="Calibri"/>
              </a:defRPr>
            </a:lvl2pPr>
            <a:lvl3pPr marL="1219200" indent="-304800">
              <a:buChar char="•"/>
              <a:defRPr sz="3200">
                <a:latin typeface="+mn-lt"/>
                <a:ea typeface="+mn-ea"/>
                <a:cs typeface="+mn-cs"/>
                <a:sym typeface="Calibri"/>
              </a:defRPr>
            </a:lvl3pPr>
            <a:lvl4pPr marL="1737360" indent="-365760">
              <a:buChar char="•"/>
              <a:defRPr sz="3200">
                <a:latin typeface="+mn-lt"/>
                <a:ea typeface="+mn-ea"/>
                <a:cs typeface="+mn-cs"/>
                <a:sym typeface="Calibri"/>
              </a:defRPr>
            </a:lvl4pPr>
            <a:lvl5pPr marL="2194560" indent="-365760">
              <a:buChar cha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8"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839787" y="457200"/>
            <a:ext cx="3932240" cy="1600200"/>
          </a:xfrm>
          <a:prstGeom prst="rect">
            <a:avLst/>
          </a:prstGeom>
        </p:spPr>
        <p:txBody>
          <a:bodyPr anchor="b"/>
          <a:lstStyle>
            <a:lvl1pPr>
              <a:defRPr>
                <a:solidFill>
                  <a:srgbClr val="000000"/>
                </a:solidFill>
                <a:latin typeface="Calibri Light"/>
                <a:ea typeface="Calibri Light"/>
                <a:cs typeface="Calibri Light"/>
                <a:sym typeface="Calibri Light"/>
              </a:defRPr>
            </a:lvl1pPr>
          </a:lstStyle>
          <a:p>
            <a:r>
              <a:t>Title Text</a:t>
            </a:r>
          </a:p>
        </p:txBody>
      </p:sp>
      <p:sp>
        <p:nvSpPr>
          <p:cNvPr id="87"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8"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atin typeface="+mn-lt"/>
                <a:ea typeface="+mn-ea"/>
                <a:cs typeface="+mn-cs"/>
                <a:sym typeface="Calibri"/>
              </a:defRPr>
            </a:lvl1pPr>
            <a:lvl2pPr marL="0" indent="0">
              <a:buSzTx/>
              <a:buFontTx/>
              <a:buNone/>
              <a:defRPr sz="1600">
                <a:latin typeface="+mn-lt"/>
                <a:ea typeface="+mn-ea"/>
                <a:cs typeface="+mn-cs"/>
                <a:sym typeface="Calibri"/>
              </a:defRPr>
            </a:lvl2pPr>
            <a:lvl3pPr marL="0" indent="0">
              <a:buSzTx/>
              <a:buFontTx/>
              <a:buNone/>
              <a:defRPr sz="1600">
                <a:latin typeface="+mn-lt"/>
                <a:ea typeface="+mn-ea"/>
                <a:cs typeface="+mn-cs"/>
                <a:sym typeface="Calibri"/>
              </a:defRPr>
            </a:lvl3pPr>
            <a:lvl4pPr marL="0" indent="0">
              <a:buSzTx/>
              <a:buFontTx/>
              <a:buNone/>
              <a:defRPr sz="1600">
                <a:latin typeface="+mn-lt"/>
                <a:ea typeface="+mn-ea"/>
                <a:cs typeface="+mn-cs"/>
                <a:sym typeface="Calibri"/>
              </a:defRPr>
            </a:lvl4pPr>
            <a:lvl5pPr marL="0" indent="0">
              <a:buSzTx/>
              <a:buFontTx/>
              <a:buNone/>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2" y="-5410"/>
            <a:ext cx="12192003" cy="927097"/>
          </a:xfrm>
          <a:prstGeom prst="rect">
            <a:avLst/>
          </a:prstGeom>
          <a:solidFill>
            <a:srgbClr val="0B5EB8"/>
          </a:solidFill>
          <a:ln w="6350">
            <a:solidFill>
              <a:schemeClr val="accent1"/>
            </a:solidFill>
            <a:miter/>
          </a:ln>
        </p:spPr>
        <p:txBody>
          <a:bodyPr lIns="45718" tIns="45718" rIns="45718" bIns="45718" anchor="ctr"/>
          <a:lstStyle/>
          <a:p>
            <a:pPr algn="ctr">
              <a:defRPr sz="1300">
                <a:solidFill>
                  <a:srgbClr val="FFFFFF"/>
                </a:solidFill>
              </a:defRPr>
            </a:pPr>
            <a:endParaRPr/>
          </a:p>
        </p:txBody>
      </p:sp>
      <p:pic>
        <p:nvPicPr>
          <p:cNvPr id="3" name="Picture 7" descr="Picture 7"/>
          <p:cNvPicPr>
            <a:picLocks noChangeAspect="1"/>
          </p:cNvPicPr>
          <p:nvPr/>
        </p:nvPicPr>
        <p:blipFill>
          <a:blip r:embed="rId11"/>
          <a:stretch>
            <a:fillRect/>
          </a:stretch>
        </p:blipFill>
        <p:spPr>
          <a:xfrm>
            <a:off x="9732926" y="-68220"/>
            <a:ext cx="2459074" cy="1052717"/>
          </a:xfrm>
          <a:prstGeom prst="rect">
            <a:avLst/>
          </a:prstGeom>
          <a:ln w="12700">
            <a:miter lim="400000"/>
          </a:ln>
        </p:spPr>
      </p:pic>
      <p:sp>
        <p:nvSpPr>
          <p:cNvPr id="4" name="Body Level One…"/>
          <p:cNvSpPr txBox="1">
            <a:spLocks noGrp="1"/>
          </p:cNvSpPr>
          <p:nvPr>
            <p:ph type="body" idx="1"/>
          </p:nvPr>
        </p:nvSpPr>
        <p:spPr>
          <a:xfrm>
            <a:off x="838200" y="1155781"/>
            <a:ext cx="10515600" cy="5021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108856" y="165875"/>
            <a:ext cx="9829801" cy="736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6"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1pPr>
      <a:lvl2pPr marL="723900" marR="0" indent="-266700" algn="l" defTabSz="914400" rtl="0" latinLnBrk="0">
        <a:lnSpc>
          <a:spcPct val="90000"/>
        </a:lnSpc>
        <a:spcBef>
          <a:spcPts val="1000"/>
        </a:spcBef>
        <a:spcAft>
          <a:spcPts val="0"/>
        </a:spcAft>
        <a:buClrTx/>
        <a:buSzPct val="100000"/>
        <a:buFont typeface="Arial"/>
        <a:buChar char="o"/>
        <a:tabLst/>
        <a:defRPr sz="2800" b="0" i="0" u="none" strike="noStrike" cap="none" spc="0" baseline="0">
          <a:solidFill>
            <a:srgbClr val="000000"/>
          </a:solidFill>
          <a:uFillTx/>
          <a:latin typeface="Cambria"/>
          <a:ea typeface="Cambria"/>
          <a:cs typeface="Cambria"/>
          <a:sym typeface="Cambria"/>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mbria"/>
          <a:ea typeface="Cambria"/>
          <a:cs typeface="Cambria"/>
          <a:sym typeface="Cambri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hyperlink" Target="https://www.anaconda.com/download" TargetMode="External"/><Relationship Id="rId1" Type="http://schemas.openxmlformats.org/officeDocument/2006/relationships/slideLayout" Target="../slideLayouts/slideLayout2.xml"/><Relationship Id="rId5" Type="http://schemas.openxmlformats.org/officeDocument/2006/relationships/hyperlink" Target="https://repo.anaconda.com/miniconda/Miniconda3-latest-MacOSX-arm64.pkg" TargetMode="External"/><Relationship Id="rId4" Type="http://schemas.openxmlformats.org/officeDocument/2006/relationships/hyperlink" Target="https://docs.conda.io/en/latest/miniconda.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1524000" y="2657254"/>
            <a:ext cx="9144000" cy="2387602"/>
          </a:xfrm>
          <a:prstGeom prst="rect">
            <a:avLst/>
          </a:prstGeom>
        </p:spPr>
        <p:txBody>
          <a:bodyPr/>
          <a:lstStyle/>
          <a:p>
            <a:r>
              <a:t>EN.540.635</a:t>
            </a:r>
            <a:br/>
            <a:r>
              <a:t>Software Carpentry</a:t>
            </a:r>
            <a:br/>
            <a:br/>
            <a:r>
              <a:t>Lecture 1</a:t>
            </a:r>
            <a:br/>
            <a:r>
              <a:t>What is a Computer?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1"/>
          <p:cNvSpPr txBox="1">
            <a:spLocks noGrp="1"/>
          </p:cNvSpPr>
          <p:nvPr>
            <p:ph type="title"/>
          </p:nvPr>
        </p:nvSpPr>
        <p:spPr>
          <a:xfrm>
            <a:off x="108856" y="165874"/>
            <a:ext cx="9829801" cy="736935"/>
          </a:xfrm>
          <a:prstGeom prst="rect">
            <a:avLst/>
          </a:prstGeom>
        </p:spPr>
        <p:txBody>
          <a:bodyPr/>
          <a:lstStyle/>
          <a:p>
            <a:r>
              <a:t>Logic - AND</a:t>
            </a:r>
          </a:p>
        </p:txBody>
      </p:sp>
      <p:sp>
        <p:nvSpPr>
          <p:cNvPr id="174"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pSp>
        <p:nvGrpSpPr>
          <p:cNvPr id="178" name="Group 5"/>
          <p:cNvGrpSpPr/>
          <p:nvPr/>
        </p:nvGrpSpPr>
        <p:grpSpPr>
          <a:xfrm>
            <a:off x="4743451" y="2768599"/>
            <a:ext cx="2705102" cy="2705101"/>
            <a:chOff x="0" y="0"/>
            <a:chExt cx="2705101" cy="2705100"/>
          </a:xfrm>
        </p:grpSpPr>
        <p:sp>
          <p:nvSpPr>
            <p:cNvPr id="175"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176"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177"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179"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180"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181"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182"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183" name="TextBox 10"/>
          <p:cNvSpPr txBox="1"/>
          <p:nvPr/>
        </p:nvSpPr>
        <p:spPr>
          <a:xfrm>
            <a:off x="5302408" y="3188306"/>
            <a:ext cx="246484" cy="39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184" name="TextBox 11"/>
          <p:cNvSpPr txBox="1"/>
          <p:nvPr/>
        </p:nvSpPr>
        <p:spPr>
          <a:xfrm>
            <a:off x="6704079" y="3190963"/>
            <a:ext cx="258325"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185" name="TextBox 12"/>
          <p:cNvSpPr txBox="1"/>
          <p:nvPr/>
        </p:nvSpPr>
        <p:spPr>
          <a:xfrm>
            <a:off x="5290565" y="4518279"/>
            <a:ext cx="236580"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186" name="TextBox 13"/>
          <p:cNvSpPr txBox="1"/>
          <p:nvPr/>
        </p:nvSpPr>
        <p:spPr>
          <a:xfrm>
            <a:off x="6715382" y="4515707"/>
            <a:ext cx="235716"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187" name="Rectangle 2"/>
          <p:cNvSpPr txBox="1"/>
          <p:nvPr/>
        </p:nvSpPr>
        <p:spPr>
          <a:xfrm>
            <a:off x="4046059" y="5966539"/>
            <a:ext cx="4099885" cy="33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AND – If two things are true, then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18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P spid="184" grpId="2" animBg="1" advAuto="0"/>
      <p:bldP spid="185" grpId="3" animBg="1" advAuto="0"/>
      <p:bldP spid="186"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108856" y="165874"/>
            <a:ext cx="9829801" cy="736935"/>
          </a:xfrm>
          <a:prstGeom prst="rect">
            <a:avLst/>
          </a:prstGeom>
        </p:spPr>
        <p:txBody>
          <a:bodyPr/>
          <a:lstStyle/>
          <a:p>
            <a:r>
              <a:t>Logic - NAND</a:t>
            </a:r>
          </a:p>
        </p:txBody>
      </p:sp>
      <p:sp>
        <p:nvSpPr>
          <p:cNvPr id="190"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grpSp>
        <p:nvGrpSpPr>
          <p:cNvPr id="194" name="Group 5"/>
          <p:cNvGrpSpPr/>
          <p:nvPr/>
        </p:nvGrpSpPr>
        <p:grpSpPr>
          <a:xfrm>
            <a:off x="4743451" y="2768599"/>
            <a:ext cx="2705102" cy="2705101"/>
            <a:chOff x="0" y="0"/>
            <a:chExt cx="2705101" cy="2705100"/>
          </a:xfrm>
        </p:grpSpPr>
        <p:sp>
          <p:nvSpPr>
            <p:cNvPr id="191"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192"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193"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195"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196"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197"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198"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199" name="TextBox 10"/>
          <p:cNvSpPr txBox="1"/>
          <p:nvPr/>
        </p:nvSpPr>
        <p:spPr>
          <a:xfrm>
            <a:off x="5302408" y="3188306"/>
            <a:ext cx="246484" cy="39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00" name="TextBox 11"/>
          <p:cNvSpPr txBox="1"/>
          <p:nvPr/>
        </p:nvSpPr>
        <p:spPr>
          <a:xfrm>
            <a:off x="6704079" y="3190963"/>
            <a:ext cx="258325"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01" name="TextBox 12"/>
          <p:cNvSpPr txBox="1"/>
          <p:nvPr/>
        </p:nvSpPr>
        <p:spPr>
          <a:xfrm>
            <a:off x="5290565" y="4518279"/>
            <a:ext cx="236580"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02" name="TextBox 13"/>
          <p:cNvSpPr txBox="1"/>
          <p:nvPr/>
        </p:nvSpPr>
        <p:spPr>
          <a:xfrm>
            <a:off x="6715382" y="4515707"/>
            <a:ext cx="235716"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03" name="Rectangle 2"/>
          <p:cNvSpPr txBox="1"/>
          <p:nvPr/>
        </p:nvSpPr>
        <p:spPr>
          <a:xfrm>
            <a:off x="1967590" y="5968254"/>
            <a:ext cx="8256824" cy="33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NAND – If not AND – If two things are both not true at the same time, then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0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P spid="200" grpId="2" animBg="1" advAuto="0"/>
      <p:bldP spid="201" grpId="3" animBg="1" advAuto="0"/>
      <p:bldP spid="202"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xfrm>
            <a:off x="108856" y="165874"/>
            <a:ext cx="9829801" cy="736935"/>
          </a:xfrm>
          <a:prstGeom prst="rect">
            <a:avLst/>
          </a:prstGeom>
        </p:spPr>
        <p:txBody>
          <a:bodyPr/>
          <a:lstStyle/>
          <a:p>
            <a:r>
              <a:t>Logic - OR</a:t>
            </a:r>
          </a:p>
        </p:txBody>
      </p:sp>
      <p:sp>
        <p:nvSpPr>
          <p:cNvPr id="206"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grpSp>
        <p:nvGrpSpPr>
          <p:cNvPr id="210" name="Group 5"/>
          <p:cNvGrpSpPr/>
          <p:nvPr/>
        </p:nvGrpSpPr>
        <p:grpSpPr>
          <a:xfrm>
            <a:off x="4743451" y="2768599"/>
            <a:ext cx="2705102" cy="2705101"/>
            <a:chOff x="0" y="0"/>
            <a:chExt cx="2705101" cy="2705100"/>
          </a:xfrm>
        </p:grpSpPr>
        <p:sp>
          <p:nvSpPr>
            <p:cNvPr id="207"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208"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209"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211"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12"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13"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14"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15" name="TextBox 10"/>
          <p:cNvSpPr txBox="1"/>
          <p:nvPr/>
        </p:nvSpPr>
        <p:spPr>
          <a:xfrm>
            <a:off x="5302408" y="3188306"/>
            <a:ext cx="246484" cy="39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16" name="TextBox 11"/>
          <p:cNvSpPr txBox="1"/>
          <p:nvPr/>
        </p:nvSpPr>
        <p:spPr>
          <a:xfrm>
            <a:off x="6704079" y="3190963"/>
            <a:ext cx="258325"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17" name="TextBox 12"/>
          <p:cNvSpPr txBox="1"/>
          <p:nvPr/>
        </p:nvSpPr>
        <p:spPr>
          <a:xfrm>
            <a:off x="5290565" y="4518279"/>
            <a:ext cx="236580"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18" name="TextBox 13"/>
          <p:cNvSpPr txBox="1"/>
          <p:nvPr/>
        </p:nvSpPr>
        <p:spPr>
          <a:xfrm>
            <a:off x="6715382" y="4515707"/>
            <a:ext cx="235716"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19" name="Rectangle 2"/>
          <p:cNvSpPr txBox="1"/>
          <p:nvPr/>
        </p:nvSpPr>
        <p:spPr>
          <a:xfrm>
            <a:off x="3423330" y="5990533"/>
            <a:ext cx="5345346" cy="33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OR – If at least one of two things are true, then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P spid="216" grpId="2" animBg="1" advAuto="0"/>
      <p:bldP spid="217" grpId="3" animBg="1" advAuto="0"/>
      <p:bldP spid="218"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xfrm>
            <a:off x="108856" y="165874"/>
            <a:ext cx="9829801" cy="736935"/>
          </a:xfrm>
          <a:prstGeom prst="rect">
            <a:avLst/>
          </a:prstGeom>
        </p:spPr>
        <p:txBody>
          <a:bodyPr/>
          <a:lstStyle/>
          <a:p>
            <a:r>
              <a:t>Logic - NOR</a:t>
            </a:r>
          </a:p>
        </p:txBody>
      </p:sp>
      <p:sp>
        <p:nvSpPr>
          <p:cNvPr id="222"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grpSp>
        <p:nvGrpSpPr>
          <p:cNvPr id="226" name="Group 5"/>
          <p:cNvGrpSpPr/>
          <p:nvPr/>
        </p:nvGrpSpPr>
        <p:grpSpPr>
          <a:xfrm>
            <a:off x="4743451" y="2768599"/>
            <a:ext cx="2705102" cy="2705101"/>
            <a:chOff x="0" y="0"/>
            <a:chExt cx="2705101" cy="2705100"/>
          </a:xfrm>
        </p:grpSpPr>
        <p:sp>
          <p:nvSpPr>
            <p:cNvPr id="223"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224"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225"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227"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28"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29"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30"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31" name="TextBox 10"/>
          <p:cNvSpPr txBox="1"/>
          <p:nvPr/>
        </p:nvSpPr>
        <p:spPr>
          <a:xfrm>
            <a:off x="5302408" y="3188306"/>
            <a:ext cx="246484" cy="39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32" name="TextBox 11"/>
          <p:cNvSpPr txBox="1"/>
          <p:nvPr/>
        </p:nvSpPr>
        <p:spPr>
          <a:xfrm>
            <a:off x="6704079" y="3190963"/>
            <a:ext cx="258325"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33" name="TextBox 12"/>
          <p:cNvSpPr txBox="1"/>
          <p:nvPr/>
        </p:nvSpPr>
        <p:spPr>
          <a:xfrm>
            <a:off x="5290565" y="4518279"/>
            <a:ext cx="236580"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34" name="TextBox 13"/>
          <p:cNvSpPr txBox="1"/>
          <p:nvPr/>
        </p:nvSpPr>
        <p:spPr>
          <a:xfrm>
            <a:off x="6715382" y="4515707"/>
            <a:ext cx="235716"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35" name="Rectangle 2"/>
          <p:cNvSpPr txBox="1"/>
          <p:nvPr/>
        </p:nvSpPr>
        <p:spPr>
          <a:xfrm>
            <a:off x="2770310" y="5965307"/>
            <a:ext cx="6651384" cy="33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NOR – If not OR – If neither of the two things are true, then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animBg="1" advAuto="0"/>
      <p:bldP spid="232" grpId="2" animBg="1" advAuto="0"/>
      <p:bldP spid="233" grpId="3" animBg="1" advAuto="0"/>
      <p:bldP spid="234"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1"/>
          <p:cNvSpPr txBox="1">
            <a:spLocks noGrp="1"/>
          </p:cNvSpPr>
          <p:nvPr>
            <p:ph type="title"/>
          </p:nvPr>
        </p:nvSpPr>
        <p:spPr>
          <a:xfrm>
            <a:off x="108856" y="165874"/>
            <a:ext cx="9829801" cy="736935"/>
          </a:xfrm>
          <a:prstGeom prst="rect">
            <a:avLst/>
          </a:prstGeom>
        </p:spPr>
        <p:txBody>
          <a:bodyPr/>
          <a:lstStyle/>
          <a:p>
            <a:r>
              <a:t>Logic - XOR</a:t>
            </a:r>
          </a:p>
        </p:txBody>
      </p:sp>
      <p:sp>
        <p:nvSpPr>
          <p:cNvPr id="238"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grpSp>
        <p:nvGrpSpPr>
          <p:cNvPr id="242" name="Group 5"/>
          <p:cNvGrpSpPr/>
          <p:nvPr/>
        </p:nvGrpSpPr>
        <p:grpSpPr>
          <a:xfrm>
            <a:off x="4743451" y="2768599"/>
            <a:ext cx="2705102" cy="2705101"/>
            <a:chOff x="0" y="0"/>
            <a:chExt cx="2705101" cy="2705100"/>
          </a:xfrm>
        </p:grpSpPr>
        <p:sp>
          <p:nvSpPr>
            <p:cNvPr id="239"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240"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241"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243"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44"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45"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46"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47" name="TextBox 10"/>
          <p:cNvSpPr txBox="1"/>
          <p:nvPr/>
        </p:nvSpPr>
        <p:spPr>
          <a:xfrm>
            <a:off x="5302408" y="3188306"/>
            <a:ext cx="246484" cy="39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48" name="TextBox 11"/>
          <p:cNvSpPr txBox="1"/>
          <p:nvPr/>
        </p:nvSpPr>
        <p:spPr>
          <a:xfrm>
            <a:off x="6704079" y="3190963"/>
            <a:ext cx="258325"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49" name="TextBox 12"/>
          <p:cNvSpPr txBox="1"/>
          <p:nvPr/>
        </p:nvSpPr>
        <p:spPr>
          <a:xfrm>
            <a:off x="5290565" y="4518279"/>
            <a:ext cx="236580"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1</a:t>
            </a:r>
          </a:p>
        </p:txBody>
      </p:sp>
      <p:sp>
        <p:nvSpPr>
          <p:cNvPr id="250" name="TextBox 13"/>
          <p:cNvSpPr txBox="1"/>
          <p:nvPr/>
        </p:nvSpPr>
        <p:spPr>
          <a:xfrm>
            <a:off x="6715382" y="4515707"/>
            <a:ext cx="235716" cy="39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lvl1pPr>
          </a:lstStyle>
          <a:p>
            <a:r>
              <a:t>0</a:t>
            </a:r>
          </a:p>
        </p:txBody>
      </p:sp>
      <p:sp>
        <p:nvSpPr>
          <p:cNvPr id="251" name="Rectangle 2"/>
          <p:cNvSpPr txBox="1"/>
          <p:nvPr/>
        </p:nvSpPr>
        <p:spPr>
          <a:xfrm>
            <a:off x="3161537" y="5942225"/>
            <a:ext cx="5868926" cy="33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XOR – If exactly only one of two things is true, then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P spid="248" grpId="2" animBg="1" advAuto="0"/>
      <p:bldP spid="249" grpId="3" animBg="1" advAuto="0"/>
      <p:bldP spid="250"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xfrm>
            <a:off x="108856" y="165874"/>
            <a:ext cx="9829801" cy="736935"/>
          </a:xfrm>
          <a:prstGeom prst="rect">
            <a:avLst/>
          </a:prstGeom>
        </p:spPr>
        <p:txBody>
          <a:bodyPr/>
          <a:lstStyle/>
          <a:p>
            <a:r>
              <a:t>Logic - Gates</a:t>
            </a:r>
          </a:p>
        </p:txBody>
      </p:sp>
      <p:sp>
        <p:nvSpPr>
          <p:cNvPr id="254"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grpSp>
        <p:nvGrpSpPr>
          <p:cNvPr id="258" name="Group 5"/>
          <p:cNvGrpSpPr/>
          <p:nvPr/>
        </p:nvGrpSpPr>
        <p:grpSpPr>
          <a:xfrm>
            <a:off x="4743451" y="2768599"/>
            <a:ext cx="2705102" cy="2705101"/>
            <a:chOff x="0" y="0"/>
            <a:chExt cx="2705101" cy="2705100"/>
          </a:xfrm>
        </p:grpSpPr>
        <p:sp>
          <p:nvSpPr>
            <p:cNvPr id="255" name="Rectangle 14"/>
            <p:cNvSpPr/>
            <p:nvPr/>
          </p:nvSpPr>
          <p:spPr>
            <a:xfrm>
              <a:off x="0" y="0"/>
              <a:ext cx="2705101" cy="2705100"/>
            </a:xfrm>
            <a:prstGeom prst="rect">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effectLst>
                    <a:outerShdw blurRad="38100" dist="19050" dir="2700000" rotWithShape="0">
                      <a:srgbClr val="000000">
                        <a:alpha val="40000"/>
                      </a:srgbClr>
                    </a:outerShdw>
                  </a:effectLst>
                </a:defRPr>
              </a:pPr>
              <a:endParaRPr/>
            </a:p>
          </p:txBody>
        </p:sp>
        <p:sp>
          <p:nvSpPr>
            <p:cNvPr id="256" name="Straight Connector 15"/>
            <p:cNvSpPr/>
            <p:nvPr/>
          </p:nvSpPr>
          <p:spPr>
            <a:xfrm>
              <a:off x="0" y="1352550"/>
              <a:ext cx="2705102" cy="0"/>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sp>
          <p:nvSpPr>
            <p:cNvPr id="257" name="Straight Connector 16"/>
            <p:cNvSpPr/>
            <p:nvPr/>
          </p:nvSpPr>
          <p:spPr>
            <a:xfrm flipV="1">
              <a:off x="1352549" y="-1"/>
              <a:ext cx="2" cy="2705101"/>
            </a:xfrm>
            <a:prstGeom prst="line">
              <a:avLst/>
            </a:prstGeom>
            <a:noFill/>
            <a:ln w="28575" cap="flat">
              <a:solidFill>
                <a:srgbClr val="000000"/>
              </a:solidFill>
              <a:prstDash val="solid"/>
              <a:miter lim="800000"/>
            </a:ln>
            <a:effectLst/>
          </p:spPr>
          <p:txBody>
            <a:bodyPr wrap="square" lIns="45718" tIns="45718" rIns="45718" bIns="45718" numCol="1" anchor="t">
              <a:noAutofit/>
            </a:bodyPr>
            <a:lstStyle/>
            <a:p>
              <a:endParaRPr/>
            </a:p>
          </p:txBody>
        </p:sp>
      </p:grpSp>
      <p:sp>
        <p:nvSpPr>
          <p:cNvPr id="259" name="Rectangle 6"/>
          <p:cNvSpPr txBox="1"/>
          <p:nvPr/>
        </p:nvSpPr>
        <p:spPr>
          <a:xfrm>
            <a:off x="5251795" y="2113956"/>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60" name="Rectangle 7"/>
          <p:cNvSpPr txBox="1"/>
          <p:nvPr/>
        </p:nvSpPr>
        <p:spPr>
          <a:xfrm rot="16200000">
            <a:off x="4203857" y="3170211"/>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00B050"/>
                </a:solidFill>
                <a:effectLst>
                  <a:outerShdw blurRad="38100" dist="19050" dir="2700000" rotWithShape="0">
                    <a:srgbClr val="000000">
                      <a:alpha val="40000"/>
                    </a:srgbClr>
                  </a:outerShdw>
                </a:effectLst>
              </a:defRPr>
            </a:lvl1pPr>
          </a:lstStyle>
          <a:p>
            <a:r>
              <a:t>1</a:t>
            </a:r>
          </a:p>
        </p:txBody>
      </p:sp>
      <p:sp>
        <p:nvSpPr>
          <p:cNvPr id="261" name="Rectangle 8"/>
          <p:cNvSpPr txBox="1"/>
          <p:nvPr/>
        </p:nvSpPr>
        <p:spPr>
          <a:xfrm>
            <a:off x="6665309" y="208992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62" name="Rectangle 9"/>
          <p:cNvSpPr txBox="1"/>
          <p:nvPr/>
        </p:nvSpPr>
        <p:spPr>
          <a:xfrm rot="16200000">
            <a:off x="4203856" y="4471874"/>
            <a:ext cx="335864" cy="549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600">
                <a:solidFill>
                  <a:srgbClr val="FF0000"/>
                </a:solidFill>
                <a:effectLst>
                  <a:outerShdw blurRad="38100" dist="19050" dir="2700000" rotWithShape="0">
                    <a:srgbClr val="000000">
                      <a:alpha val="40000"/>
                    </a:srgbClr>
                  </a:outerShdw>
                </a:effectLst>
              </a:defRPr>
            </a:lvl1pPr>
          </a:lstStyle>
          <a:p>
            <a:r>
              <a:t>0</a:t>
            </a:r>
          </a:p>
        </p:txBody>
      </p:sp>
      <p:sp>
        <p:nvSpPr>
          <p:cNvPr id="263" name="TextBox 10"/>
          <p:cNvSpPr txBox="1"/>
          <p:nvPr/>
        </p:nvSpPr>
        <p:spPr>
          <a:xfrm>
            <a:off x="4890580" y="3037389"/>
            <a:ext cx="1061981" cy="76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400"/>
            </a:pPr>
            <a:r>
              <a:t>AND</a:t>
            </a:r>
          </a:p>
          <a:p>
            <a:pPr algn="ctr">
              <a:defRPr sz="2400"/>
            </a:pPr>
            <a:r>
              <a:t>OR</a:t>
            </a:r>
          </a:p>
        </p:txBody>
      </p:sp>
      <p:sp>
        <p:nvSpPr>
          <p:cNvPr id="264" name="TextBox 11"/>
          <p:cNvSpPr txBox="1"/>
          <p:nvPr/>
        </p:nvSpPr>
        <p:spPr>
          <a:xfrm>
            <a:off x="6141720" y="2859702"/>
            <a:ext cx="1221894" cy="112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400"/>
            </a:pPr>
            <a:r>
              <a:t>NAND</a:t>
            </a:r>
          </a:p>
          <a:p>
            <a:pPr algn="ctr">
              <a:defRPr sz="2400"/>
            </a:pPr>
            <a:r>
              <a:t>OR</a:t>
            </a:r>
          </a:p>
          <a:p>
            <a:pPr algn="ctr">
              <a:defRPr sz="2400"/>
            </a:pPr>
            <a:r>
              <a:t>XOR</a:t>
            </a:r>
          </a:p>
        </p:txBody>
      </p:sp>
      <p:sp>
        <p:nvSpPr>
          <p:cNvPr id="265" name="TextBox 12"/>
          <p:cNvSpPr txBox="1"/>
          <p:nvPr/>
        </p:nvSpPr>
        <p:spPr>
          <a:xfrm>
            <a:off x="4782291" y="4189141"/>
            <a:ext cx="1274873" cy="112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400"/>
            </a:pPr>
            <a:r>
              <a:t>NAND</a:t>
            </a:r>
          </a:p>
          <a:p>
            <a:pPr algn="ctr">
              <a:defRPr sz="2400"/>
            </a:pPr>
            <a:r>
              <a:t>OR</a:t>
            </a:r>
          </a:p>
          <a:p>
            <a:pPr algn="ctr">
              <a:defRPr sz="2400"/>
            </a:pPr>
            <a:r>
              <a:t>XOR</a:t>
            </a:r>
          </a:p>
        </p:txBody>
      </p:sp>
      <p:sp>
        <p:nvSpPr>
          <p:cNvPr id="266" name="TextBox 13"/>
          <p:cNvSpPr txBox="1"/>
          <p:nvPr/>
        </p:nvSpPr>
        <p:spPr>
          <a:xfrm>
            <a:off x="6159017" y="4394859"/>
            <a:ext cx="1226520" cy="76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400"/>
            </a:pPr>
            <a:r>
              <a:t>NAND</a:t>
            </a:r>
          </a:p>
          <a:p>
            <a:pPr algn="ctr">
              <a:defRPr sz="2400"/>
            </a:pPr>
            <a:r>
              <a:t>NOR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6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P spid="264" grpId="2" animBg="1" advAuto="0"/>
      <p:bldP spid="265" grpId="3" animBg="1" advAuto="0"/>
      <p:bldP spid="266"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le 1"/>
          <p:cNvSpPr txBox="1">
            <a:spLocks noGrp="1"/>
          </p:cNvSpPr>
          <p:nvPr>
            <p:ph type="title"/>
          </p:nvPr>
        </p:nvSpPr>
        <p:spPr>
          <a:xfrm>
            <a:off x="108856" y="165874"/>
            <a:ext cx="9829801" cy="736935"/>
          </a:xfrm>
          <a:prstGeom prst="rect">
            <a:avLst/>
          </a:prstGeom>
        </p:spPr>
        <p:txBody>
          <a:bodyPr/>
          <a:lstStyle/>
          <a:p>
            <a:r>
              <a:t>The Adder</a:t>
            </a:r>
          </a:p>
        </p:txBody>
      </p:sp>
      <p:sp>
        <p:nvSpPr>
          <p:cNvPr id="269"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270" name="Picture 2" descr="Picture 2"/>
          <p:cNvPicPr>
            <a:picLocks/>
          </p:cNvPicPr>
          <p:nvPr/>
        </p:nvPicPr>
        <p:blipFill>
          <a:blip r:embed="rId3"/>
          <a:stretch>
            <a:fillRect/>
          </a:stretch>
        </p:blipFill>
        <p:spPr>
          <a:xfrm>
            <a:off x="3755135" y="1306115"/>
            <a:ext cx="4572002" cy="3457577"/>
          </a:xfrm>
          <a:prstGeom prst="rect">
            <a:avLst/>
          </a:prstGeom>
          <a:ln w="12700">
            <a:miter lim="400000"/>
          </a:ln>
        </p:spPr>
      </p:pic>
      <p:sp>
        <p:nvSpPr>
          <p:cNvPr id="271" name="Rectangle 4"/>
          <p:cNvSpPr txBox="1"/>
          <p:nvPr/>
        </p:nvSpPr>
        <p:spPr>
          <a:xfrm>
            <a:off x="45719" y="6533391"/>
            <a:ext cx="4972662" cy="29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latin typeface="Cambria"/>
                <a:ea typeface="Cambria"/>
                <a:cs typeface="Cambria"/>
                <a:sym typeface="Cambria"/>
              </a:defRPr>
            </a:lvl1pPr>
          </a:lstStyle>
          <a:p>
            <a:r>
              <a:t>https://en.wikipedia.org/wiki/File:Halfadder.gif</a:t>
            </a:r>
          </a:p>
        </p:txBody>
      </p:sp>
      <p:sp>
        <p:nvSpPr>
          <p:cNvPr id="272" name="TextBox 5"/>
          <p:cNvSpPr txBox="1"/>
          <p:nvPr/>
        </p:nvSpPr>
        <p:spPr>
          <a:xfrm>
            <a:off x="2036826" y="5166999"/>
            <a:ext cx="8008620" cy="624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Cambria"/>
                <a:ea typeface="Cambria"/>
                <a:cs typeface="Cambria"/>
                <a:sym typeface="Cambria"/>
              </a:defRPr>
            </a:lvl1pPr>
          </a:lstStyle>
          <a:p>
            <a:r>
              <a:t>This is a simple example of a subcomponent that can exist inside of a processor. In reality, processors can be extremely complex.</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xfrm>
            <a:off x="108856" y="165874"/>
            <a:ext cx="9829801" cy="736935"/>
          </a:xfrm>
          <a:prstGeom prst="rect">
            <a:avLst/>
          </a:prstGeom>
        </p:spPr>
        <p:txBody>
          <a:bodyPr/>
          <a:lstStyle/>
          <a:p>
            <a:r>
              <a:t>That Magical Black Box</a:t>
            </a:r>
          </a:p>
        </p:txBody>
      </p:sp>
      <p:sp>
        <p:nvSpPr>
          <p:cNvPr id="277"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278" name="Picture 6" descr="Picture 6"/>
          <p:cNvPicPr>
            <a:picLocks noChangeAspect="1"/>
          </p:cNvPicPr>
          <p:nvPr/>
        </p:nvPicPr>
        <p:blipFill>
          <a:blip r:embed="rId2"/>
          <a:stretch>
            <a:fillRect/>
          </a:stretch>
        </p:blipFill>
        <p:spPr>
          <a:xfrm>
            <a:off x="3041911" y="1152786"/>
            <a:ext cx="5568690" cy="556869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itle 1"/>
          <p:cNvSpPr txBox="1">
            <a:spLocks noGrp="1"/>
          </p:cNvSpPr>
          <p:nvPr>
            <p:ph type="title"/>
          </p:nvPr>
        </p:nvSpPr>
        <p:spPr>
          <a:xfrm>
            <a:off x="108856" y="165874"/>
            <a:ext cx="9829801" cy="736935"/>
          </a:xfrm>
          <a:prstGeom prst="rect">
            <a:avLst/>
          </a:prstGeom>
        </p:spPr>
        <p:txBody>
          <a:bodyPr/>
          <a:lstStyle/>
          <a:p>
            <a:r>
              <a:t>The Case</a:t>
            </a:r>
          </a:p>
        </p:txBody>
      </p:sp>
      <p:sp>
        <p:nvSpPr>
          <p:cNvPr id="281"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282" name="Picture 4" descr="Picture 4"/>
          <p:cNvPicPr>
            <a:picLocks noChangeAspect="1"/>
          </p:cNvPicPr>
          <p:nvPr/>
        </p:nvPicPr>
        <p:blipFill>
          <a:blip r:embed="rId2"/>
          <a:srcRect l="12416" r="34656"/>
          <a:stretch>
            <a:fillRect/>
          </a:stretch>
        </p:blipFill>
        <p:spPr>
          <a:xfrm rot="5400000">
            <a:off x="2095174" y="1931215"/>
            <a:ext cx="3629679" cy="3857627"/>
          </a:xfrm>
          <a:prstGeom prst="rect">
            <a:avLst/>
          </a:prstGeom>
          <a:ln w="12700">
            <a:miter lim="400000"/>
          </a:ln>
        </p:spPr>
      </p:pic>
      <p:pic>
        <p:nvPicPr>
          <p:cNvPr id="283" name="Picture 5" descr="Picture 5"/>
          <p:cNvPicPr>
            <a:picLocks noChangeAspect="1"/>
          </p:cNvPicPr>
          <p:nvPr/>
        </p:nvPicPr>
        <p:blipFill>
          <a:blip r:embed="rId3"/>
          <a:srcRect l="19156" r="28020"/>
          <a:stretch>
            <a:fillRect/>
          </a:stretch>
        </p:blipFill>
        <p:spPr>
          <a:xfrm rot="5400000">
            <a:off x="6470637" y="1934705"/>
            <a:ext cx="3622702" cy="385762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noGrp="1"/>
          </p:cNvSpPr>
          <p:nvPr>
            <p:ph type="title"/>
          </p:nvPr>
        </p:nvSpPr>
        <p:spPr>
          <a:xfrm>
            <a:off x="108856" y="165874"/>
            <a:ext cx="9829801" cy="736935"/>
          </a:xfrm>
          <a:prstGeom prst="rect">
            <a:avLst/>
          </a:prstGeom>
        </p:spPr>
        <p:txBody>
          <a:bodyPr/>
          <a:lstStyle/>
          <a:p>
            <a:r>
              <a:t>The First Look</a:t>
            </a:r>
          </a:p>
        </p:txBody>
      </p:sp>
      <p:sp>
        <p:nvSpPr>
          <p:cNvPr id="286"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287" name="Picture 4" descr="Picture 4"/>
          <p:cNvPicPr>
            <a:picLocks noChangeAspect="1"/>
          </p:cNvPicPr>
          <p:nvPr/>
        </p:nvPicPr>
        <p:blipFill>
          <a:blip r:embed="rId2"/>
          <a:srcRect l="10585" r="31501"/>
          <a:stretch>
            <a:fillRect/>
          </a:stretch>
        </p:blipFill>
        <p:spPr>
          <a:xfrm rot="5400000">
            <a:off x="1974217" y="1920743"/>
            <a:ext cx="3971709" cy="3857627"/>
          </a:xfrm>
          <a:prstGeom prst="rect">
            <a:avLst/>
          </a:prstGeom>
          <a:ln w="12700">
            <a:miter lim="400000"/>
          </a:ln>
        </p:spPr>
      </p:pic>
      <p:pic>
        <p:nvPicPr>
          <p:cNvPr id="288" name="Picture 5" descr="Picture 5"/>
          <p:cNvPicPr>
            <a:picLocks noChangeAspect="1"/>
          </p:cNvPicPr>
          <p:nvPr/>
        </p:nvPicPr>
        <p:blipFill>
          <a:blip r:embed="rId3"/>
          <a:srcRect l="41221" r="6084"/>
          <a:stretch>
            <a:fillRect/>
          </a:stretch>
        </p:blipFill>
        <p:spPr>
          <a:xfrm rot="5400000">
            <a:off x="6425062" y="1920742"/>
            <a:ext cx="3613726" cy="385762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ontent Placeholder 1"/>
          <p:cNvSpPr txBox="1">
            <a:spLocks noGrp="1"/>
          </p:cNvSpPr>
          <p:nvPr>
            <p:ph type="body" idx="1"/>
          </p:nvPr>
        </p:nvSpPr>
        <p:spPr>
          <a:xfrm>
            <a:off x="838200" y="1155781"/>
            <a:ext cx="10515600" cy="5021182"/>
          </a:xfrm>
          <a:prstGeom prst="rect">
            <a:avLst/>
          </a:prstGeom>
        </p:spPr>
        <p:txBody>
          <a:bodyPr/>
          <a:lstStyle/>
          <a:p>
            <a:pPr marL="0" indent="0" defTabSz="859536">
              <a:spcBef>
                <a:spcPts val="900"/>
              </a:spcBef>
              <a:buSzTx/>
              <a:buNone/>
              <a:defRPr sz="2600" b="1"/>
            </a:pPr>
            <a:r>
              <a:t>Weekly Programming Challenges:</a:t>
            </a:r>
          </a:p>
          <a:p>
            <a:pPr marL="644651" lvl="1" indent="-214884" defTabSz="859536">
              <a:lnSpc>
                <a:spcPct val="110000"/>
              </a:lnSpc>
              <a:spcBef>
                <a:spcPts val="400"/>
              </a:spcBef>
              <a:buChar char="•"/>
              <a:defRPr sz="2200"/>
            </a:pPr>
            <a:endParaRPr/>
          </a:p>
          <a:p>
            <a:pPr marL="644651" lvl="1" indent="-214884" defTabSz="859536">
              <a:lnSpc>
                <a:spcPct val="110000"/>
              </a:lnSpc>
              <a:spcBef>
                <a:spcPts val="400"/>
              </a:spcBef>
              <a:buChar char="•"/>
              <a:defRPr sz="2200"/>
            </a:pPr>
            <a:r>
              <a:t>Weekly challenges will be available after class on Tuesdays and are normally due by class start time the following Tuesday (Turn in by Thursday midnight for up to 75% credit).</a:t>
            </a:r>
          </a:p>
          <a:p>
            <a:pPr marL="644651" lvl="1" indent="-214884" defTabSz="859536">
              <a:lnSpc>
                <a:spcPct val="110000"/>
              </a:lnSpc>
              <a:spcBef>
                <a:spcPts val="400"/>
              </a:spcBef>
              <a:buChar char="•"/>
              <a:defRPr sz="2200"/>
            </a:pPr>
            <a:endParaRPr/>
          </a:p>
          <a:p>
            <a:pPr marL="644651" lvl="1" indent="-214884" defTabSz="859536">
              <a:lnSpc>
                <a:spcPct val="110000"/>
              </a:lnSpc>
              <a:spcBef>
                <a:spcPts val="400"/>
              </a:spcBef>
              <a:buChar char="•"/>
              <a:defRPr sz="2200"/>
            </a:pPr>
            <a:r>
              <a:t>You are welcome to work together, but turn in your own work.</a:t>
            </a:r>
          </a:p>
          <a:p>
            <a:pPr marL="644651" lvl="1" indent="-214884" defTabSz="859536">
              <a:lnSpc>
                <a:spcPct val="110000"/>
              </a:lnSpc>
              <a:spcBef>
                <a:spcPts val="400"/>
              </a:spcBef>
              <a:buChar char="•"/>
              <a:defRPr sz="2200"/>
            </a:pPr>
            <a:endParaRPr/>
          </a:p>
          <a:p>
            <a:pPr marL="644651" lvl="1" indent="-214884" defTabSz="859536">
              <a:lnSpc>
                <a:spcPct val="110000"/>
              </a:lnSpc>
              <a:spcBef>
                <a:spcPts val="400"/>
              </a:spcBef>
              <a:buChar char="•"/>
              <a:defRPr sz="2200"/>
            </a:pPr>
            <a:r>
              <a:t>Challenges will start off easy and progress as the semester continues.</a:t>
            </a:r>
          </a:p>
          <a:p>
            <a:pPr marL="644651" lvl="1" indent="-214884" defTabSz="859536">
              <a:lnSpc>
                <a:spcPct val="110000"/>
              </a:lnSpc>
              <a:spcBef>
                <a:spcPts val="400"/>
              </a:spcBef>
              <a:buChar char="•"/>
              <a:defRPr sz="2200"/>
            </a:pPr>
            <a:endParaRPr/>
          </a:p>
          <a:p>
            <a:pPr marL="644651" lvl="1" indent="-214884" defTabSz="859536">
              <a:lnSpc>
                <a:spcPct val="110000"/>
              </a:lnSpc>
              <a:spcBef>
                <a:spcPts val="400"/>
              </a:spcBef>
              <a:buChar char="•"/>
              <a:defRPr sz="2200"/>
            </a:pPr>
            <a:r>
              <a:t>You may not have learned everything prior to a challenge – hence the word “Challenge”.</a:t>
            </a:r>
          </a:p>
        </p:txBody>
      </p:sp>
      <p:sp>
        <p:nvSpPr>
          <p:cNvPr id="103" name="Slide Number Placeholder 2"/>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04" name="Title 3"/>
          <p:cNvSpPr txBox="1">
            <a:spLocks noGrp="1"/>
          </p:cNvSpPr>
          <p:nvPr>
            <p:ph type="title"/>
          </p:nvPr>
        </p:nvSpPr>
        <p:spPr>
          <a:xfrm>
            <a:off x="108856" y="165874"/>
            <a:ext cx="9829801" cy="736935"/>
          </a:xfrm>
          <a:prstGeom prst="rect">
            <a:avLst/>
          </a:prstGeom>
        </p:spPr>
        <p:txBody>
          <a:bodyPr/>
          <a:lstStyle/>
          <a:p>
            <a:r>
              <a:t>Course Outline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2">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2">
                                            <p:txEl>
                                              <p:pRg st="5" end="5"/>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102">
                                            <p:txEl>
                                              <p:pRg st="6" end="6"/>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10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108856" y="165874"/>
            <a:ext cx="9829801" cy="736935"/>
          </a:xfrm>
          <a:prstGeom prst="rect">
            <a:avLst/>
          </a:prstGeom>
        </p:spPr>
        <p:txBody>
          <a:bodyPr/>
          <a:lstStyle/>
          <a:p>
            <a:r>
              <a:t>Lots of Cables</a:t>
            </a:r>
          </a:p>
        </p:txBody>
      </p:sp>
      <p:sp>
        <p:nvSpPr>
          <p:cNvPr id="291"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292" name="Picture 4" descr="Picture 4"/>
          <p:cNvPicPr>
            <a:picLocks noChangeAspect="1"/>
          </p:cNvPicPr>
          <p:nvPr/>
        </p:nvPicPr>
        <p:blipFill>
          <a:blip r:embed="rId2"/>
          <a:srcRect l="18830" r="10838"/>
          <a:stretch>
            <a:fillRect/>
          </a:stretch>
        </p:blipFill>
        <p:spPr>
          <a:xfrm rot="5400000">
            <a:off x="3684354" y="2039408"/>
            <a:ext cx="4823286" cy="385762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lide Number Placeholder 2"/>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95" name="Title 3"/>
          <p:cNvSpPr txBox="1">
            <a:spLocks noGrp="1"/>
          </p:cNvSpPr>
          <p:nvPr>
            <p:ph type="title"/>
          </p:nvPr>
        </p:nvSpPr>
        <p:spPr>
          <a:xfrm>
            <a:off x="108856" y="165874"/>
            <a:ext cx="9829801" cy="736935"/>
          </a:xfrm>
          <a:prstGeom prst="rect">
            <a:avLst/>
          </a:prstGeom>
        </p:spPr>
        <p:txBody>
          <a:bodyPr/>
          <a:lstStyle/>
          <a:p>
            <a:r>
              <a:t>CPU</a:t>
            </a:r>
          </a:p>
        </p:txBody>
      </p:sp>
      <p:pic>
        <p:nvPicPr>
          <p:cNvPr id="296" name="Picture 4" descr="Picture 4"/>
          <p:cNvPicPr>
            <a:picLocks noChangeAspect="1"/>
          </p:cNvPicPr>
          <p:nvPr/>
        </p:nvPicPr>
        <p:blipFill>
          <a:blip r:embed="rId2"/>
          <a:stretch>
            <a:fillRect/>
          </a:stretch>
        </p:blipFill>
        <p:spPr>
          <a:xfrm>
            <a:off x="356395" y="2280211"/>
            <a:ext cx="5781777" cy="3257068"/>
          </a:xfrm>
          <a:prstGeom prst="rect">
            <a:avLst/>
          </a:prstGeom>
          <a:ln w="12700">
            <a:miter lim="400000"/>
          </a:ln>
        </p:spPr>
      </p:pic>
      <p:pic>
        <p:nvPicPr>
          <p:cNvPr id="297" name="Picture 5" descr="Picture 5"/>
          <p:cNvPicPr>
            <a:picLocks noChangeAspect="1"/>
          </p:cNvPicPr>
          <p:nvPr/>
        </p:nvPicPr>
        <p:blipFill>
          <a:blip r:embed="rId3"/>
          <a:stretch>
            <a:fillRect/>
          </a:stretch>
        </p:blipFill>
        <p:spPr>
          <a:xfrm>
            <a:off x="6323153" y="2053900"/>
            <a:ext cx="5564531" cy="370968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lide Number Placeholder 2"/>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00" name="Title 3"/>
          <p:cNvSpPr txBox="1">
            <a:spLocks noGrp="1"/>
          </p:cNvSpPr>
          <p:nvPr>
            <p:ph type="title"/>
          </p:nvPr>
        </p:nvSpPr>
        <p:spPr>
          <a:xfrm>
            <a:off x="108856" y="165874"/>
            <a:ext cx="9829801" cy="736935"/>
          </a:xfrm>
          <a:prstGeom prst="rect">
            <a:avLst/>
          </a:prstGeom>
        </p:spPr>
        <p:txBody>
          <a:bodyPr/>
          <a:lstStyle/>
          <a:p>
            <a:r>
              <a:t>CPU Cooler</a:t>
            </a:r>
          </a:p>
        </p:txBody>
      </p:sp>
      <p:pic>
        <p:nvPicPr>
          <p:cNvPr id="301" name="Picture 4" descr="Picture 4"/>
          <p:cNvPicPr>
            <a:picLocks noChangeAspect="1"/>
          </p:cNvPicPr>
          <p:nvPr/>
        </p:nvPicPr>
        <p:blipFill>
          <a:blip r:embed="rId2"/>
          <a:stretch>
            <a:fillRect/>
          </a:stretch>
        </p:blipFill>
        <p:spPr>
          <a:xfrm>
            <a:off x="564345" y="1215341"/>
            <a:ext cx="5036836" cy="5036838"/>
          </a:xfrm>
          <a:prstGeom prst="rect">
            <a:avLst/>
          </a:prstGeom>
          <a:ln w="12700">
            <a:miter lim="400000"/>
          </a:ln>
        </p:spPr>
      </p:pic>
      <p:pic>
        <p:nvPicPr>
          <p:cNvPr id="302" name="Picture 5" descr="Picture 5"/>
          <p:cNvPicPr>
            <a:picLocks noChangeAspect="1"/>
          </p:cNvPicPr>
          <p:nvPr/>
        </p:nvPicPr>
        <p:blipFill>
          <a:blip r:embed="rId3"/>
          <a:stretch>
            <a:fillRect/>
          </a:stretch>
        </p:blipFill>
        <p:spPr>
          <a:xfrm>
            <a:off x="5910803" y="1689904"/>
            <a:ext cx="5810494" cy="435786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itle 1"/>
          <p:cNvSpPr txBox="1">
            <a:spLocks noGrp="1"/>
          </p:cNvSpPr>
          <p:nvPr>
            <p:ph type="title"/>
          </p:nvPr>
        </p:nvSpPr>
        <p:spPr>
          <a:xfrm>
            <a:off x="108856" y="165874"/>
            <a:ext cx="9829801" cy="736935"/>
          </a:xfrm>
          <a:prstGeom prst="rect">
            <a:avLst/>
          </a:prstGeom>
        </p:spPr>
        <p:txBody>
          <a:bodyPr/>
          <a:lstStyle/>
          <a:p>
            <a:r>
              <a:t>Motherboard</a:t>
            </a:r>
          </a:p>
        </p:txBody>
      </p:sp>
      <p:pic>
        <p:nvPicPr>
          <p:cNvPr id="305" name="Content Placeholder 4" descr="Content Placeholder 4"/>
          <p:cNvPicPr>
            <a:picLocks noChangeAspect="1"/>
          </p:cNvPicPr>
          <p:nvPr/>
        </p:nvPicPr>
        <p:blipFill>
          <a:blip r:embed="rId2"/>
          <a:srcRect l="15647" r="34183"/>
          <a:stretch>
            <a:fillRect/>
          </a:stretch>
        </p:blipFill>
        <p:spPr>
          <a:xfrm rot="5400000">
            <a:off x="1119487" y="1309319"/>
            <a:ext cx="4491784" cy="5036181"/>
          </a:xfrm>
          <a:prstGeom prst="rect">
            <a:avLst/>
          </a:prstGeom>
          <a:ln w="12700">
            <a:miter lim="400000"/>
          </a:ln>
        </p:spPr>
      </p:pic>
      <p:sp>
        <p:nvSpPr>
          <p:cNvPr id="306"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307" name="Picture 2" descr="Picture 2"/>
          <p:cNvPicPr>
            <a:picLocks noChangeAspect="1"/>
          </p:cNvPicPr>
          <p:nvPr/>
        </p:nvPicPr>
        <p:blipFill>
          <a:blip r:embed="rId3"/>
          <a:stretch>
            <a:fillRect/>
          </a:stretch>
        </p:blipFill>
        <p:spPr>
          <a:xfrm>
            <a:off x="6448425" y="1041400"/>
            <a:ext cx="5410200" cy="5410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itle 1"/>
          <p:cNvSpPr txBox="1">
            <a:spLocks noGrp="1"/>
          </p:cNvSpPr>
          <p:nvPr>
            <p:ph type="title"/>
          </p:nvPr>
        </p:nvSpPr>
        <p:spPr>
          <a:xfrm>
            <a:off x="108856" y="165874"/>
            <a:ext cx="9829801" cy="736935"/>
          </a:xfrm>
          <a:prstGeom prst="rect">
            <a:avLst/>
          </a:prstGeom>
        </p:spPr>
        <p:txBody>
          <a:bodyPr/>
          <a:lstStyle/>
          <a:p>
            <a:r>
              <a:t>GPU and RAM</a:t>
            </a:r>
          </a:p>
        </p:txBody>
      </p:sp>
      <p:sp>
        <p:nvSpPr>
          <p:cNvPr id="310"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11" name="Picture 4" descr="Picture 4"/>
          <p:cNvPicPr>
            <a:picLocks noChangeAspect="1"/>
          </p:cNvPicPr>
          <p:nvPr/>
        </p:nvPicPr>
        <p:blipFill>
          <a:blip r:embed="rId2"/>
          <a:srcRect l="29159" t="16314" r="21298" b="14069"/>
          <a:stretch>
            <a:fillRect/>
          </a:stretch>
        </p:blipFill>
        <p:spPr>
          <a:xfrm>
            <a:off x="401939" y="1156979"/>
            <a:ext cx="4530122" cy="3580822"/>
          </a:xfrm>
          <a:prstGeom prst="rect">
            <a:avLst/>
          </a:prstGeom>
          <a:ln w="12700">
            <a:miter lim="400000"/>
          </a:ln>
        </p:spPr>
      </p:pic>
      <p:pic>
        <p:nvPicPr>
          <p:cNvPr id="312" name="Picture 5" descr="Picture 5"/>
          <p:cNvPicPr>
            <a:picLocks noChangeAspect="1"/>
          </p:cNvPicPr>
          <p:nvPr/>
        </p:nvPicPr>
        <p:blipFill>
          <a:blip r:embed="rId3"/>
          <a:srcRect l="27252" t="36574" r="24274" b="32321"/>
          <a:stretch>
            <a:fillRect/>
          </a:stretch>
        </p:blipFill>
        <p:spPr>
          <a:xfrm>
            <a:off x="450799" y="4991972"/>
            <a:ext cx="4432402" cy="1599891"/>
          </a:xfrm>
          <a:prstGeom prst="rect">
            <a:avLst/>
          </a:prstGeom>
          <a:ln w="12700">
            <a:miter lim="400000"/>
          </a:ln>
        </p:spPr>
      </p:pic>
      <p:pic>
        <p:nvPicPr>
          <p:cNvPr id="313" name="Picture 2" descr="Picture 2"/>
          <p:cNvPicPr>
            <a:picLocks noChangeAspect="1"/>
          </p:cNvPicPr>
          <p:nvPr/>
        </p:nvPicPr>
        <p:blipFill>
          <a:blip r:embed="rId4"/>
          <a:stretch>
            <a:fillRect/>
          </a:stretch>
        </p:blipFill>
        <p:spPr>
          <a:xfrm>
            <a:off x="5914487" y="1507759"/>
            <a:ext cx="4467645" cy="2464186"/>
          </a:xfrm>
          <a:prstGeom prst="rect">
            <a:avLst/>
          </a:prstGeom>
          <a:ln w="12700">
            <a:miter lim="400000"/>
          </a:ln>
        </p:spPr>
      </p:pic>
      <p:pic>
        <p:nvPicPr>
          <p:cNvPr id="314" name="Picture 4" descr="Picture 4"/>
          <p:cNvPicPr>
            <a:picLocks noChangeAspect="1"/>
          </p:cNvPicPr>
          <p:nvPr/>
        </p:nvPicPr>
        <p:blipFill>
          <a:blip r:embed="rId5"/>
          <a:stretch>
            <a:fillRect/>
          </a:stretch>
        </p:blipFill>
        <p:spPr>
          <a:xfrm>
            <a:off x="5685004" y="4001101"/>
            <a:ext cx="4784045" cy="269102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1"/>
          <p:cNvSpPr txBox="1">
            <a:spLocks noGrp="1"/>
          </p:cNvSpPr>
          <p:nvPr>
            <p:ph type="title"/>
          </p:nvPr>
        </p:nvSpPr>
        <p:spPr>
          <a:xfrm>
            <a:off x="108856" y="165874"/>
            <a:ext cx="9829801" cy="736935"/>
          </a:xfrm>
          <a:prstGeom prst="rect">
            <a:avLst/>
          </a:prstGeom>
        </p:spPr>
        <p:txBody>
          <a:bodyPr/>
          <a:lstStyle/>
          <a:p>
            <a:r>
              <a:t>The Front Panel</a:t>
            </a:r>
          </a:p>
        </p:txBody>
      </p:sp>
      <p:sp>
        <p:nvSpPr>
          <p:cNvPr id="317"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18" name="Picture 4" descr="Picture 4"/>
          <p:cNvPicPr>
            <a:picLocks noChangeAspect="1"/>
          </p:cNvPicPr>
          <p:nvPr/>
        </p:nvPicPr>
        <p:blipFill>
          <a:blip r:embed="rId2"/>
          <a:srcRect l="31794" t="13505" r="14082" b="16064"/>
          <a:stretch>
            <a:fillRect/>
          </a:stretch>
        </p:blipFill>
        <p:spPr>
          <a:xfrm rot="10800000">
            <a:off x="1733401" y="2128695"/>
            <a:ext cx="4948932" cy="3622701"/>
          </a:xfrm>
          <a:prstGeom prst="rect">
            <a:avLst/>
          </a:prstGeom>
          <a:ln w="12700">
            <a:miter lim="400000"/>
          </a:ln>
        </p:spPr>
      </p:pic>
      <p:pic>
        <p:nvPicPr>
          <p:cNvPr id="319" name="Picture 5" descr="Picture 5"/>
          <p:cNvPicPr>
            <a:picLocks noChangeAspect="1"/>
          </p:cNvPicPr>
          <p:nvPr/>
        </p:nvPicPr>
        <p:blipFill>
          <a:blip r:embed="rId3"/>
          <a:srcRect l="2443" r="27837"/>
          <a:stretch>
            <a:fillRect/>
          </a:stretch>
        </p:blipFill>
        <p:spPr>
          <a:xfrm rot="5400000">
            <a:off x="6271707" y="2011233"/>
            <a:ext cx="4781404" cy="385762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108856" y="165874"/>
            <a:ext cx="9829801" cy="736935"/>
          </a:xfrm>
          <a:prstGeom prst="rect">
            <a:avLst/>
          </a:prstGeom>
        </p:spPr>
        <p:txBody>
          <a:bodyPr/>
          <a:lstStyle/>
          <a:p>
            <a:r>
              <a:t>Power Supply</a:t>
            </a:r>
          </a:p>
        </p:txBody>
      </p:sp>
      <p:sp>
        <p:nvSpPr>
          <p:cNvPr id="322"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323" name="Picture 5" descr="Picture 5"/>
          <p:cNvPicPr>
            <a:picLocks noChangeAspect="1"/>
          </p:cNvPicPr>
          <p:nvPr/>
        </p:nvPicPr>
        <p:blipFill>
          <a:blip r:embed="rId2"/>
          <a:srcRect l="30229" r="18677" b="1809"/>
          <a:stretch>
            <a:fillRect/>
          </a:stretch>
        </p:blipFill>
        <p:spPr>
          <a:xfrm rot="5400000">
            <a:off x="1556363" y="1876338"/>
            <a:ext cx="3504040" cy="3787842"/>
          </a:xfrm>
          <a:prstGeom prst="rect">
            <a:avLst/>
          </a:prstGeom>
          <a:ln w="12700">
            <a:miter lim="400000"/>
          </a:ln>
        </p:spPr>
      </p:pic>
      <p:pic>
        <p:nvPicPr>
          <p:cNvPr id="324" name="Picture 2" descr="Picture 2"/>
          <p:cNvPicPr>
            <a:picLocks noChangeAspect="1"/>
          </p:cNvPicPr>
          <p:nvPr/>
        </p:nvPicPr>
        <p:blipFill>
          <a:blip r:embed="rId3"/>
          <a:stretch>
            <a:fillRect/>
          </a:stretch>
        </p:blipFill>
        <p:spPr>
          <a:xfrm>
            <a:off x="6338887" y="1798584"/>
            <a:ext cx="4438652" cy="394335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108856" y="165874"/>
            <a:ext cx="9829801" cy="736935"/>
          </a:xfrm>
          <a:prstGeom prst="rect">
            <a:avLst/>
          </a:prstGeom>
        </p:spPr>
        <p:txBody>
          <a:bodyPr/>
          <a:lstStyle/>
          <a:p>
            <a:r>
              <a:t>Hard Drive and Optical Drive</a:t>
            </a:r>
          </a:p>
        </p:txBody>
      </p:sp>
      <p:pic>
        <p:nvPicPr>
          <p:cNvPr id="327" name="Content Placeholder 4" descr="Content Placeholder 4"/>
          <p:cNvPicPr>
            <a:picLocks noChangeAspect="1"/>
          </p:cNvPicPr>
          <p:nvPr/>
        </p:nvPicPr>
        <p:blipFill>
          <a:blip r:embed="rId2"/>
          <a:srcRect l="14116" r="24909"/>
          <a:stretch>
            <a:fillRect/>
          </a:stretch>
        </p:blipFill>
        <p:spPr>
          <a:xfrm rot="5400000">
            <a:off x="2224053" y="2449771"/>
            <a:ext cx="3461572" cy="3193422"/>
          </a:xfrm>
          <a:prstGeom prst="rect">
            <a:avLst/>
          </a:prstGeom>
          <a:ln w="12700">
            <a:miter lim="400000"/>
          </a:ln>
        </p:spPr>
      </p:pic>
      <p:sp>
        <p:nvSpPr>
          <p:cNvPr id="328"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329" name="Picture 5" descr="Picture 5"/>
          <p:cNvPicPr>
            <a:picLocks noChangeAspect="1"/>
          </p:cNvPicPr>
          <p:nvPr/>
        </p:nvPicPr>
        <p:blipFill>
          <a:blip r:embed="rId3"/>
          <a:srcRect l="6230" r="31683"/>
          <a:stretch>
            <a:fillRect/>
          </a:stretch>
        </p:blipFill>
        <p:spPr>
          <a:xfrm rot="5400000">
            <a:off x="5760951" y="2117672"/>
            <a:ext cx="4257896" cy="385762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le 1"/>
          <p:cNvSpPr txBox="1">
            <a:spLocks noGrp="1"/>
          </p:cNvSpPr>
          <p:nvPr>
            <p:ph type="title"/>
          </p:nvPr>
        </p:nvSpPr>
        <p:spPr>
          <a:xfrm>
            <a:off x="108856" y="165874"/>
            <a:ext cx="9829801" cy="736935"/>
          </a:xfrm>
          <a:prstGeom prst="rect">
            <a:avLst/>
          </a:prstGeom>
        </p:spPr>
        <p:txBody>
          <a:bodyPr/>
          <a:lstStyle/>
          <a:p>
            <a:r>
              <a:t>Putting it Back Together</a:t>
            </a:r>
          </a:p>
        </p:txBody>
      </p:sp>
      <p:sp>
        <p:nvSpPr>
          <p:cNvPr id="332"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333" name="Picture 4" descr="Picture 4"/>
          <p:cNvPicPr>
            <a:picLocks noChangeAspect="1"/>
          </p:cNvPicPr>
          <p:nvPr/>
        </p:nvPicPr>
        <p:blipFill>
          <a:blip r:embed="rId2"/>
          <a:srcRect l="7125" r="22137"/>
          <a:stretch>
            <a:fillRect/>
          </a:stretch>
        </p:blipFill>
        <p:spPr>
          <a:xfrm rot="5400000">
            <a:off x="3670395" y="2086272"/>
            <a:ext cx="4851209" cy="385762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le 1"/>
          <p:cNvSpPr txBox="1">
            <a:spLocks noGrp="1"/>
          </p:cNvSpPr>
          <p:nvPr>
            <p:ph type="title"/>
          </p:nvPr>
        </p:nvSpPr>
        <p:spPr>
          <a:xfrm>
            <a:off x="108856" y="165874"/>
            <a:ext cx="9829801" cy="736935"/>
          </a:xfrm>
          <a:prstGeom prst="rect">
            <a:avLst/>
          </a:prstGeom>
        </p:spPr>
        <p:txBody>
          <a:bodyPr/>
          <a:lstStyle/>
          <a:p>
            <a:r>
              <a:t>Putting it Back Together</a:t>
            </a:r>
          </a:p>
        </p:txBody>
      </p:sp>
      <p:pic>
        <p:nvPicPr>
          <p:cNvPr id="336" name="Content Placeholder 4" descr="Content Placeholder 4"/>
          <p:cNvPicPr>
            <a:picLocks noChangeAspect="1"/>
          </p:cNvPicPr>
          <p:nvPr/>
        </p:nvPicPr>
        <p:blipFill>
          <a:blip r:embed="rId2"/>
          <a:stretch>
            <a:fillRect/>
          </a:stretch>
        </p:blipFill>
        <p:spPr>
          <a:xfrm rot="5400000">
            <a:off x="3657600" y="2795588"/>
            <a:ext cx="4876800" cy="2743202"/>
          </a:xfrm>
          <a:prstGeom prst="rect">
            <a:avLst/>
          </a:prstGeom>
          <a:ln w="12700">
            <a:miter lim="400000"/>
          </a:ln>
        </p:spPr>
      </p:pic>
      <p:sp>
        <p:nvSpPr>
          <p:cNvPr id="337"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ntent Placeholder 1"/>
          <p:cNvSpPr txBox="1">
            <a:spLocks noGrp="1"/>
          </p:cNvSpPr>
          <p:nvPr>
            <p:ph type="body" idx="1"/>
          </p:nvPr>
        </p:nvSpPr>
        <p:spPr>
          <a:xfrm>
            <a:off x="838200" y="1155781"/>
            <a:ext cx="10515600" cy="5021182"/>
          </a:xfrm>
          <a:prstGeom prst="rect">
            <a:avLst/>
          </a:prstGeom>
        </p:spPr>
        <p:txBody>
          <a:bodyPr/>
          <a:lstStyle/>
          <a:p>
            <a:pPr marL="0" indent="0">
              <a:buSzTx/>
              <a:buNone/>
              <a:defRPr b="1"/>
            </a:pPr>
            <a:r>
              <a:t>Labs:</a:t>
            </a:r>
          </a:p>
          <a:p>
            <a:pPr marL="0" indent="0">
              <a:buSzTx/>
              <a:buNone/>
            </a:pPr>
            <a:endParaRPr b="1"/>
          </a:p>
          <a:p>
            <a:pPr marL="685800" lvl="1" indent="-228600">
              <a:spcBef>
                <a:spcPts val="500"/>
              </a:spcBef>
              <a:buChar char="•"/>
              <a:defRPr sz="2400"/>
            </a:pPr>
            <a:r>
              <a:t>These assignments are to be completed during the class period and will not be handed in for a grade (with a few exceptions).</a:t>
            </a:r>
          </a:p>
          <a:p>
            <a:pPr marL="685800" lvl="1" indent="-228600">
              <a:spcBef>
                <a:spcPts val="500"/>
              </a:spcBef>
              <a:buChar char="•"/>
              <a:defRPr sz="2400"/>
            </a:pPr>
            <a:endParaRPr/>
          </a:p>
          <a:p>
            <a:pPr marL="685800" lvl="1" indent="-228600">
              <a:spcBef>
                <a:spcPts val="500"/>
              </a:spcBef>
              <a:buChar char="•"/>
              <a:defRPr sz="2400"/>
            </a:pPr>
            <a:r>
              <a:t>Some of the later lab assignments can be handed in for extra credit (this is subject to change).</a:t>
            </a:r>
          </a:p>
        </p:txBody>
      </p:sp>
      <p:sp>
        <p:nvSpPr>
          <p:cNvPr id="107" name="Slide Number Placeholder 2"/>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08" name="Title 3"/>
          <p:cNvSpPr txBox="1">
            <a:spLocks noGrp="1"/>
          </p:cNvSpPr>
          <p:nvPr>
            <p:ph type="title"/>
          </p:nvPr>
        </p:nvSpPr>
        <p:spPr>
          <a:xfrm>
            <a:off x="108856" y="165874"/>
            <a:ext cx="9829801" cy="736935"/>
          </a:xfrm>
          <a:prstGeom prst="rect">
            <a:avLst/>
          </a:prstGeom>
        </p:spPr>
        <p:txBody>
          <a:bodyPr/>
          <a:lstStyle/>
          <a:p>
            <a:r>
              <a:t>Course Outline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6">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6">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1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le 1"/>
          <p:cNvSpPr txBox="1">
            <a:spLocks noGrp="1"/>
          </p:cNvSpPr>
          <p:nvPr>
            <p:ph type="title"/>
          </p:nvPr>
        </p:nvSpPr>
        <p:spPr>
          <a:xfrm>
            <a:off x="108856" y="165874"/>
            <a:ext cx="9829801" cy="736935"/>
          </a:xfrm>
          <a:prstGeom prst="rect">
            <a:avLst/>
          </a:prstGeom>
        </p:spPr>
        <p:txBody>
          <a:bodyPr/>
          <a:lstStyle/>
          <a:p>
            <a:r>
              <a:t>Putting it Back Together</a:t>
            </a:r>
          </a:p>
        </p:txBody>
      </p:sp>
      <p:pic>
        <p:nvPicPr>
          <p:cNvPr id="340" name="Content Placeholder 4" descr="Content Placeholder 4"/>
          <p:cNvPicPr>
            <a:picLocks noChangeAspect="1"/>
          </p:cNvPicPr>
          <p:nvPr/>
        </p:nvPicPr>
        <p:blipFill>
          <a:blip r:embed="rId2"/>
          <a:srcRect l="13072" r="21516"/>
          <a:stretch>
            <a:fillRect/>
          </a:stretch>
        </p:blipFill>
        <p:spPr>
          <a:xfrm rot="5400000">
            <a:off x="3805011" y="2076337"/>
            <a:ext cx="4581976" cy="3940300"/>
          </a:xfrm>
          <a:prstGeom prst="rect">
            <a:avLst/>
          </a:prstGeom>
          <a:ln w="12700">
            <a:miter lim="400000"/>
          </a:ln>
        </p:spPr>
      </p:pic>
      <p:sp>
        <p:nvSpPr>
          <p:cNvPr id="341"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1"/>
          <p:cNvSpPr txBox="1">
            <a:spLocks noGrp="1"/>
          </p:cNvSpPr>
          <p:nvPr>
            <p:ph type="title"/>
          </p:nvPr>
        </p:nvSpPr>
        <p:spPr>
          <a:xfrm>
            <a:off x="108856" y="165874"/>
            <a:ext cx="9829801" cy="736935"/>
          </a:xfrm>
          <a:prstGeom prst="rect">
            <a:avLst/>
          </a:prstGeom>
        </p:spPr>
        <p:txBody>
          <a:bodyPr/>
          <a:lstStyle/>
          <a:p>
            <a:r>
              <a:t>Putting it Back Together</a:t>
            </a:r>
          </a:p>
        </p:txBody>
      </p:sp>
      <p:pic>
        <p:nvPicPr>
          <p:cNvPr id="344" name="Content Placeholder 4" descr="Content Placeholder 4"/>
          <p:cNvPicPr>
            <a:picLocks noChangeAspect="1"/>
          </p:cNvPicPr>
          <p:nvPr/>
        </p:nvPicPr>
        <p:blipFill>
          <a:blip r:embed="rId2"/>
          <a:srcRect l="6201" r="23665"/>
          <a:stretch>
            <a:fillRect/>
          </a:stretch>
        </p:blipFill>
        <p:spPr>
          <a:xfrm rot="5400000">
            <a:off x="3656985" y="2135103"/>
            <a:ext cx="4878029" cy="3912379"/>
          </a:xfrm>
          <a:prstGeom prst="rect">
            <a:avLst/>
          </a:prstGeom>
          <a:ln w="12700">
            <a:miter lim="400000"/>
          </a:ln>
        </p:spPr>
      </p:pic>
      <p:sp>
        <p:nvSpPr>
          <p:cNvPr id="345"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1"/>
          <p:cNvSpPr txBox="1">
            <a:spLocks noGrp="1"/>
          </p:cNvSpPr>
          <p:nvPr>
            <p:ph type="title"/>
          </p:nvPr>
        </p:nvSpPr>
        <p:spPr>
          <a:xfrm>
            <a:off x="108856" y="165874"/>
            <a:ext cx="9829801" cy="736935"/>
          </a:xfrm>
          <a:prstGeom prst="rect">
            <a:avLst/>
          </a:prstGeom>
        </p:spPr>
        <p:txBody>
          <a:bodyPr/>
          <a:lstStyle/>
          <a:p>
            <a:r>
              <a:t>Putting it Back Together</a:t>
            </a:r>
          </a:p>
        </p:txBody>
      </p:sp>
      <p:sp>
        <p:nvSpPr>
          <p:cNvPr id="348" name="Slide Number Placeholder 3"/>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349" name="Picture 5" descr="Picture 5"/>
          <p:cNvPicPr>
            <a:picLocks noChangeAspect="1"/>
          </p:cNvPicPr>
          <p:nvPr/>
        </p:nvPicPr>
        <p:blipFill>
          <a:blip r:embed="rId2"/>
          <a:srcRect l="14504"/>
          <a:stretch>
            <a:fillRect/>
          </a:stretch>
        </p:blipFill>
        <p:spPr>
          <a:xfrm>
            <a:off x="2415712" y="1597988"/>
            <a:ext cx="7360575" cy="48427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ontent Placeholder 1"/>
          <p:cNvSpPr txBox="1">
            <a:spLocks noGrp="1"/>
          </p:cNvSpPr>
          <p:nvPr>
            <p:ph type="body" idx="1"/>
          </p:nvPr>
        </p:nvSpPr>
        <p:spPr>
          <a:xfrm>
            <a:off x="838200" y="1155781"/>
            <a:ext cx="10515600" cy="5021182"/>
          </a:xfrm>
          <a:prstGeom prst="rect">
            <a:avLst/>
          </a:prstGeom>
        </p:spPr>
        <p:txBody>
          <a:bodyPr/>
          <a:lstStyle/>
          <a:p>
            <a:pPr marL="0" indent="0">
              <a:lnSpc>
                <a:spcPct val="81000"/>
              </a:lnSpc>
              <a:buSzTx/>
              <a:buNone/>
            </a:pPr>
            <a:r>
              <a:t>There are two things you need:</a:t>
            </a:r>
          </a:p>
          <a:p>
            <a:pPr marL="514350" indent="-514350">
              <a:lnSpc>
                <a:spcPct val="81000"/>
              </a:lnSpc>
              <a:buFontTx/>
              <a:buAutoNum type="arabicPeriod"/>
            </a:pPr>
            <a:r>
              <a:t>Text editor</a:t>
            </a:r>
          </a:p>
          <a:p>
            <a:pPr marL="514350" indent="-514350">
              <a:lnSpc>
                <a:spcPct val="81000"/>
              </a:lnSpc>
              <a:buFontTx/>
              <a:buAutoNum type="arabicPeriod"/>
            </a:pPr>
            <a:endParaRPr/>
          </a:p>
          <a:p>
            <a:pPr marL="685800" lvl="1" indent="-228600">
              <a:lnSpc>
                <a:spcPct val="81000"/>
              </a:lnSpc>
              <a:spcBef>
                <a:spcPts val="500"/>
              </a:spcBef>
              <a:buFont typeface="Courier New"/>
              <a:defRPr sz="2400"/>
            </a:pPr>
            <a:r>
              <a:t>Simple text editors:</a:t>
            </a:r>
          </a:p>
          <a:p>
            <a:pPr marL="1143000" lvl="2" indent="-228600">
              <a:lnSpc>
                <a:spcPct val="81000"/>
              </a:lnSpc>
              <a:spcBef>
                <a:spcPts val="500"/>
              </a:spcBef>
              <a:buFontTx/>
              <a:defRPr sz="2000"/>
            </a:pPr>
            <a:r>
              <a:t>Notepad/TextEdit</a:t>
            </a:r>
          </a:p>
          <a:p>
            <a:pPr marL="1143000" lvl="2" indent="-228600">
              <a:lnSpc>
                <a:spcPct val="81000"/>
              </a:lnSpc>
              <a:spcBef>
                <a:spcPts val="500"/>
              </a:spcBef>
              <a:buFontTx/>
              <a:defRPr sz="2000"/>
            </a:pPr>
            <a:r>
              <a:t>Vim/Nano</a:t>
            </a:r>
          </a:p>
          <a:p>
            <a:pPr marL="1143000" lvl="2" indent="-228600">
              <a:lnSpc>
                <a:spcPct val="81000"/>
              </a:lnSpc>
              <a:spcBef>
                <a:spcPts val="500"/>
              </a:spcBef>
              <a:buFontTx/>
              <a:defRPr sz="2000" b="1"/>
            </a:pPr>
            <a:r>
              <a:t>Sublime Text </a:t>
            </a:r>
            <a:r>
              <a:rPr b="0"/>
              <a:t>(text editor &amp; IDE)</a:t>
            </a:r>
          </a:p>
          <a:p>
            <a:pPr marL="1143000" lvl="2" indent="-228600">
              <a:lnSpc>
                <a:spcPct val="81000"/>
              </a:lnSpc>
              <a:spcBef>
                <a:spcPts val="500"/>
              </a:spcBef>
              <a:buFontTx/>
              <a:defRPr sz="2000"/>
            </a:pPr>
            <a:r>
              <a:t>Jupyter Notebook (web-based; do not turn in Jupiter notebooks!)</a:t>
            </a:r>
          </a:p>
          <a:p>
            <a:pPr marL="1143000" lvl="2" indent="-228600">
              <a:lnSpc>
                <a:spcPct val="81000"/>
              </a:lnSpc>
              <a:spcBef>
                <a:spcPts val="500"/>
              </a:spcBef>
              <a:buFontTx/>
              <a:defRPr sz="2000"/>
            </a:pPr>
            <a:endParaRPr/>
          </a:p>
          <a:p>
            <a:pPr marL="685800" lvl="1" indent="-228600">
              <a:lnSpc>
                <a:spcPct val="81000"/>
              </a:lnSpc>
              <a:spcBef>
                <a:spcPts val="500"/>
              </a:spcBef>
              <a:buFont typeface="Courier New"/>
              <a:defRPr sz="2400"/>
            </a:pPr>
            <a:r>
              <a:t>Integrated Development Environments (IDEs):</a:t>
            </a:r>
          </a:p>
          <a:p>
            <a:pPr marL="1143000" lvl="2" indent="-228600">
              <a:lnSpc>
                <a:spcPct val="81000"/>
              </a:lnSpc>
              <a:spcBef>
                <a:spcPts val="500"/>
              </a:spcBef>
              <a:buFontTx/>
              <a:defRPr sz="2000"/>
            </a:pPr>
            <a:r>
              <a:rPr b="1"/>
              <a:t>PyCharm</a:t>
            </a:r>
            <a:r>
              <a:t> </a:t>
            </a:r>
          </a:p>
          <a:p>
            <a:pPr marL="1143000" lvl="2" indent="-228600">
              <a:lnSpc>
                <a:spcPct val="81000"/>
              </a:lnSpc>
              <a:spcBef>
                <a:spcPts val="500"/>
              </a:spcBef>
              <a:buFontTx/>
              <a:defRPr sz="2000"/>
            </a:pPr>
            <a:r>
              <a:t>Spyder (comes with Anaconda; “input” function is buggy)</a:t>
            </a:r>
          </a:p>
          <a:p>
            <a:pPr marL="1143000" lvl="2" indent="-228600">
              <a:lnSpc>
                <a:spcPct val="81000"/>
              </a:lnSpc>
              <a:spcBef>
                <a:spcPts val="500"/>
              </a:spcBef>
              <a:buFontTx/>
              <a:defRPr sz="2000"/>
            </a:pPr>
            <a:r>
              <a:t>VS Code</a:t>
            </a:r>
          </a:p>
          <a:p>
            <a:pPr marL="1143000" lvl="2" indent="-228600">
              <a:lnSpc>
                <a:spcPct val="81000"/>
              </a:lnSpc>
              <a:spcBef>
                <a:spcPts val="500"/>
              </a:spcBef>
              <a:buFontTx/>
              <a:defRPr sz="2000"/>
            </a:pPr>
            <a:r>
              <a:t>Eclipse + PyDev</a:t>
            </a:r>
          </a:p>
        </p:txBody>
      </p:sp>
      <p:sp>
        <p:nvSpPr>
          <p:cNvPr id="352" name="Slide Number Placeholder 2"/>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353" name="Title 3"/>
          <p:cNvSpPr txBox="1">
            <a:spLocks noGrp="1"/>
          </p:cNvSpPr>
          <p:nvPr>
            <p:ph type="title"/>
          </p:nvPr>
        </p:nvSpPr>
        <p:spPr>
          <a:xfrm>
            <a:off x="108856" y="165874"/>
            <a:ext cx="9829801" cy="736935"/>
          </a:xfrm>
          <a:prstGeom prst="rect">
            <a:avLst/>
          </a:prstGeom>
        </p:spPr>
        <p:txBody>
          <a:bodyPr/>
          <a:lstStyle/>
          <a:p>
            <a:r>
              <a:t>Setting up your Programming Environment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ontent Placeholder 1"/>
          <p:cNvSpPr txBox="1">
            <a:spLocks noGrp="1"/>
          </p:cNvSpPr>
          <p:nvPr>
            <p:ph type="body" idx="1"/>
          </p:nvPr>
        </p:nvSpPr>
        <p:spPr>
          <a:xfrm>
            <a:off x="838200" y="1155781"/>
            <a:ext cx="10515600" cy="5021182"/>
          </a:xfrm>
          <a:prstGeom prst="rect">
            <a:avLst/>
          </a:prstGeom>
        </p:spPr>
        <p:txBody>
          <a:bodyPr>
            <a:normAutofit lnSpcReduction="10000"/>
          </a:bodyPr>
          <a:lstStyle/>
          <a:p>
            <a:pPr marL="0" indent="0">
              <a:buSzTx/>
              <a:buNone/>
            </a:pPr>
            <a:r>
              <a:t>There are three things you need:</a:t>
            </a:r>
          </a:p>
          <a:p>
            <a:pPr marL="514350" indent="-514350">
              <a:buFontTx/>
              <a:buAutoNum type="arabicPeriod" startAt="2"/>
            </a:pPr>
            <a:r>
              <a:t>Command Line Interface</a:t>
            </a:r>
          </a:p>
          <a:p>
            <a:pPr marL="0" indent="0">
              <a:buSzTx/>
              <a:buNone/>
            </a:pPr>
            <a:endParaRPr/>
          </a:p>
          <a:p>
            <a:pPr marL="685800" lvl="1" indent="-228600">
              <a:spcBef>
                <a:spcPts val="500"/>
              </a:spcBef>
              <a:buFont typeface="Courier New"/>
              <a:defRPr sz="2400"/>
            </a:pPr>
            <a:r>
              <a:t>Windows:</a:t>
            </a:r>
          </a:p>
          <a:p>
            <a:pPr marL="1143000" lvl="2" indent="-228600">
              <a:spcBef>
                <a:spcPts val="500"/>
              </a:spcBef>
              <a:buFontTx/>
              <a:defRPr sz="2000" b="1"/>
            </a:pPr>
            <a:r>
              <a:t>Command Prompt</a:t>
            </a:r>
          </a:p>
          <a:p>
            <a:pPr marL="1143000" lvl="2" indent="-228600">
              <a:spcBef>
                <a:spcPts val="500"/>
              </a:spcBef>
              <a:buFontTx/>
              <a:defRPr sz="2000"/>
            </a:pPr>
            <a:r>
              <a:t>Windows Terminal (currently in beta) or Windows PowerShell</a:t>
            </a:r>
          </a:p>
          <a:p>
            <a:pPr marL="1143000" lvl="2" indent="-228600">
              <a:spcBef>
                <a:spcPts val="500"/>
              </a:spcBef>
              <a:buFontTx/>
              <a:defRPr sz="2000"/>
            </a:pPr>
            <a:r>
              <a:t>Windows Subsystem for Linux (WSL)</a:t>
            </a:r>
          </a:p>
          <a:p>
            <a:pPr marL="1143000" lvl="2" indent="-228600">
              <a:spcBef>
                <a:spcPts val="500"/>
              </a:spcBef>
              <a:buFontTx/>
              <a:defRPr sz="2000" b="1"/>
            </a:pPr>
            <a:r>
              <a:t>Git Bash</a:t>
            </a:r>
          </a:p>
          <a:p>
            <a:pPr marL="1143000" lvl="2" indent="-228600">
              <a:spcBef>
                <a:spcPts val="500"/>
              </a:spcBef>
              <a:buFontTx/>
              <a:defRPr sz="2000"/>
            </a:pPr>
            <a:r>
              <a:t>Anaconda PowerShell Prompt</a:t>
            </a:r>
          </a:p>
          <a:p>
            <a:pPr marL="685800" lvl="1" indent="-228600">
              <a:spcBef>
                <a:spcPts val="500"/>
              </a:spcBef>
              <a:buFont typeface="Courier New"/>
              <a:defRPr sz="2400"/>
            </a:pPr>
            <a:endParaRPr/>
          </a:p>
          <a:p>
            <a:pPr marL="685800" lvl="1" indent="-228600">
              <a:spcBef>
                <a:spcPts val="500"/>
              </a:spcBef>
              <a:buFont typeface="Courier New"/>
              <a:defRPr sz="2400"/>
            </a:pPr>
            <a:r>
              <a:t>macOS/Linux:</a:t>
            </a:r>
          </a:p>
          <a:p>
            <a:pPr marL="1143000" lvl="2" indent="-228600">
              <a:spcBef>
                <a:spcPts val="500"/>
              </a:spcBef>
              <a:buFontTx/>
              <a:defRPr sz="2000" b="1"/>
            </a:pPr>
            <a:r>
              <a:t>Terminal</a:t>
            </a:r>
          </a:p>
          <a:p>
            <a:pPr marL="1143000" lvl="2" indent="-228600">
              <a:spcBef>
                <a:spcPts val="500"/>
              </a:spcBef>
              <a:buFontTx/>
              <a:defRPr sz="2000" b="1"/>
            </a:pPr>
            <a:r>
              <a:t>iTerm</a:t>
            </a:r>
          </a:p>
        </p:txBody>
      </p:sp>
      <p:sp>
        <p:nvSpPr>
          <p:cNvPr id="356" name="Slide Number Placeholder 2"/>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357" name="Title 3"/>
          <p:cNvSpPr txBox="1">
            <a:spLocks noGrp="1"/>
          </p:cNvSpPr>
          <p:nvPr>
            <p:ph type="title"/>
          </p:nvPr>
        </p:nvSpPr>
        <p:spPr>
          <a:xfrm>
            <a:off x="108856" y="165874"/>
            <a:ext cx="9829801" cy="736935"/>
          </a:xfrm>
          <a:prstGeom prst="rect">
            <a:avLst/>
          </a:prstGeom>
        </p:spPr>
        <p:txBody>
          <a:bodyPr/>
          <a:lstStyle/>
          <a:p>
            <a:r>
              <a:t>Setting up your Programming Environment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ontent Placeholder 1"/>
          <p:cNvSpPr txBox="1">
            <a:spLocks noGrp="1"/>
          </p:cNvSpPr>
          <p:nvPr>
            <p:ph type="body" idx="1"/>
          </p:nvPr>
        </p:nvSpPr>
        <p:spPr>
          <a:xfrm>
            <a:off x="838200" y="1155781"/>
            <a:ext cx="10515600" cy="5021182"/>
          </a:xfrm>
          <a:prstGeom prst="rect">
            <a:avLst/>
          </a:prstGeom>
        </p:spPr>
        <p:txBody>
          <a:bodyPr>
            <a:normAutofit lnSpcReduction="10000"/>
          </a:bodyPr>
          <a:lstStyle/>
          <a:p>
            <a:pPr marL="0" indent="0" defTabSz="658368">
              <a:spcBef>
                <a:spcPts val="700"/>
              </a:spcBef>
              <a:buSzTx/>
              <a:buNone/>
              <a:defRPr sz="2016"/>
            </a:pPr>
            <a:r>
              <a:rPr dirty="0"/>
              <a:t>3. Python (note: </a:t>
            </a:r>
            <a:r>
              <a:rPr i="1" dirty="0" err="1"/>
              <a:t>conda</a:t>
            </a:r>
            <a:r>
              <a:rPr i="1" dirty="0"/>
              <a:t> </a:t>
            </a:r>
            <a:r>
              <a:rPr dirty="0"/>
              <a:t>is a command line tool / python package, like </a:t>
            </a:r>
            <a:r>
              <a:rPr i="1" dirty="0"/>
              <a:t>pip</a:t>
            </a:r>
            <a:r>
              <a:rPr dirty="0"/>
              <a:t>)</a:t>
            </a:r>
          </a:p>
          <a:p>
            <a:pPr marL="0" indent="0" defTabSz="658368">
              <a:spcBef>
                <a:spcPts val="700"/>
              </a:spcBef>
              <a:buSzTx/>
              <a:buNone/>
              <a:defRPr sz="2016"/>
            </a:pPr>
            <a:endParaRPr dirty="0"/>
          </a:p>
          <a:p>
            <a:pPr marL="0" indent="0" defTabSz="658368">
              <a:spcBef>
                <a:spcPts val="700"/>
              </a:spcBef>
              <a:buSzTx/>
              <a:buNone/>
              <a:defRPr sz="2016"/>
            </a:pPr>
            <a:r>
              <a:rPr dirty="0"/>
              <a:t>Anaconda (Python + </a:t>
            </a:r>
            <a:r>
              <a:rPr dirty="0" err="1"/>
              <a:t>conda</a:t>
            </a:r>
            <a:r>
              <a:rPr dirty="0"/>
              <a:t> + meta package):</a:t>
            </a:r>
          </a:p>
          <a:p>
            <a:pPr marL="493776" lvl="1" indent="-164592" defTabSz="658368">
              <a:spcBef>
                <a:spcPts val="300"/>
              </a:spcBef>
              <a:buFont typeface="Courier New"/>
              <a:defRPr sz="1728"/>
            </a:pPr>
            <a:r>
              <a:rPr dirty="0"/>
              <a:t>Open-source distribution of Python geared towards scientific computing/data science.</a:t>
            </a:r>
          </a:p>
          <a:p>
            <a:pPr marL="493776" lvl="1" indent="-164592" defTabSz="658368">
              <a:spcBef>
                <a:spcPts val="300"/>
              </a:spcBef>
              <a:buFont typeface="Courier New"/>
              <a:defRPr sz="1728"/>
            </a:pPr>
            <a:r>
              <a:rPr dirty="0"/>
              <a:t>Over 1500 scientific packages auto installed at once</a:t>
            </a:r>
          </a:p>
          <a:p>
            <a:pPr marL="493776" lvl="1" indent="-164592" defTabSz="658368">
              <a:spcBef>
                <a:spcPts val="300"/>
              </a:spcBef>
              <a:buFont typeface="Courier New"/>
              <a:defRPr sz="1728"/>
            </a:pPr>
            <a:r>
              <a:rPr dirty="0"/>
              <a:t>Needs more time to install &amp; disk space</a:t>
            </a:r>
          </a:p>
          <a:p>
            <a:pPr marL="493776" lvl="1" indent="-164592" defTabSz="658368">
              <a:spcBef>
                <a:spcPts val="300"/>
              </a:spcBef>
              <a:buFont typeface="Courier New"/>
              <a:defRPr sz="1728"/>
            </a:pPr>
            <a:r>
              <a:rPr dirty="0"/>
              <a:t>Make sure you download for the correct OS that you are using</a:t>
            </a:r>
          </a:p>
          <a:p>
            <a:pPr marL="721894" lvl="2" indent="-173254" defTabSz="658368">
              <a:spcBef>
                <a:spcPts val="300"/>
              </a:spcBef>
              <a:buFontTx/>
              <a:buChar char="•"/>
              <a:defRPr sz="1728"/>
            </a:pPr>
            <a:r>
              <a:rPr dirty="0"/>
              <a:t>Go to </a:t>
            </a:r>
            <a:r>
              <a:rPr u="sng" dirty="0">
                <a:solidFill>
                  <a:srgbClr val="0000FF"/>
                </a:solidFill>
                <a:uFill>
                  <a:solidFill>
                    <a:srgbClr val="0000FF"/>
                  </a:solidFill>
                </a:uFill>
                <a:hlinkClick r:id="rId2"/>
              </a:rPr>
              <a:t>https://www.anaconda.com/download</a:t>
            </a:r>
            <a:endParaRPr u="sng" dirty="0">
              <a:solidFill>
                <a:srgbClr val="0000FF"/>
              </a:solidFill>
              <a:uFill>
                <a:solidFill>
                  <a:srgbClr val="0000FF"/>
                </a:solidFill>
              </a:uFill>
              <a:hlinkClick r:id="rId3"/>
            </a:endParaRPr>
          </a:p>
          <a:p>
            <a:pPr marL="721894" lvl="2" indent="-173254" defTabSz="658368">
              <a:spcBef>
                <a:spcPts val="300"/>
              </a:spcBef>
              <a:buFontTx/>
              <a:buChar char="•"/>
              <a:defRPr sz="1728"/>
            </a:pPr>
            <a:r>
              <a:rPr dirty="0"/>
              <a:t>Macs make sure to check for CPU vs M1/M2.</a:t>
            </a:r>
          </a:p>
          <a:p>
            <a:pPr marL="493776" lvl="1" indent="-164592" defTabSz="658368">
              <a:spcBef>
                <a:spcPts val="300"/>
              </a:spcBef>
              <a:buFont typeface="Courier New"/>
              <a:defRPr sz="1728"/>
            </a:pPr>
            <a:endParaRPr dirty="0"/>
          </a:p>
          <a:p>
            <a:pPr marL="0" indent="0" defTabSz="658368">
              <a:spcBef>
                <a:spcPts val="700"/>
              </a:spcBef>
              <a:buSzTx/>
              <a:buNone/>
              <a:defRPr sz="2016"/>
            </a:pPr>
            <a:r>
              <a:rPr dirty="0" err="1"/>
              <a:t>Miniconda</a:t>
            </a:r>
            <a:r>
              <a:rPr dirty="0"/>
              <a:t> (Python + </a:t>
            </a:r>
            <a:r>
              <a:rPr dirty="0" err="1"/>
              <a:t>conda</a:t>
            </a:r>
            <a:r>
              <a:rPr dirty="0"/>
              <a:t>):</a:t>
            </a:r>
          </a:p>
          <a:p>
            <a:pPr marL="493776" lvl="1" indent="-164592" defTabSz="658368">
              <a:spcBef>
                <a:spcPts val="300"/>
              </a:spcBef>
              <a:buFont typeface="Courier New"/>
              <a:defRPr sz="1728"/>
            </a:pPr>
            <a:r>
              <a:rPr dirty="0"/>
              <a:t>Open-source distribution of Python geared towards scientific computing/data science.</a:t>
            </a:r>
          </a:p>
          <a:p>
            <a:pPr marL="493776" lvl="1" indent="-164592" defTabSz="658368">
              <a:spcBef>
                <a:spcPts val="300"/>
              </a:spcBef>
              <a:buFont typeface="Courier New"/>
              <a:defRPr sz="1728"/>
            </a:pPr>
            <a:r>
              <a:rPr dirty="0"/>
              <a:t>Must install each packaged you want individually</a:t>
            </a:r>
          </a:p>
          <a:p>
            <a:pPr marL="493776" lvl="1" indent="-164592" defTabSz="658368">
              <a:spcBef>
                <a:spcPts val="300"/>
              </a:spcBef>
              <a:buFont typeface="Courier New"/>
              <a:defRPr sz="1728"/>
            </a:pPr>
            <a:r>
              <a:rPr dirty="0"/>
              <a:t>Smaller &amp; more lightweight</a:t>
            </a:r>
          </a:p>
          <a:p>
            <a:pPr marL="493776" lvl="1" indent="-164592" defTabSz="658368">
              <a:spcBef>
                <a:spcPts val="300"/>
              </a:spcBef>
              <a:buFont typeface="Courier New"/>
              <a:defRPr sz="1728"/>
            </a:pPr>
            <a:r>
              <a:rPr dirty="0"/>
              <a:t>Make sure you download the Python 3.10 version for the correct OS that you are using.</a:t>
            </a:r>
          </a:p>
          <a:p>
            <a:pPr marL="822960" lvl="2" indent="-164592" defTabSz="658368">
              <a:spcBef>
                <a:spcPts val="300"/>
              </a:spcBef>
              <a:buFont typeface="Courier New"/>
              <a:buChar char="•"/>
              <a:defRPr sz="1728"/>
            </a:pPr>
            <a:r>
              <a:rPr dirty="0"/>
              <a:t>Go to </a:t>
            </a:r>
            <a:r>
              <a:rPr u="sng" dirty="0">
                <a:solidFill>
                  <a:srgbClr val="0000FF"/>
                </a:solidFill>
                <a:uFill>
                  <a:solidFill>
                    <a:srgbClr val="0000FF"/>
                  </a:solidFill>
                </a:uFill>
                <a:hlinkClick r:id="rId4"/>
              </a:rPr>
              <a:t>https://docs.conda.io/en/latest/miniconda.html</a:t>
            </a:r>
            <a:r>
              <a:rPr dirty="0"/>
              <a:t>  </a:t>
            </a:r>
          </a:p>
          <a:p>
            <a:pPr marL="822960" lvl="2" indent="-164592" defTabSz="658368">
              <a:spcBef>
                <a:spcPts val="300"/>
              </a:spcBef>
              <a:buFont typeface="Courier New"/>
              <a:buChar char="•"/>
              <a:defRPr sz="1728"/>
            </a:pPr>
            <a:r>
              <a:rPr u="sng" dirty="0">
                <a:solidFill>
                  <a:srgbClr val="0000FF"/>
                </a:solidFill>
                <a:uFill>
                  <a:solidFill>
                    <a:srgbClr val="0000FF"/>
                  </a:solidFill>
                </a:uFill>
                <a:hlinkClick r:id="rId5"/>
              </a:rPr>
              <a:t>Miniconda3 macOS Apple M1 64-bit pkg</a:t>
            </a:r>
            <a:r>
              <a:rPr dirty="0"/>
              <a:t> for M1 Macs for example</a:t>
            </a:r>
          </a:p>
        </p:txBody>
      </p:sp>
      <p:sp>
        <p:nvSpPr>
          <p:cNvPr id="360" name="Slide Number Placeholder 2"/>
          <p:cNvSpPr txBox="1">
            <a:spLocks noGrp="1"/>
          </p:cNvSpPr>
          <p:nvPr>
            <p:ph type="sldNum" sz="quarter" idx="4294967295"/>
          </p:nvPr>
        </p:nvSpPr>
        <p:spPr>
          <a:xfrm>
            <a:off x="11095177" y="6414761"/>
            <a:ext cx="258623"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61" name="Title 3"/>
          <p:cNvSpPr txBox="1">
            <a:spLocks noGrp="1"/>
          </p:cNvSpPr>
          <p:nvPr>
            <p:ph type="title"/>
          </p:nvPr>
        </p:nvSpPr>
        <p:spPr>
          <a:xfrm>
            <a:off x="108856" y="165874"/>
            <a:ext cx="9829801" cy="736935"/>
          </a:xfrm>
          <a:prstGeom prst="rect">
            <a:avLst/>
          </a:prstGeom>
        </p:spPr>
        <p:txBody>
          <a:bodyPr/>
          <a:lstStyle/>
          <a:p>
            <a:r>
              <a:t>Setting up your Programming Environment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ontent Placeholder 1"/>
          <p:cNvSpPr txBox="1">
            <a:spLocks noGrp="1"/>
          </p:cNvSpPr>
          <p:nvPr>
            <p:ph type="body" idx="1"/>
          </p:nvPr>
        </p:nvSpPr>
        <p:spPr>
          <a:xfrm>
            <a:off x="838200" y="1155781"/>
            <a:ext cx="10515600" cy="5021182"/>
          </a:xfrm>
          <a:prstGeom prst="rect">
            <a:avLst/>
          </a:prstGeom>
        </p:spPr>
        <p:txBody>
          <a:bodyPr/>
          <a:lstStyle/>
          <a:p>
            <a:pPr>
              <a:defRPr b="1"/>
            </a:pPr>
            <a:r>
              <a:t>Lazor Project:</a:t>
            </a:r>
          </a:p>
          <a:p>
            <a:pPr marL="685800" lvl="1" indent="-228600">
              <a:spcBef>
                <a:spcPts val="500"/>
              </a:spcBef>
              <a:buFont typeface="Courier New"/>
              <a:defRPr sz="2400"/>
            </a:pPr>
            <a:r>
              <a:t>Group project that covers a lot of the topics we cover in this course.</a:t>
            </a:r>
          </a:p>
          <a:p>
            <a:pPr marL="685800" lvl="1" indent="-228600">
              <a:spcBef>
                <a:spcPts val="500"/>
              </a:spcBef>
              <a:buFont typeface="Courier New"/>
              <a:defRPr sz="2400"/>
            </a:pPr>
            <a:r>
              <a:t>Involves the use of Git (version control).</a:t>
            </a:r>
          </a:p>
          <a:p>
            <a:pPr marL="685800" lvl="1" indent="-228600">
              <a:spcBef>
                <a:spcPts val="500"/>
              </a:spcBef>
              <a:buFont typeface="Courier New"/>
              <a:defRPr sz="2400"/>
            </a:pPr>
            <a:r>
              <a:t>Learning how to work on a programming project with others.</a:t>
            </a:r>
          </a:p>
          <a:p>
            <a:pPr>
              <a:defRPr sz="2400"/>
            </a:pPr>
            <a:endParaRPr/>
          </a:p>
          <a:p>
            <a:pPr>
              <a:defRPr b="1"/>
            </a:pPr>
            <a:r>
              <a:t>Final Project:</a:t>
            </a:r>
          </a:p>
          <a:p>
            <a:pPr marL="685800" lvl="1" indent="-228600">
              <a:spcBef>
                <a:spcPts val="500"/>
              </a:spcBef>
              <a:buFont typeface="Courier New"/>
              <a:defRPr sz="2400"/>
            </a:pPr>
            <a:r>
              <a:t>Apply what you have learned to a program of your choosing.</a:t>
            </a:r>
          </a:p>
          <a:p>
            <a:pPr marL="685800" lvl="1" indent="-228600">
              <a:spcBef>
                <a:spcPts val="500"/>
              </a:spcBef>
              <a:buFont typeface="Courier New"/>
              <a:defRPr sz="2400"/>
            </a:pPr>
            <a:r>
              <a:t>Need to get prior approval from the instructors.</a:t>
            </a:r>
          </a:p>
          <a:p>
            <a:pPr marL="685800" lvl="1" indent="-228600">
              <a:spcBef>
                <a:spcPts val="500"/>
              </a:spcBef>
              <a:buFont typeface="Courier New"/>
              <a:defRPr sz="2400"/>
            </a:pPr>
            <a:r>
              <a:t>Should be more robust (require more effort) than the Lazor project.</a:t>
            </a:r>
          </a:p>
          <a:p>
            <a:pPr marL="685800" lvl="1" indent="-228600">
              <a:spcBef>
                <a:spcPts val="500"/>
              </a:spcBef>
              <a:buFont typeface="Courier New"/>
              <a:defRPr sz="2400"/>
            </a:pPr>
            <a:r>
              <a:t>Final presentation near the end of the semester.</a:t>
            </a:r>
          </a:p>
          <a:p>
            <a:pPr marL="685800" lvl="1" indent="-228600">
              <a:spcBef>
                <a:spcPts val="500"/>
              </a:spcBef>
              <a:buFont typeface="Courier New"/>
              <a:defRPr sz="2400"/>
            </a:pPr>
            <a:r>
              <a:t>Important to make sure that your work is your own!</a:t>
            </a:r>
          </a:p>
        </p:txBody>
      </p:sp>
      <p:sp>
        <p:nvSpPr>
          <p:cNvPr id="111" name="Slide Number Placeholder 2"/>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12" name="Title 3"/>
          <p:cNvSpPr txBox="1">
            <a:spLocks noGrp="1"/>
          </p:cNvSpPr>
          <p:nvPr>
            <p:ph type="title"/>
          </p:nvPr>
        </p:nvSpPr>
        <p:spPr>
          <a:xfrm>
            <a:off x="108856" y="165874"/>
            <a:ext cx="9829801" cy="736935"/>
          </a:xfrm>
          <a:prstGeom prst="rect">
            <a:avLst/>
          </a:prstGeom>
        </p:spPr>
        <p:txBody>
          <a:bodyPr/>
          <a:lstStyle/>
          <a:p>
            <a:r>
              <a:t>Course Outline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10">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10">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10">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10">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110">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110">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10">
                                            <p:txEl>
                                              <p:pRg st="9" end="9"/>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 nodeType="afterEffect">
                                  <p:stCondLst>
                                    <p:cond delay="0"/>
                                  </p:stCondLst>
                                  <p:iterate>
                                    <p:tmAbs val="0"/>
                                  </p:iterate>
                                  <p:childTnLst>
                                    <p:set>
                                      <p:cBhvr>
                                        <p:cTn id="34" fill="hold"/>
                                        <p:tgtEl>
                                          <p:spTgt spid="1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p:cNvSpPr txBox="1">
            <a:spLocks noGrp="1"/>
          </p:cNvSpPr>
          <p:nvPr>
            <p:ph type="title"/>
          </p:nvPr>
        </p:nvSpPr>
        <p:spPr>
          <a:xfrm>
            <a:off x="108856" y="165874"/>
            <a:ext cx="9829801" cy="736935"/>
          </a:xfrm>
          <a:prstGeom prst="rect">
            <a:avLst/>
          </a:prstGeom>
        </p:spPr>
        <p:txBody>
          <a:bodyPr/>
          <a:lstStyle/>
          <a:p>
            <a:r>
              <a:t>What is a Computer?</a:t>
            </a:r>
          </a:p>
        </p:txBody>
      </p:sp>
      <p:sp>
        <p:nvSpPr>
          <p:cNvPr id="115" name="Content Placeholder 2"/>
          <p:cNvSpPr txBox="1">
            <a:spLocks noGrp="1"/>
          </p:cNvSpPr>
          <p:nvPr>
            <p:ph type="body" idx="1"/>
          </p:nvPr>
        </p:nvSpPr>
        <p:spPr>
          <a:xfrm>
            <a:off x="838200" y="1155779"/>
            <a:ext cx="10515600" cy="5200572"/>
          </a:xfrm>
          <a:prstGeom prst="rect">
            <a:avLst/>
          </a:prstGeom>
        </p:spPr>
        <p:txBody>
          <a:bodyPr/>
          <a:lstStyle/>
          <a:p>
            <a:r>
              <a:t>A magical box.</a:t>
            </a:r>
          </a:p>
          <a:p>
            <a:r>
              <a:t>A machine that uses ones and zeros to do things.</a:t>
            </a:r>
          </a:p>
          <a:p>
            <a:r>
              <a:t>It lets me use the internet.</a:t>
            </a:r>
          </a:p>
        </p:txBody>
      </p:sp>
      <p:sp>
        <p:nvSpPr>
          <p:cNvPr id="116" name="Slide Number Placeholder 3"/>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117" name="Picture 2" descr="Picture 2"/>
          <p:cNvPicPr>
            <a:picLocks noChangeAspect="1"/>
          </p:cNvPicPr>
          <p:nvPr/>
        </p:nvPicPr>
        <p:blipFill>
          <a:blip r:embed="rId2"/>
          <a:stretch>
            <a:fillRect/>
          </a:stretch>
        </p:blipFill>
        <p:spPr>
          <a:xfrm>
            <a:off x="4014789" y="3270250"/>
            <a:ext cx="4048127" cy="304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1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1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p:tmAbs val="0"/>
                                  </p:iterate>
                                  <p:childTnLst>
                                    <p:set>
                                      <p:cBhvr>
                                        <p:cTn id="19" fill="hold"/>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build="p" bldLvl="5" animBg="1" advAuto="0"/>
      <p:bldP spid="117"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2"/>
          <a:stretch>
            <a:fillRect/>
          </a:stretch>
        </p:blipFill>
        <p:spPr>
          <a:xfrm>
            <a:off x="5850230" y="1579163"/>
            <a:ext cx="491540" cy="6586602"/>
          </a:xfrm>
          <a:prstGeom prst="rect">
            <a:avLst/>
          </a:prstGeom>
          <a:ln w="12700">
            <a:miter lim="400000"/>
          </a:ln>
        </p:spPr>
      </p:pic>
      <p:sp>
        <p:nvSpPr>
          <p:cNvPr id="120" name="Rectangle 6"/>
          <p:cNvSpPr/>
          <p:nvPr/>
        </p:nvSpPr>
        <p:spPr>
          <a:xfrm>
            <a:off x="5855368" y="2162722"/>
            <a:ext cx="563405" cy="6079245"/>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21" name="Picture 8" descr="Picture 8"/>
          <p:cNvPicPr>
            <a:picLocks noChangeAspect="1"/>
          </p:cNvPicPr>
          <p:nvPr/>
        </p:nvPicPr>
        <p:blipFill>
          <a:blip r:embed="rId3"/>
          <a:stretch>
            <a:fillRect/>
          </a:stretch>
        </p:blipFill>
        <p:spPr>
          <a:xfrm>
            <a:off x="5923545" y="5707176"/>
            <a:ext cx="601626" cy="2807576"/>
          </a:xfrm>
          <a:prstGeom prst="rect">
            <a:avLst/>
          </a:prstGeom>
          <a:ln w="12700">
            <a:miter lim="400000"/>
          </a:ln>
        </p:spPr>
      </p:pic>
      <p:sp>
        <p:nvSpPr>
          <p:cNvPr id="122" name="Title 1"/>
          <p:cNvSpPr txBox="1">
            <a:spLocks noGrp="1"/>
          </p:cNvSpPr>
          <p:nvPr>
            <p:ph type="title"/>
          </p:nvPr>
        </p:nvSpPr>
        <p:spPr>
          <a:xfrm>
            <a:off x="108856" y="165874"/>
            <a:ext cx="9829801" cy="736935"/>
          </a:xfrm>
          <a:prstGeom prst="rect">
            <a:avLst/>
          </a:prstGeom>
        </p:spPr>
        <p:txBody>
          <a:bodyPr/>
          <a:lstStyle/>
          <a:p>
            <a:r>
              <a:t>Ones and Zeros</a:t>
            </a:r>
          </a:p>
        </p:txBody>
      </p:sp>
      <p:sp>
        <p:nvSpPr>
          <p:cNvPr id="123" name="Slide Number Placeholder 3"/>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24" name="Rectangle 5"/>
          <p:cNvSpPr/>
          <p:nvPr/>
        </p:nvSpPr>
        <p:spPr>
          <a:xfrm>
            <a:off x="5850230" y="1003125"/>
            <a:ext cx="563405" cy="825676"/>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5" name="Rectangle 9"/>
          <p:cNvSpPr/>
          <p:nvPr/>
        </p:nvSpPr>
        <p:spPr>
          <a:xfrm>
            <a:off x="5829970" y="6130301"/>
            <a:ext cx="781307" cy="1790701"/>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6" name="Rectangle 10"/>
          <p:cNvSpPr/>
          <p:nvPr/>
        </p:nvSpPr>
        <p:spPr>
          <a:xfrm>
            <a:off x="5637467" y="2263043"/>
            <a:ext cx="781307" cy="3330871"/>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7" name="Content Placeholder 2"/>
          <p:cNvSpPr txBox="1">
            <a:spLocks noGrp="1"/>
          </p:cNvSpPr>
          <p:nvPr>
            <p:ph type="body" idx="1"/>
          </p:nvPr>
        </p:nvSpPr>
        <p:spPr>
          <a:xfrm>
            <a:off x="1981200" y="1728478"/>
            <a:ext cx="7759700" cy="4876803"/>
          </a:xfrm>
          <a:prstGeom prst="rect">
            <a:avLst/>
          </a:prstGeom>
        </p:spPr>
        <p:txBody>
          <a:bodyPr/>
          <a:lstStyle/>
          <a:p>
            <a:pPr>
              <a:lnSpc>
                <a:spcPct val="81000"/>
              </a:lnSpc>
            </a:pPr>
            <a:r>
              <a:t>We count in decimal:</a:t>
            </a:r>
          </a:p>
          <a:p>
            <a:pPr>
              <a:lnSpc>
                <a:spcPct val="81000"/>
              </a:lnSpc>
            </a:pPr>
            <a:endParaRPr/>
          </a:p>
          <a:p>
            <a:pPr>
              <a:lnSpc>
                <a:spcPct val="81000"/>
              </a:lnSpc>
            </a:pPr>
            <a:r>
              <a:t>But what if we only knew the numbers 0 and 1?</a:t>
            </a:r>
          </a:p>
          <a:p>
            <a:pPr>
              <a:lnSpc>
                <a:spcPct val="81000"/>
              </a:lnSpc>
            </a:pPr>
            <a:endParaRPr/>
          </a:p>
          <a:p>
            <a:pPr marL="0" indent="0">
              <a:lnSpc>
                <a:spcPct val="81000"/>
              </a:lnSpc>
              <a:buSzTx/>
              <a:buNone/>
            </a:pPr>
            <a:endParaRPr/>
          </a:p>
          <a:p>
            <a:pPr>
              <a:lnSpc>
                <a:spcPct val="81000"/>
              </a:lnSpc>
            </a:pPr>
            <a:r>
              <a:t>Binary System!</a:t>
            </a:r>
          </a:p>
          <a:p>
            <a:pPr>
              <a:lnSpc>
                <a:spcPct val="81000"/>
              </a:lnSpc>
            </a:pPr>
            <a:endParaRPr/>
          </a:p>
          <a:p>
            <a:pPr>
              <a:lnSpc>
                <a:spcPct val="81000"/>
              </a:lnSpc>
            </a:pPr>
            <a:endParaRPr/>
          </a:p>
          <a:p>
            <a:pPr marL="0" indent="0">
              <a:lnSpc>
                <a:spcPct val="81000"/>
              </a:lnSpc>
              <a:buSzTx/>
              <a:buNone/>
              <a:defRPr sz="1600"/>
            </a:pPr>
            <a:endParaRPr/>
          </a:p>
          <a:p>
            <a:pPr>
              <a:lnSpc>
                <a:spcPct val="81000"/>
              </a:lnSpc>
            </a:pPr>
            <a:r>
              <a:t>Computers count in this:</a:t>
            </a:r>
          </a:p>
        </p:txBody>
      </p:sp>
      <p:sp>
        <p:nvSpPr>
          <p:cNvPr id="128" name="Rectangle 11"/>
          <p:cNvSpPr/>
          <p:nvPr/>
        </p:nvSpPr>
        <p:spPr>
          <a:xfrm>
            <a:off x="5850261" y="3327401"/>
            <a:ext cx="781307" cy="2495113"/>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9" name="Rectangle 12"/>
          <p:cNvSpPr/>
          <p:nvPr/>
        </p:nvSpPr>
        <p:spPr>
          <a:xfrm>
            <a:off x="5632329" y="928478"/>
            <a:ext cx="781307" cy="900323"/>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30" name="Rectangle 13"/>
          <p:cNvSpPr/>
          <p:nvPr/>
        </p:nvSpPr>
        <p:spPr>
          <a:xfrm>
            <a:off x="5560464" y="2162723"/>
            <a:ext cx="781307" cy="488848"/>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31" name="Rectangle 14"/>
          <p:cNvSpPr/>
          <p:nvPr/>
        </p:nvSpPr>
        <p:spPr>
          <a:xfrm>
            <a:off x="5248654" y="-9144"/>
            <a:ext cx="1810514" cy="937622"/>
          </a:xfrm>
          <a:prstGeom prst="rect">
            <a:avLst/>
          </a:prstGeom>
          <a:solidFill>
            <a:srgbClr val="0B5DB8"/>
          </a:solidFill>
          <a:ln w="12700">
            <a:miter lim="400000"/>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001386 -0.861354" pathEditMode="relative">
                                      <p:cBhvr>
                                        <p:cTn id="6" dur="20000" fill="hold"/>
                                        <p:tgtEl>
                                          <p:spTgt spid="1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7">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2" nodeType="afterEffect">
                                  <p:stCondLst>
                                    <p:cond delay="0"/>
                                  </p:stCondLst>
                                  <p:iterate>
                                    <p:tmAbs val="0"/>
                                  </p:iterate>
                                  <p:childTnLst>
                                    <p:set>
                                      <p:cBhvr>
                                        <p:cTn id="13" fill="hold"/>
                                        <p:tgtEl>
                                          <p:spTgt spid="127">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2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127">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2" nodeType="afterEffect">
                                  <p:stCondLst>
                                    <p:cond delay="0"/>
                                  </p:stCondLst>
                                  <p:iterate>
                                    <p:tmAbs val="0"/>
                                  </p:iterate>
                                  <p:childTnLst>
                                    <p:set>
                                      <p:cBhvr>
                                        <p:cTn id="23" fill="hold"/>
                                        <p:tgtEl>
                                          <p:spTgt spid="127">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2" nodeType="afterEffect">
                                  <p:stCondLst>
                                    <p:cond delay="0"/>
                                  </p:stCondLst>
                                  <p:iterate>
                                    <p:tmAbs val="0"/>
                                  </p:iterate>
                                  <p:childTnLst>
                                    <p:set>
                                      <p:cBhvr>
                                        <p:cTn id="26" fill="hold"/>
                                        <p:tgtEl>
                                          <p:spTgt spid="127">
                                            <p:txEl>
                                              <p:pRg st="7" end="7"/>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2" nodeType="afterEffect">
                                  <p:stCondLst>
                                    <p:cond delay="0"/>
                                  </p:stCondLst>
                                  <p:iterate>
                                    <p:tmAbs val="0"/>
                                  </p:iterate>
                                  <p:childTnLst>
                                    <p:set>
                                      <p:cBhvr>
                                        <p:cTn id="29" fill="hold"/>
                                        <p:tgtEl>
                                          <p:spTgt spid="127">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iterate>
                                    <p:tmAbs val="0"/>
                                  </p:iterate>
                                  <p:childTnLst>
                                    <p:set>
                                      <p:cBhvr>
                                        <p:cTn id="33" fill="hold"/>
                                        <p:tgtEl>
                                          <p:spTgt spid="127">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3" nodeType="afterEffect">
                                  <p:stCondLst>
                                    <p:cond delay="0"/>
                                  </p:stCondLst>
                                  <p:iterate>
                                    <p:tmAbs val="0"/>
                                  </p:iterate>
                                  <p:childTnLst>
                                    <p:set>
                                      <p:cBhvr>
                                        <p:cTn id="36" fill="hold"/>
                                        <p:tgtEl>
                                          <p:spTgt spid="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path" presetSubtype="0" fill="hold" nodeType="clickEffect">
                                  <p:stCondLst>
                                    <p:cond delay="0"/>
                                  </p:stCondLst>
                                  <p:childTnLst>
                                    <p:animMotion origin="layout" path="M 0.000000 0.000000 L 0.000647 -0.336124" pathEditMode="relative">
                                      <p:cBhvr>
                                        <p:cTn id="40" dur="16000" fill="hold"/>
                                        <p:tgtEl>
                                          <p:spTgt spid="1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3" animBg="1" advAuto="0"/>
      <p:bldP spid="127" grpId="2"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title"/>
          </p:nvPr>
        </p:nvSpPr>
        <p:spPr>
          <a:xfrm>
            <a:off x="108856" y="165874"/>
            <a:ext cx="9829801" cy="736935"/>
          </a:xfrm>
          <a:prstGeom prst="rect">
            <a:avLst/>
          </a:prstGeom>
        </p:spPr>
        <p:txBody>
          <a:bodyPr/>
          <a:lstStyle/>
          <a:p>
            <a:r>
              <a:t>Changing Base</a:t>
            </a:r>
          </a:p>
        </p:txBody>
      </p:sp>
      <p:sp>
        <p:nvSpPr>
          <p:cNvPr id="134" name="Content Placeholder 2"/>
          <p:cNvSpPr txBox="1">
            <a:spLocks noGrp="1"/>
          </p:cNvSpPr>
          <p:nvPr>
            <p:ph type="body" idx="1"/>
          </p:nvPr>
        </p:nvSpPr>
        <p:spPr>
          <a:xfrm>
            <a:off x="838200" y="1155781"/>
            <a:ext cx="10515600" cy="5021182"/>
          </a:xfrm>
          <a:prstGeom prst="rect">
            <a:avLst/>
          </a:prstGeom>
        </p:spPr>
        <p:txBody>
          <a:bodyPr/>
          <a:lstStyle/>
          <a:p>
            <a:pPr marL="0" indent="0">
              <a:buSzTx/>
              <a:buNone/>
              <a:defRPr sz="2000"/>
            </a:pPr>
            <a:r>
              <a:t>How do you read 10,353?</a:t>
            </a:r>
          </a:p>
          <a:p>
            <a:pPr marL="0" indent="0">
              <a:buSzTx/>
              <a:buNone/>
              <a:defRPr sz="2000"/>
            </a:pPr>
            <a:r>
              <a:t>	Ten Thousand, Three Hundred and Fifty Three</a:t>
            </a:r>
          </a:p>
          <a:p>
            <a:pPr marL="0" indent="0">
              <a:buSzTx/>
              <a:buNone/>
              <a:defRPr sz="2000"/>
            </a:pPr>
            <a:r>
              <a:t>	= 1 * 10,000 + 0 * 1,000 + 3 * 100 + 5 * 10 + 3 * 1</a:t>
            </a:r>
          </a:p>
          <a:p>
            <a:pPr marL="0" indent="0">
              <a:buSzTx/>
              <a:buNone/>
              <a:defRPr sz="2000"/>
            </a:pPr>
            <a:r>
              <a:t>	= 1 * 10</a:t>
            </a:r>
            <a:r>
              <a:rPr baseline="30000"/>
              <a:t>4</a:t>
            </a:r>
            <a:r>
              <a:t> + 0 * 10</a:t>
            </a:r>
            <a:r>
              <a:rPr baseline="30000"/>
              <a:t>3</a:t>
            </a:r>
            <a:r>
              <a:t> + 3 * 10</a:t>
            </a:r>
            <a:r>
              <a:rPr baseline="30000"/>
              <a:t>2</a:t>
            </a:r>
            <a:r>
              <a:t> + 5 * 10</a:t>
            </a:r>
            <a:r>
              <a:rPr baseline="30000"/>
              <a:t>1 </a:t>
            </a:r>
            <a:r>
              <a:t>+ 3 * 10</a:t>
            </a:r>
            <a:r>
              <a:rPr baseline="30000"/>
              <a:t>0</a:t>
            </a:r>
          </a:p>
          <a:p>
            <a:pPr marL="0" indent="0">
              <a:buSzTx/>
              <a:buNone/>
              <a:defRPr sz="2000"/>
            </a:pPr>
            <a:endParaRPr baseline="30000"/>
          </a:p>
          <a:p>
            <a:pPr marL="0" indent="0">
              <a:buSzTx/>
              <a:buNone/>
              <a:defRPr sz="2000"/>
            </a:pPr>
            <a:r>
              <a:t>How about 10?</a:t>
            </a:r>
          </a:p>
          <a:p>
            <a:pPr marL="0" indent="0">
              <a:buSzTx/>
              <a:buNone/>
              <a:defRPr sz="2000"/>
            </a:pPr>
            <a:r>
              <a:t>	(10)</a:t>
            </a:r>
            <a:r>
              <a:rPr baseline="-25000"/>
              <a:t>10</a:t>
            </a:r>
            <a:r>
              <a:t> = 1 * 10</a:t>
            </a:r>
            <a:r>
              <a:rPr baseline="30000"/>
              <a:t>1</a:t>
            </a:r>
            <a:r>
              <a:t> + 0 * 10</a:t>
            </a:r>
            <a:r>
              <a:rPr baseline="30000"/>
              <a:t>0</a:t>
            </a:r>
          </a:p>
          <a:p>
            <a:pPr marL="0" indent="0">
              <a:buSzTx/>
              <a:buNone/>
              <a:defRPr sz="2000"/>
            </a:pPr>
            <a:r>
              <a:t>	(10)</a:t>
            </a:r>
            <a:r>
              <a:rPr baseline="-25000"/>
              <a:t>2</a:t>
            </a:r>
            <a:r>
              <a:t> = 1 * 2</a:t>
            </a:r>
            <a:r>
              <a:rPr baseline="30000"/>
              <a:t>1</a:t>
            </a:r>
            <a:r>
              <a:t> + 0 * 2</a:t>
            </a:r>
            <a:r>
              <a:rPr baseline="30000"/>
              <a:t>0</a:t>
            </a:r>
            <a:r>
              <a:t> = (2)</a:t>
            </a:r>
            <a:r>
              <a:rPr baseline="-25000"/>
              <a:t>10</a:t>
            </a:r>
          </a:p>
          <a:p>
            <a:pPr marL="0" indent="0">
              <a:buSzTx/>
              <a:buNone/>
              <a:defRPr sz="2000"/>
            </a:pPr>
            <a:endParaRPr baseline="-25000"/>
          </a:p>
          <a:p>
            <a:pPr marL="0" indent="0">
              <a:buSzTx/>
              <a:buNone/>
              <a:defRPr sz="2000"/>
            </a:pPr>
            <a:r>
              <a:t>Here, we changed to base-2 notation, where 10 is equivalent to 2.</a:t>
            </a:r>
          </a:p>
          <a:p>
            <a:pPr marL="0" indent="0">
              <a:buSzTx/>
              <a:buNone/>
              <a:defRPr sz="2000"/>
            </a:pPr>
            <a:endParaRPr/>
          </a:p>
          <a:p>
            <a:pPr marL="0" indent="0">
              <a:buSzTx/>
              <a:buNone/>
              <a:defRPr sz="2000"/>
            </a:pPr>
            <a:r>
              <a:t>(10101010001)</a:t>
            </a:r>
            <a:r>
              <a:rPr baseline="-25000"/>
              <a:t>2</a:t>
            </a:r>
            <a:r>
              <a:t> = 1 * 2</a:t>
            </a:r>
            <a:r>
              <a:rPr baseline="30000"/>
              <a:t>10</a:t>
            </a:r>
            <a:r>
              <a:t> + 0 * 2</a:t>
            </a:r>
            <a:r>
              <a:rPr baseline="30000"/>
              <a:t>9</a:t>
            </a:r>
            <a:r>
              <a:t> + 1 * 2</a:t>
            </a:r>
            <a:r>
              <a:rPr baseline="30000"/>
              <a:t>8</a:t>
            </a:r>
            <a:r>
              <a:t> + … + 1 * 2</a:t>
            </a:r>
            <a:r>
              <a:rPr baseline="30000"/>
              <a:t>0</a:t>
            </a:r>
            <a:r>
              <a:t> = (1361)</a:t>
            </a:r>
            <a:r>
              <a:rPr baseline="-25000"/>
              <a:t>10</a:t>
            </a:r>
          </a:p>
        </p:txBody>
      </p:sp>
      <p:sp>
        <p:nvSpPr>
          <p:cNvPr id="135" name="Slide Number Placeholder 3"/>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34">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3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134">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34">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134">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13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34">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134">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13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xfrm>
            <a:off x="108856" y="165874"/>
            <a:ext cx="9829801" cy="736935"/>
          </a:xfrm>
          <a:prstGeom prst="rect">
            <a:avLst/>
          </a:prstGeom>
        </p:spPr>
        <p:txBody>
          <a:bodyPr/>
          <a:lstStyle/>
          <a:p>
            <a:r>
              <a:t>Gates in Computers?</a:t>
            </a:r>
          </a:p>
        </p:txBody>
      </p:sp>
      <p:sp>
        <p:nvSpPr>
          <p:cNvPr id="140" name="Content Placeholder 2"/>
          <p:cNvSpPr txBox="1">
            <a:spLocks noGrp="1"/>
          </p:cNvSpPr>
          <p:nvPr>
            <p:ph type="body" sz="quarter" idx="1"/>
          </p:nvPr>
        </p:nvSpPr>
        <p:spPr>
          <a:xfrm>
            <a:off x="1981200" y="1728479"/>
            <a:ext cx="8229600" cy="1147345"/>
          </a:xfrm>
          <a:prstGeom prst="rect">
            <a:avLst/>
          </a:prstGeom>
        </p:spPr>
        <p:txBody>
          <a:bodyPr/>
          <a:lstStyle/>
          <a:p>
            <a:r>
              <a:t>We need 1’s and 0’s… Voltage!</a:t>
            </a:r>
          </a:p>
          <a:p>
            <a:r>
              <a:t>We need a device… THE TRANSISTOR!</a:t>
            </a:r>
          </a:p>
        </p:txBody>
      </p:sp>
      <p:sp>
        <p:nvSpPr>
          <p:cNvPr id="141" name="Slide Number Placeholder 3"/>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grpSp>
        <p:nvGrpSpPr>
          <p:cNvPr id="157" name="Group 10"/>
          <p:cNvGrpSpPr/>
          <p:nvPr/>
        </p:nvGrpSpPr>
        <p:grpSpPr>
          <a:xfrm>
            <a:off x="3400496" y="3021820"/>
            <a:ext cx="5553810" cy="3067664"/>
            <a:chOff x="-1" y="-1"/>
            <a:chExt cx="5553809" cy="3067662"/>
          </a:xfrm>
        </p:grpSpPr>
        <p:grpSp>
          <p:nvGrpSpPr>
            <p:cNvPr id="144" name="Rectangle 4"/>
            <p:cNvGrpSpPr/>
            <p:nvPr/>
          </p:nvGrpSpPr>
          <p:grpSpPr>
            <a:xfrm>
              <a:off x="1" y="1106233"/>
              <a:ext cx="5549223" cy="1961428"/>
              <a:chOff x="0" y="0"/>
              <a:chExt cx="5549222" cy="1961426"/>
            </a:xfrm>
          </p:grpSpPr>
          <p:sp>
            <p:nvSpPr>
              <p:cNvPr id="142" name="Rectangle"/>
              <p:cNvSpPr/>
              <p:nvPr/>
            </p:nvSpPr>
            <p:spPr>
              <a:xfrm>
                <a:off x="0" y="-1"/>
                <a:ext cx="5549223" cy="1961428"/>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43" name="Channel/Body"/>
              <p:cNvSpPr txBox="1"/>
              <p:nvPr/>
            </p:nvSpPr>
            <p:spPr>
              <a:xfrm>
                <a:off x="45719" y="814169"/>
                <a:ext cx="5457785" cy="3330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Channel/Body</a:t>
                </a:r>
              </a:p>
            </p:txBody>
          </p:sp>
        </p:grpSp>
        <p:grpSp>
          <p:nvGrpSpPr>
            <p:cNvPr id="147" name="Rectangle 5"/>
            <p:cNvGrpSpPr/>
            <p:nvPr/>
          </p:nvGrpSpPr>
          <p:grpSpPr>
            <a:xfrm>
              <a:off x="-2" y="1106233"/>
              <a:ext cx="934437" cy="844602"/>
              <a:chOff x="0" y="0"/>
              <a:chExt cx="934435" cy="844600"/>
            </a:xfrm>
          </p:grpSpPr>
          <p:sp>
            <p:nvSpPr>
              <p:cNvPr id="145" name="Rectangle"/>
              <p:cNvSpPr/>
              <p:nvPr/>
            </p:nvSpPr>
            <p:spPr>
              <a:xfrm>
                <a:off x="-1" y="-1"/>
                <a:ext cx="934436" cy="844602"/>
              </a:xfrm>
              <a:prstGeom prst="rect">
                <a:avLst/>
              </a:pr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46" name="Source"/>
              <p:cNvSpPr txBox="1"/>
              <p:nvPr/>
            </p:nvSpPr>
            <p:spPr>
              <a:xfrm>
                <a:off x="45720" y="255756"/>
                <a:ext cx="842996" cy="333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Source</a:t>
                </a:r>
              </a:p>
            </p:txBody>
          </p:sp>
        </p:grpSp>
        <p:grpSp>
          <p:nvGrpSpPr>
            <p:cNvPr id="150" name="Rectangle 7"/>
            <p:cNvGrpSpPr/>
            <p:nvPr/>
          </p:nvGrpSpPr>
          <p:grpSpPr>
            <a:xfrm>
              <a:off x="947136" y="809320"/>
              <a:ext cx="3659720" cy="333087"/>
              <a:chOff x="0" y="0"/>
              <a:chExt cx="3659718" cy="333085"/>
            </a:xfrm>
          </p:grpSpPr>
          <p:sp>
            <p:nvSpPr>
              <p:cNvPr id="148" name="Rectangle"/>
              <p:cNvSpPr/>
              <p:nvPr/>
            </p:nvSpPr>
            <p:spPr>
              <a:xfrm>
                <a:off x="0" y="48874"/>
                <a:ext cx="3659719" cy="235334"/>
              </a:xfrm>
              <a:prstGeom prst="rect">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149" name="Dielectric"/>
              <p:cNvSpPr txBox="1"/>
              <p:nvPr/>
            </p:nvSpPr>
            <p:spPr>
              <a:xfrm>
                <a:off x="52068" y="0"/>
                <a:ext cx="3555581" cy="333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Dielectric</a:t>
                </a:r>
              </a:p>
            </p:txBody>
          </p:sp>
        </p:grpSp>
        <p:grpSp>
          <p:nvGrpSpPr>
            <p:cNvPr id="153" name="Rectangle 8"/>
            <p:cNvGrpSpPr/>
            <p:nvPr/>
          </p:nvGrpSpPr>
          <p:grpSpPr>
            <a:xfrm>
              <a:off x="934432" y="-2"/>
              <a:ext cx="3684943" cy="844602"/>
              <a:chOff x="-1" y="0"/>
              <a:chExt cx="3684942" cy="844600"/>
            </a:xfrm>
          </p:grpSpPr>
          <p:sp>
            <p:nvSpPr>
              <p:cNvPr id="151" name="Rectangle"/>
              <p:cNvSpPr/>
              <p:nvPr/>
            </p:nvSpPr>
            <p:spPr>
              <a:xfrm>
                <a:off x="-2" y="-1"/>
                <a:ext cx="3684944" cy="844602"/>
              </a:xfrm>
              <a:prstGeom prst="rect">
                <a:avLst/>
              </a:prstGeom>
              <a:solidFill>
                <a:srgbClr val="9DC3E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52" name="GATE"/>
              <p:cNvSpPr txBox="1"/>
              <p:nvPr/>
            </p:nvSpPr>
            <p:spPr>
              <a:xfrm>
                <a:off x="45719" y="255756"/>
                <a:ext cx="3593502" cy="333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GATE</a:t>
                </a:r>
              </a:p>
            </p:txBody>
          </p:sp>
        </p:grpSp>
        <p:grpSp>
          <p:nvGrpSpPr>
            <p:cNvPr id="156" name="Rectangle 9"/>
            <p:cNvGrpSpPr/>
            <p:nvPr/>
          </p:nvGrpSpPr>
          <p:grpSpPr>
            <a:xfrm>
              <a:off x="4619373" y="1106233"/>
              <a:ext cx="934436" cy="844602"/>
              <a:chOff x="0" y="0"/>
              <a:chExt cx="934435" cy="844600"/>
            </a:xfrm>
          </p:grpSpPr>
          <p:sp>
            <p:nvSpPr>
              <p:cNvPr id="154" name="Rectangle"/>
              <p:cNvSpPr/>
              <p:nvPr/>
            </p:nvSpPr>
            <p:spPr>
              <a:xfrm>
                <a:off x="-1" y="-1"/>
                <a:ext cx="934436" cy="844602"/>
              </a:xfrm>
              <a:prstGeom prst="rect">
                <a:avLst/>
              </a:pr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55" name="Drain"/>
              <p:cNvSpPr txBox="1"/>
              <p:nvPr/>
            </p:nvSpPr>
            <p:spPr>
              <a:xfrm>
                <a:off x="45720" y="255756"/>
                <a:ext cx="842996" cy="333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solidFill>
                      <a:srgbClr val="FFFFFF"/>
                    </a:solidFill>
                  </a:defRPr>
                </a:lvl1pPr>
              </a:lstStyle>
              <a:p>
                <a:r>
                  <a:t>Drain</a:t>
                </a:r>
              </a:p>
            </p:txBody>
          </p:sp>
        </p:grpSp>
      </p:grpSp>
      <p:grpSp>
        <p:nvGrpSpPr>
          <p:cNvPr id="160" name="Group 14"/>
          <p:cNvGrpSpPr/>
          <p:nvPr/>
        </p:nvGrpSpPr>
        <p:grpSpPr>
          <a:xfrm>
            <a:off x="3255979" y="2809874"/>
            <a:ext cx="3564440" cy="2352221"/>
            <a:chOff x="0" y="0"/>
            <a:chExt cx="3564438" cy="2352219"/>
          </a:xfrm>
        </p:grpSpPr>
        <p:sp>
          <p:nvSpPr>
            <p:cNvPr id="158" name="Oval 11"/>
            <p:cNvSpPr/>
            <p:nvPr/>
          </p:nvSpPr>
          <p:spPr>
            <a:xfrm>
              <a:off x="-1" y="1128749"/>
              <a:ext cx="1223470" cy="1223471"/>
            </a:xfrm>
            <a:prstGeom prst="ellipse">
              <a:avLst/>
            </a:prstGeom>
            <a:solidFill>
              <a:srgbClr val="FFFF00">
                <a:alpha val="13000"/>
              </a:srgbClr>
            </a:solidFill>
            <a:ln w="38100" cap="flat">
              <a:solidFill>
                <a:srgbClr val="FFFF00"/>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159" name="Oval 12"/>
            <p:cNvSpPr/>
            <p:nvPr/>
          </p:nvSpPr>
          <p:spPr>
            <a:xfrm>
              <a:off x="2340970" y="-1"/>
              <a:ext cx="1223469" cy="1223471"/>
            </a:xfrm>
            <a:prstGeom prst="ellipse">
              <a:avLst/>
            </a:prstGeom>
            <a:solidFill>
              <a:srgbClr val="FFFF00">
                <a:alpha val="13000"/>
              </a:srgbClr>
            </a:solidFill>
            <a:ln w="38100" cap="flat">
              <a:solidFill>
                <a:srgbClr val="FFFF00"/>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grpSp>
      <p:sp>
        <p:nvSpPr>
          <p:cNvPr id="161" name="Oval 13"/>
          <p:cNvSpPr/>
          <p:nvPr/>
        </p:nvSpPr>
        <p:spPr>
          <a:xfrm>
            <a:off x="7859083" y="3931327"/>
            <a:ext cx="1223471" cy="1223471"/>
          </a:xfrm>
          <a:prstGeom prst="ellipse">
            <a:avLst/>
          </a:prstGeom>
          <a:solidFill>
            <a:schemeClr val="accent4">
              <a:alpha val="13000"/>
            </a:schemeClr>
          </a:solidFill>
          <a:ln w="38100">
            <a:solidFill>
              <a:schemeClr val="accent4"/>
            </a:solidFill>
            <a:miter/>
          </a:ln>
        </p:spPr>
        <p:txBody>
          <a:bodyPr lIns="45718" tIns="45718" rIns="45718" bIns="45718" anchor="ctr"/>
          <a:lstStyle/>
          <a:p>
            <a:pPr algn="ctr">
              <a:defRPr>
                <a:solidFill>
                  <a:srgbClr val="FFFFFF"/>
                </a:solidFill>
              </a:defRPr>
            </a:pPr>
            <a:endParaRPr/>
          </a:p>
        </p:txBody>
      </p:sp>
      <p:sp>
        <p:nvSpPr>
          <p:cNvPr id="162" name="Rectangle 15"/>
          <p:cNvSpPr/>
          <p:nvPr/>
        </p:nvSpPr>
        <p:spPr>
          <a:xfrm>
            <a:off x="5553874" y="1728479"/>
            <a:ext cx="1523202" cy="51854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63" name="Rectangle 16"/>
          <p:cNvSpPr/>
          <p:nvPr/>
        </p:nvSpPr>
        <p:spPr>
          <a:xfrm>
            <a:off x="5223365" y="2171002"/>
            <a:ext cx="3139586" cy="51854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4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iterate>
                                    <p:tmAbs val="0"/>
                                  </p:iterate>
                                  <p:childTnLst>
                                    <p:set>
                                      <p:cBhvr>
                                        <p:cTn id="15" fill="hold">
                                          <p:stCondLst>
                                            <p:cond delay="0"/>
                                          </p:stCondLst>
                                        </p:cTn>
                                        <p:tgtEl>
                                          <p:spTgt spid="16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3" nodeType="clickEffect">
                                  <p:stCondLst>
                                    <p:cond delay="0"/>
                                  </p:stCondLst>
                                  <p:iterate>
                                    <p:tmAbs val="0"/>
                                  </p:iterate>
                                  <p:childTnLst>
                                    <p:set>
                                      <p:cBhvr>
                                        <p:cTn id="19" fill="hold">
                                          <p:stCondLst>
                                            <p:cond delay="0"/>
                                          </p:stCondLst>
                                        </p:cTn>
                                        <p:tgtEl>
                                          <p:spTgt spid="16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4" nodeType="clickEffect">
                                  <p:stCondLst>
                                    <p:cond delay="0"/>
                                  </p:stCondLst>
                                  <p:iterate>
                                    <p:tmAbs val="0"/>
                                  </p:iterate>
                                  <p:childTnLst>
                                    <p:set>
                                      <p:cBhvr>
                                        <p:cTn id="23" fill="hold"/>
                                        <p:tgtEl>
                                          <p:spTgt spid="15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16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p:tmAbs val="0"/>
                                  </p:iterate>
                                  <p:childTnLst>
                                    <p:set>
                                      <p:cBhvr>
                                        <p:cTn id="31"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build="p" bldLvl="5" animBg="1" advAuto="0"/>
      <p:bldP spid="157" grpId="4" animBg="1" advAuto="0"/>
      <p:bldP spid="160" grpId="5" animBg="1" advAuto="0"/>
      <p:bldP spid="161" grpId="6" animBg="1" advAuto="0"/>
      <p:bldP spid="162" grpId="2" animBg="1" advAuto="0"/>
      <p:bldP spid="163"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108856" y="165874"/>
            <a:ext cx="9829801" cy="736935"/>
          </a:xfrm>
          <a:prstGeom prst="rect">
            <a:avLst/>
          </a:prstGeom>
        </p:spPr>
        <p:txBody>
          <a:bodyPr/>
          <a:lstStyle/>
          <a:p>
            <a:r>
              <a:t>Logic</a:t>
            </a:r>
          </a:p>
        </p:txBody>
      </p:sp>
      <p:sp>
        <p:nvSpPr>
          <p:cNvPr id="168" name="Content Placeholder 2"/>
          <p:cNvSpPr txBox="1">
            <a:spLocks noGrp="1"/>
          </p:cNvSpPr>
          <p:nvPr>
            <p:ph type="body" sz="half" idx="1"/>
          </p:nvPr>
        </p:nvSpPr>
        <p:spPr>
          <a:xfrm>
            <a:off x="838199" y="1155781"/>
            <a:ext cx="6219676" cy="5021182"/>
          </a:xfrm>
          <a:prstGeom prst="rect">
            <a:avLst/>
          </a:prstGeom>
        </p:spPr>
        <p:txBody>
          <a:bodyPr/>
          <a:lstStyle/>
          <a:p>
            <a:pPr marL="226313" indent="-226313" defTabSz="905255">
              <a:spcBef>
                <a:spcPts val="900"/>
              </a:spcBef>
              <a:defRPr sz="2700"/>
            </a:pPr>
            <a:r>
              <a:t>We want computers to accomplish basic tasks.</a:t>
            </a:r>
          </a:p>
          <a:p>
            <a:pPr marL="226313" indent="-226313" defTabSz="905255">
              <a:spcBef>
                <a:spcPts val="900"/>
              </a:spcBef>
              <a:defRPr sz="2700"/>
            </a:pPr>
            <a:endParaRPr/>
          </a:p>
          <a:p>
            <a:pPr marL="226313" indent="-226313" defTabSz="905255">
              <a:spcBef>
                <a:spcPts val="900"/>
              </a:spcBef>
              <a:defRPr sz="2700"/>
            </a:pPr>
            <a:r>
              <a:t>They must “Think”:</a:t>
            </a:r>
          </a:p>
          <a:p>
            <a:pPr marL="226313" indent="-226313" defTabSz="905255">
              <a:spcBef>
                <a:spcPts val="900"/>
              </a:spcBef>
              <a:defRPr sz="2700"/>
            </a:pPr>
            <a:endParaRPr/>
          </a:p>
          <a:p>
            <a:pPr marL="678941" lvl="1" indent="-226313" defTabSz="905255">
              <a:spcBef>
                <a:spcPts val="400"/>
              </a:spcBef>
              <a:buFont typeface="Courier New"/>
              <a:defRPr sz="1900" b="1"/>
            </a:pPr>
            <a:r>
              <a:t>AND</a:t>
            </a:r>
            <a:r>
              <a:rPr b="0"/>
              <a:t> – If two things are true, then do some task</a:t>
            </a:r>
            <a:endParaRPr sz="2300"/>
          </a:p>
          <a:p>
            <a:pPr marL="678941" lvl="1" indent="-226313" defTabSz="905255">
              <a:spcBef>
                <a:spcPts val="400"/>
              </a:spcBef>
              <a:buFont typeface="Courier New"/>
              <a:defRPr sz="1900" b="1"/>
            </a:pPr>
            <a:r>
              <a:t>NAND</a:t>
            </a:r>
            <a:r>
              <a:rPr b="0"/>
              <a:t> – If not AND – If two things are both not true at the same time, then do some task</a:t>
            </a:r>
            <a:endParaRPr sz="2300"/>
          </a:p>
          <a:p>
            <a:pPr marL="678941" lvl="1" indent="-226313" defTabSz="905255">
              <a:spcBef>
                <a:spcPts val="400"/>
              </a:spcBef>
              <a:buFont typeface="Courier New"/>
              <a:defRPr sz="1900" b="1"/>
            </a:pPr>
            <a:r>
              <a:t>OR</a:t>
            </a:r>
            <a:r>
              <a:rPr b="0"/>
              <a:t> – If at least one of two things are true, then do some task</a:t>
            </a:r>
            <a:endParaRPr sz="2300"/>
          </a:p>
          <a:p>
            <a:pPr marL="678941" lvl="1" indent="-226313" defTabSz="905255">
              <a:spcBef>
                <a:spcPts val="400"/>
              </a:spcBef>
              <a:buFont typeface="Courier New"/>
              <a:defRPr sz="1900" b="1"/>
            </a:pPr>
            <a:r>
              <a:t>NOR</a:t>
            </a:r>
            <a:r>
              <a:rPr b="0"/>
              <a:t> – If not OR – If neither of the two things are true, then do some task</a:t>
            </a:r>
            <a:endParaRPr sz="2300"/>
          </a:p>
          <a:p>
            <a:pPr marL="678941" lvl="1" indent="-226313" defTabSz="905255">
              <a:spcBef>
                <a:spcPts val="400"/>
              </a:spcBef>
              <a:buFont typeface="Courier New"/>
              <a:defRPr sz="1900" b="1"/>
            </a:pPr>
            <a:r>
              <a:t>XOR</a:t>
            </a:r>
            <a:r>
              <a:rPr b="0"/>
              <a:t> – If exactly only one of two things is true, then do some task</a:t>
            </a:r>
          </a:p>
        </p:txBody>
      </p:sp>
      <p:sp>
        <p:nvSpPr>
          <p:cNvPr id="169" name="Slide Number Placeholder 3"/>
          <p:cNvSpPr txBox="1">
            <a:spLocks noGrp="1"/>
          </p:cNvSpPr>
          <p:nvPr>
            <p:ph type="sldNum" sz="quarter" idx="4294967295"/>
          </p:nvPr>
        </p:nvSpPr>
        <p:spPr>
          <a:xfrm>
            <a:off x="11172421" y="6414761"/>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170" name="Image" descr="Image"/>
          <p:cNvPicPr>
            <a:picLocks noChangeAspect="1"/>
          </p:cNvPicPr>
          <p:nvPr/>
        </p:nvPicPr>
        <p:blipFill>
          <a:blip r:embed="rId2"/>
          <a:stretch>
            <a:fillRect/>
          </a:stretch>
        </p:blipFill>
        <p:spPr>
          <a:xfrm>
            <a:off x="7820152" y="1518302"/>
            <a:ext cx="3930491" cy="4687110"/>
          </a:xfrm>
          <a:prstGeom prst="rect">
            <a:avLst/>
          </a:prstGeom>
          <a:ln w="12700">
            <a:miter lim="400000"/>
          </a:ln>
        </p:spPr>
      </p:pic>
      <p:sp>
        <p:nvSpPr>
          <p:cNvPr id="171" name="https://learnabout-electronics.org/Digital/dig21.php"/>
          <p:cNvSpPr txBox="1"/>
          <p:nvPr/>
        </p:nvSpPr>
        <p:spPr>
          <a:xfrm>
            <a:off x="29703" y="6506137"/>
            <a:ext cx="3894804" cy="280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a:lvl1pPr>
          </a:lstStyle>
          <a:p>
            <a:r>
              <a:t>https://learnabout-electronics.org/Digital/dig21.php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68">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168">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168">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168">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68">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1529</Words>
  <Application>Microsoft Macintosh PowerPoint</Application>
  <PresentationFormat>Widescreen</PresentationFormat>
  <Paragraphs>249</Paragraphs>
  <Slides>35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Cambria</vt:lpstr>
      <vt:lpstr>Courier New</vt:lpstr>
      <vt:lpstr>Office Theme</vt:lpstr>
      <vt:lpstr>EN.540.635 Software Carpentry  Lecture 1 What is a Computer?</vt:lpstr>
      <vt:lpstr>Course Outline</vt:lpstr>
      <vt:lpstr>Course Outline</vt:lpstr>
      <vt:lpstr>Course Outline</vt:lpstr>
      <vt:lpstr>What is a Computer?</vt:lpstr>
      <vt:lpstr>Ones and Zeros</vt:lpstr>
      <vt:lpstr>Changing Base</vt:lpstr>
      <vt:lpstr>Gates in Computers?</vt:lpstr>
      <vt:lpstr>Logic</vt:lpstr>
      <vt:lpstr>Logic - AND</vt:lpstr>
      <vt:lpstr>Logic - NAND</vt:lpstr>
      <vt:lpstr>Logic - OR</vt:lpstr>
      <vt:lpstr>Logic - NOR</vt:lpstr>
      <vt:lpstr>Logic - XOR</vt:lpstr>
      <vt:lpstr>Logic - Gates</vt:lpstr>
      <vt:lpstr>The Adder</vt:lpstr>
      <vt:lpstr>That Magical Black Box</vt:lpstr>
      <vt:lpstr>The Case</vt:lpstr>
      <vt:lpstr>The First Look</vt:lpstr>
      <vt:lpstr>Lots of Cables</vt:lpstr>
      <vt:lpstr>CPU</vt:lpstr>
      <vt:lpstr>CPU Cooler</vt:lpstr>
      <vt:lpstr>Motherboard</vt:lpstr>
      <vt:lpstr>GPU and RAM</vt:lpstr>
      <vt:lpstr>The Front Panel</vt:lpstr>
      <vt:lpstr>Power Supply</vt:lpstr>
      <vt:lpstr>Hard Drive and Optical Drive</vt:lpstr>
      <vt:lpstr>Putting it Back Together</vt:lpstr>
      <vt:lpstr>Putting it Back Together</vt:lpstr>
      <vt:lpstr>Putting it Back Together</vt:lpstr>
      <vt:lpstr>Putting it Back Together</vt:lpstr>
      <vt:lpstr>Putting it Back Together</vt:lpstr>
      <vt:lpstr>Setting up your Programming Environment</vt:lpstr>
      <vt:lpstr>Setting up your Programming Environment</vt:lpstr>
      <vt:lpstr>Setting up your Programming Environment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Nikhil Kumar Thota</cp:lastModifiedBy>
  <cp:revision>1</cp:revision>
  <dcterms:modified xsi:type="dcterms:W3CDTF">2024-08-27T22:28:20Z</dcterms:modified>
</cp:coreProperties>
</file>