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62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8" r:id="rId23"/>
    <p:sldId id="279" r:id="rId24"/>
    <p:sldId id="284" r:id="rId25"/>
    <p:sldId id="292" r:id="rId26"/>
    <p:sldId id="293" r:id="rId27"/>
    <p:sldId id="290" r:id="rId28"/>
    <p:sldId id="294" r:id="rId29"/>
    <p:sldId id="286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9659" autoAdjust="0"/>
  </p:normalViewPr>
  <p:slideViewPr>
    <p:cSldViewPr snapToGrid="0" snapToObjects="1">
      <p:cViewPr varScale="1">
        <p:scale>
          <a:sx n="97" d="100"/>
          <a:sy n="97" d="100"/>
        </p:scale>
        <p:origin x="72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A09B2-8C91-A445-90E5-6766EA5CC5F6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BAAB2-A5C2-C341-8007-CF2FB7605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0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47A920-1A25-EB4B-B477-089AF928CE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5EB8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2D23-F461-0C45-BC8C-7DF844492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57254"/>
            <a:ext cx="9144000" cy="2387600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B80E-C724-F24F-B890-F367ABEE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5AEC3-F1AD-A34D-9AC3-9CDE220B750F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808E5-432B-C04C-8E80-9E255CC8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0E47E-D3B8-9047-8152-B3947F09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682970-77C7-D34C-AF9B-C3715446C5AC}"/>
              </a:ext>
            </a:extLst>
          </p:cNvPr>
          <p:cNvCxnSpPr/>
          <p:nvPr userDrawn="1"/>
        </p:nvCxnSpPr>
        <p:spPr>
          <a:xfrm>
            <a:off x="3317668" y="2261339"/>
            <a:ext cx="5554151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hiting.logo.large.vertical.white.eps">
            <a:extLst>
              <a:ext uri="{FF2B5EF4-FFF2-40B4-BE49-F238E27FC236}">
                <a16:creationId xmlns:a16="http://schemas.microsoft.com/office/drawing/2014/main" id="{BBC4353D-7129-5C46-B146-1FC0D9989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79" y="269622"/>
            <a:ext cx="2938326" cy="19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4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808D-C286-004D-9F6C-ADB2ED7B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8F665D-6594-AD4D-BB02-5EFA66E16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5CAB-B39D-1A47-9801-7A257926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415E-DF78-3C4E-A20E-FEF805C9EED9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C4A56-7846-2C4A-83B4-1DAB9AA3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2730A-CEF3-034F-AD9E-46FB63DA0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6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FC2EA-99F6-BC4D-A84A-9730436DB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6B4AF-B0F4-EE4B-AC3F-CA8DACD03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0094B-553C-5142-8CBC-6E90D62A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11C-14A0-4F4E-8EC3-903BE5FAFE8C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B07BB-929C-4545-8D30-CA21CED7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3BB31-05FD-BA4B-B99F-7CC3236B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3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FA981-6550-1F46-99B0-766379DE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781"/>
            <a:ext cx="10515600" cy="5021182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Cambria" panose="02040503050406030204" pitchFamily="18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Cambria" panose="02040503050406030204" pitchFamily="18" charset="0"/>
              </a:defRPr>
            </a:lvl3pPr>
            <a:lvl4pPr marL="1600200" indent="-228600">
              <a:buFont typeface="Wingdings" pitchFamily="2" charset="2"/>
              <a:buChar char="Ø"/>
              <a:defRPr>
                <a:latin typeface="Cambria" panose="02040503050406030204" pitchFamily="18" charset="0"/>
              </a:defRPr>
            </a:lvl4pPr>
            <a:lvl5pPr marL="2057400" indent="-228600">
              <a:buFont typeface="Wingdings" pitchFamily="2" charset="2"/>
              <a:buChar char="ü"/>
              <a:defRPr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2E6B7-F5A5-AF44-89E0-F18408BE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99E2E-D63C-9846-A24A-C5E7FD717277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2E46E-8DAE-3843-A230-8374F1EE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FAFF2-0130-2248-88AD-2B576950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32EE4-9982-EB46-9A76-10637392A01E}"/>
              </a:ext>
            </a:extLst>
          </p:cNvPr>
          <p:cNvSpPr/>
          <p:nvPr userDrawn="1"/>
        </p:nvSpPr>
        <p:spPr>
          <a:xfrm>
            <a:off x="0" y="-5410"/>
            <a:ext cx="12191999" cy="927098"/>
          </a:xfrm>
          <a:prstGeom prst="rect">
            <a:avLst/>
          </a:prstGeom>
          <a:solidFill>
            <a:srgbClr val="0B5EB8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whiting.large.horizontal.white.eps">
            <a:extLst>
              <a:ext uri="{FF2B5EF4-FFF2-40B4-BE49-F238E27FC236}">
                <a16:creationId xmlns:a16="http://schemas.microsoft.com/office/drawing/2014/main" id="{AB84E8E9-ED52-954A-898E-EC60AFB3B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27" y="-68218"/>
            <a:ext cx="2459073" cy="1052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BF0FCD-9599-9A40-9DB3-ABBD60D6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165875"/>
            <a:ext cx="9829799" cy="73693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44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C591F-C057-934C-9AE7-9C17194B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312E4-06EC-1648-9A8E-55060891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8849C-E421-DF46-BDD3-48C34D8C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7979-6E49-4341-A467-9A1C21DA1B4A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DE8EA-AF4C-4A41-9D9B-891EF9F9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ED4DC-FC4B-B646-AD31-E7A968D2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8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6106-6876-C547-8887-31269458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BC54-D687-244C-9671-D40FE61E4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4B298-6E6F-7F42-9775-1876BDCEB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ED0B9-082E-304F-B569-9BC2632C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70BE-B39F-0446-9E56-AA81CEE9D8D4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7B212-7057-0F4E-989A-DDBCD9D6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899F8-9C38-7444-8E44-B269E53F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4AC5-0625-B145-A298-A413587B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52D86-CC79-B749-B0CB-86672FE6E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630F3-655F-DF47-91DA-207954E37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884814-8FB9-5947-98F2-61D4CFDD6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E1D7A-6883-E84B-85F6-3C1C9A5C7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C3C8FB-E09C-7146-A1D4-522D4AC0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1AF4-00BC-0542-A402-E34D82D78AE8}" type="datetime1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110BE-9DB4-504D-BED7-6DE63681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5F27EA-D18A-8C4F-8446-6B9613E9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0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5F0D-5980-2746-A5E0-9FD51A89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A21DD-C7A1-C54B-95A9-83D5D5BC6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EB3B2-31B7-AD44-992D-E046F7F74DF2}" type="datetime1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1A5FB-89D2-1A48-A4FF-7DEA87C0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CACEB-D1FD-1F46-B330-51D556D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D063A1-FC0B-0145-88ED-AAAFACD6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9D3E0-E2DF-4048-BBE3-7DB34968D008}" type="datetime1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D9200F-08AE-0E4C-AC0D-BB243847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CC3FE-71C3-694D-A5E2-93DC5B4C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1EE6-DA73-2A4E-B205-EB484E46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5A480-A142-1A4C-B930-81947976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15A20-8EDB-394C-947F-CEE534B60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945CC-C5C9-6B48-975A-B89642BB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74260-39E8-A64E-B7A9-216E37BA51C3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4C420-8731-5F42-A326-88BCC081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E7173-F0CA-5F4D-A354-08A83443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0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3188F-5BBF-5847-A7C1-C6E01B834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DF57A3-CC60-FF40-A680-17B7A0011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7BB71-12E4-C94B-AEAC-57717C3EB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93677-8897-E44D-B808-3AECB57F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FAB9-458C-C442-9BF7-F3D5D81EE09E}" type="datetime1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96F92-1164-C84D-9783-12A9499E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1A718-BAFF-734F-A226-E58BB9C8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0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9AC15-208F-564C-93C1-9B06614D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77789-E353-5E43-9333-B06B18066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8DD6E-3CED-2046-BFE6-38B654C7E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A0051-3DA2-284E-938A-9A74C468A579}" type="datetime1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5EE6C-1706-6D45-B37A-1090C0FEF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C8B25-6BE3-9B40-8D24-3B73E2EB2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94E2-DD67-8748-9F72-46C8CFC01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3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cs.scipy.org/doc/scipy/reference/generated/scipy.optimize.minimize.html#scipy.optimize.minimiz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B605-6731-8047-AF6A-1DAB56BB0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EN.540.635</a:t>
            </a:r>
            <a:br>
              <a:rPr lang="en-US" dirty="0"/>
            </a:br>
            <a:r>
              <a:rPr lang="en-US" dirty="0"/>
              <a:t>Software Carpentry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Lecture 10</a:t>
            </a:r>
            <a:br>
              <a:rPr lang="en-US" dirty="0"/>
            </a:br>
            <a:r>
              <a:rPr lang="en-US" dirty="0"/>
              <a:t>Searching Algorithms and Gradient-Based Minimization in Optimization Problems</a:t>
            </a:r>
          </a:p>
        </p:txBody>
      </p:sp>
    </p:spTree>
    <p:extLst>
      <p:ext uri="{BB962C8B-B14F-4D97-AF65-F5344CB8AC3E}">
        <p14:creationId xmlns:p14="http://schemas.microsoft.com/office/powerpoint/2010/main" val="254747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322619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6024439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20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950772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6652592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94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547118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7248938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37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167321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7869141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41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763666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8465486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7" name="Group 6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 rot="20538834">
            <a:off x="2609595" y="4501669"/>
            <a:ext cx="5027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00B050"/>
                </a:solidFill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19187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19" name="Group 18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6594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56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8891242" y="4868740"/>
            <a:ext cx="612251" cy="934253"/>
            <a:chOff x="1447133" y="3562176"/>
            <a:chExt cx="612251" cy="93425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447133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331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435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4346" y="2393688"/>
            <a:ext cx="612251" cy="934254"/>
            <a:chOff x="2059384" y="3562175"/>
            <a:chExt cx="612251" cy="93425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59384" y="356217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625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33553" y="4917129"/>
            <a:ext cx="612251" cy="926302"/>
            <a:chOff x="2671635" y="3562176"/>
            <a:chExt cx="612251" cy="9263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71635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806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44804" y="4040537"/>
            <a:ext cx="612251" cy="926304"/>
            <a:chOff x="3283886" y="3562174"/>
            <a:chExt cx="612251" cy="92630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83886" y="3562174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0382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32553" y="4930469"/>
            <a:ext cx="612251" cy="934257"/>
            <a:chOff x="3896137" y="3562172"/>
            <a:chExt cx="612251" cy="93425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896137" y="3562172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32633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0346" y="4047055"/>
            <a:ext cx="612251" cy="934253"/>
            <a:chOff x="4508388" y="3562176"/>
            <a:chExt cx="612251" cy="9342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508388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162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7338" y="3264485"/>
            <a:ext cx="612251" cy="926302"/>
            <a:chOff x="5120639" y="3562176"/>
            <a:chExt cx="612251" cy="92630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20639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9843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7309" y="4071840"/>
            <a:ext cx="612251" cy="926302"/>
            <a:chOff x="5732890" y="3562176"/>
            <a:chExt cx="612251" cy="92630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732890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160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76747" y="3264486"/>
            <a:ext cx="612251" cy="918557"/>
            <a:chOff x="6345141" y="3554223"/>
            <a:chExt cx="612251" cy="91855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6345141" y="3554223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4344" y="4103448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64364" y="4061129"/>
            <a:ext cx="612251" cy="920179"/>
            <a:chOff x="6957392" y="3554225"/>
            <a:chExt cx="612251" cy="92017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6957392" y="355422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595" y="4105072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cxnSp>
        <p:nvCxnSpPr>
          <p:cNvPr id="42" name="Straight Arrow Connector 41"/>
          <p:cNvCxnSpPr>
            <a:stCxn id="6" idx="1"/>
            <a:endCxn id="11" idx="0"/>
          </p:cNvCxnSpPr>
          <p:nvPr/>
        </p:nvCxnSpPr>
        <p:spPr>
          <a:xfrm flipH="1">
            <a:off x="4653463" y="2699815"/>
            <a:ext cx="1160882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13" idx="0"/>
          </p:cNvCxnSpPr>
          <p:nvPr/>
        </p:nvCxnSpPr>
        <p:spPr>
          <a:xfrm>
            <a:off x="6426596" y="2699815"/>
            <a:ext cx="1156276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1"/>
            <a:endCxn id="10" idx="0"/>
          </p:cNvCxnSpPr>
          <p:nvPr/>
        </p:nvCxnSpPr>
        <p:spPr>
          <a:xfrm flipH="1">
            <a:off x="6836472" y="3570612"/>
            <a:ext cx="440275" cy="47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8" idx="0"/>
          </p:cNvCxnSpPr>
          <p:nvPr/>
        </p:nvCxnSpPr>
        <p:spPr>
          <a:xfrm>
            <a:off x="7888997" y="3570611"/>
            <a:ext cx="561932" cy="46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  <a:endCxn id="9" idx="0"/>
          </p:cNvCxnSpPr>
          <p:nvPr/>
        </p:nvCxnSpPr>
        <p:spPr>
          <a:xfrm flipH="1">
            <a:off x="7838679" y="4346664"/>
            <a:ext cx="306125" cy="5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5" idx="0"/>
          </p:cNvCxnSpPr>
          <p:nvPr/>
        </p:nvCxnSpPr>
        <p:spPr>
          <a:xfrm>
            <a:off x="8757055" y="4346663"/>
            <a:ext cx="440313" cy="52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3"/>
            <a:endCxn id="14" idx="0"/>
          </p:cNvCxnSpPr>
          <p:nvPr/>
        </p:nvCxnSpPr>
        <p:spPr>
          <a:xfrm>
            <a:off x="4959589" y="3570612"/>
            <a:ext cx="510901" cy="49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1"/>
            <a:endCxn id="12" idx="0"/>
          </p:cNvCxnSpPr>
          <p:nvPr/>
        </p:nvCxnSpPr>
        <p:spPr>
          <a:xfrm flipH="1">
            <a:off x="3793435" y="3570612"/>
            <a:ext cx="553903" cy="50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2" idx="1"/>
            <a:endCxn id="7" idx="0"/>
          </p:cNvCxnSpPr>
          <p:nvPr/>
        </p:nvCxnSpPr>
        <p:spPr>
          <a:xfrm flipH="1">
            <a:off x="2939678" y="4377967"/>
            <a:ext cx="547630" cy="53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744384" y="1960798"/>
            <a:ext cx="3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Check if N &gt; 20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5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56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8891242" y="4868740"/>
            <a:ext cx="612251" cy="934253"/>
            <a:chOff x="1447133" y="3562176"/>
            <a:chExt cx="612251" cy="93425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447133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331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435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4346" y="2393688"/>
            <a:ext cx="612251" cy="934254"/>
            <a:chOff x="2059384" y="3562175"/>
            <a:chExt cx="612251" cy="93425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59384" y="3562175"/>
              <a:ext cx="612251" cy="61225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625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33553" y="4917129"/>
            <a:ext cx="612251" cy="926302"/>
            <a:chOff x="2671635" y="3562176"/>
            <a:chExt cx="612251" cy="9263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71635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806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44804" y="4040537"/>
            <a:ext cx="612251" cy="926304"/>
            <a:chOff x="3283886" y="3562174"/>
            <a:chExt cx="612251" cy="92630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83886" y="3562174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0382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32553" y="4930469"/>
            <a:ext cx="612251" cy="934257"/>
            <a:chOff x="3896137" y="3562172"/>
            <a:chExt cx="612251" cy="93425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896137" y="3562172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32633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0346" y="4047055"/>
            <a:ext cx="612251" cy="934253"/>
            <a:chOff x="4508388" y="3562176"/>
            <a:chExt cx="612251" cy="9342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508388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162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7338" y="3264485"/>
            <a:ext cx="612251" cy="926302"/>
            <a:chOff x="5120639" y="3562176"/>
            <a:chExt cx="612251" cy="92630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20639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9843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7309" y="4071840"/>
            <a:ext cx="612251" cy="926302"/>
            <a:chOff x="5732890" y="3562176"/>
            <a:chExt cx="612251" cy="92630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732890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160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76747" y="3264486"/>
            <a:ext cx="612251" cy="918557"/>
            <a:chOff x="6345141" y="3554223"/>
            <a:chExt cx="612251" cy="91855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6345141" y="3554223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4344" y="4103448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64364" y="4061129"/>
            <a:ext cx="612251" cy="920179"/>
            <a:chOff x="6957392" y="3554225"/>
            <a:chExt cx="612251" cy="92017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6957392" y="355422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595" y="4105072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cxnSp>
        <p:nvCxnSpPr>
          <p:cNvPr id="42" name="Straight Arrow Connector 41"/>
          <p:cNvCxnSpPr>
            <a:stCxn id="6" idx="1"/>
            <a:endCxn id="11" idx="0"/>
          </p:cNvCxnSpPr>
          <p:nvPr/>
        </p:nvCxnSpPr>
        <p:spPr>
          <a:xfrm flipH="1">
            <a:off x="4653463" y="2699815"/>
            <a:ext cx="1160882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13" idx="0"/>
          </p:cNvCxnSpPr>
          <p:nvPr/>
        </p:nvCxnSpPr>
        <p:spPr>
          <a:xfrm>
            <a:off x="6426596" y="2699815"/>
            <a:ext cx="1156276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1"/>
            <a:endCxn id="10" idx="0"/>
          </p:cNvCxnSpPr>
          <p:nvPr/>
        </p:nvCxnSpPr>
        <p:spPr>
          <a:xfrm flipH="1">
            <a:off x="6836472" y="3570612"/>
            <a:ext cx="440275" cy="47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8" idx="0"/>
          </p:cNvCxnSpPr>
          <p:nvPr/>
        </p:nvCxnSpPr>
        <p:spPr>
          <a:xfrm>
            <a:off x="7888997" y="3570611"/>
            <a:ext cx="561932" cy="46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  <a:endCxn id="9" idx="0"/>
          </p:cNvCxnSpPr>
          <p:nvPr/>
        </p:nvCxnSpPr>
        <p:spPr>
          <a:xfrm flipH="1">
            <a:off x="7838679" y="4346664"/>
            <a:ext cx="306125" cy="5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5" idx="0"/>
          </p:cNvCxnSpPr>
          <p:nvPr/>
        </p:nvCxnSpPr>
        <p:spPr>
          <a:xfrm>
            <a:off x="8757055" y="4346663"/>
            <a:ext cx="440313" cy="52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3"/>
            <a:endCxn id="14" idx="0"/>
          </p:cNvCxnSpPr>
          <p:nvPr/>
        </p:nvCxnSpPr>
        <p:spPr>
          <a:xfrm>
            <a:off x="4959589" y="3570612"/>
            <a:ext cx="510901" cy="49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1"/>
            <a:endCxn id="12" idx="0"/>
          </p:cNvCxnSpPr>
          <p:nvPr/>
        </p:nvCxnSpPr>
        <p:spPr>
          <a:xfrm flipH="1">
            <a:off x="3793435" y="3570612"/>
            <a:ext cx="553903" cy="50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2" idx="1"/>
            <a:endCxn id="7" idx="0"/>
          </p:cNvCxnSpPr>
          <p:nvPr/>
        </p:nvCxnSpPr>
        <p:spPr>
          <a:xfrm flipH="1">
            <a:off x="2939678" y="4377967"/>
            <a:ext cx="547630" cy="53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44384" y="1960798"/>
            <a:ext cx="3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Check if N &gt; 20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5810365" y="5991438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57" name="Rectangle: Rounded Corners 56"/>
          <p:cNvSpPr/>
          <p:nvPr/>
        </p:nvSpPr>
        <p:spPr>
          <a:xfrm>
            <a:off x="3735087" y="5991439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∞</a:t>
            </a:r>
          </a:p>
        </p:txBody>
      </p:sp>
    </p:spTree>
    <p:extLst>
      <p:ext uri="{BB962C8B-B14F-4D97-AF65-F5344CB8AC3E}">
        <p14:creationId xmlns:p14="http://schemas.microsoft.com/office/powerpoint/2010/main" val="427692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56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5810365" y="5991438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735087" y="5991439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91242" y="4868740"/>
            <a:ext cx="612251" cy="934253"/>
            <a:chOff x="1447133" y="3562176"/>
            <a:chExt cx="612251" cy="93425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447133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331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435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4346" y="2393688"/>
            <a:ext cx="612251" cy="934254"/>
            <a:chOff x="2059384" y="3562175"/>
            <a:chExt cx="612251" cy="93425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59384" y="3562175"/>
              <a:ext cx="612251" cy="61225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625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33553" y="4917129"/>
            <a:ext cx="612251" cy="926302"/>
            <a:chOff x="2671635" y="3562176"/>
            <a:chExt cx="612251" cy="9263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71635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806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44804" y="4040537"/>
            <a:ext cx="612251" cy="926304"/>
            <a:chOff x="3283886" y="3562174"/>
            <a:chExt cx="612251" cy="92630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83886" y="3562174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0382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32553" y="4930469"/>
            <a:ext cx="612251" cy="934257"/>
            <a:chOff x="3896137" y="3562172"/>
            <a:chExt cx="612251" cy="93425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896137" y="3562172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32633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0346" y="4047055"/>
            <a:ext cx="612251" cy="934253"/>
            <a:chOff x="4508388" y="3562176"/>
            <a:chExt cx="612251" cy="9342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508388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162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7338" y="3264485"/>
            <a:ext cx="612251" cy="926302"/>
            <a:chOff x="5120639" y="3562176"/>
            <a:chExt cx="612251" cy="92630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20639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9843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7309" y="4071840"/>
            <a:ext cx="612251" cy="926302"/>
            <a:chOff x="5732890" y="3562176"/>
            <a:chExt cx="612251" cy="92630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732890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160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76747" y="3264486"/>
            <a:ext cx="612251" cy="918557"/>
            <a:chOff x="6345141" y="3554223"/>
            <a:chExt cx="612251" cy="91855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6345141" y="3554223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4344" y="4103448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64364" y="4061129"/>
            <a:ext cx="612251" cy="920179"/>
            <a:chOff x="6957392" y="3554225"/>
            <a:chExt cx="612251" cy="92017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6957392" y="355422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595" y="4105072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cxnSp>
        <p:nvCxnSpPr>
          <p:cNvPr id="42" name="Straight Arrow Connector 41"/>
          <p:cNvCxnSpPr>
            <a:stCxn id="6" idx="1"/>
            <a:endCxn id="11" idx="0"/>
          </p:cNvCxnSpPr>
          <p:nvPr/>
        </p:nvCxnSpPr>
        <p:spPr>
          <a:xfrm flipH="1">
            <a:off x="4653463" y="2699815"/>
            <a:ext cx="1160882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13" idx="0"/>
          </p:cNvCxnSpPr>
          <p:nvPr/>
        </p:nvCxnSpPr>
        <p:spPr>
          <a:xfrm>
            <a:off x="6426596" y="2699815"/>
            <a:ext cx="1156276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1"/>
            <a:endCxn id="10" idx="0"/>
          </p:cNvCxnSpPr>
          <p:nvPr/>
        </p:nvCxnSpPr>
        <p:spPr>
          <a:xfrm flipH="1">
            <a:off x="6836472" y="3570612"/>
            <a:ext cx="440275" cy="47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8" idx="0"/>
          </p:cNvCxnSpPr>
          <p:nvPr/>
        </p:nvCxnSpPr>
        <p:spPr>
          <a:xfrm>
            <a:off x="7888997" y="3570611"/>
            <a:ext cx="561932" cy="46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  <a:endCxn id="9" idx="0"/>
          </p:cNvCxnSpPr>
          <p:nvPr/>
        </p:nvCxnSpPr>
        <p:spPr>
          <a:xfrm flipH="1">
            <a:off x="7838679" y="4346664"/>
            <a:ext cx="306125" cy="5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5" idx="0"/>
          </p:cNvCxnSpPr>
          <p:nvPr/>
        </p:nvCxnSpPr>
        <p:spPr>
          <a:xfrm>
            <a:off x="8757055" y="4346663"/>
            <a:ext cx="440313" cy="52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3"/>
            <a:endCxn id="14" idx="0"/>
          </p:cNvCxnSpPr>
          <p:nvPr/>
        </p:nvCxnSpPr>
        <p:spPr>
          <a:xfrm>
            <a:off x="4959589" y="3570612"/>
            <a:ext cx="510901" cy="49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1"/>
            <a:endCxn id="12" idx="0"/>
          </p:cNvCxnSpPr>
          <p:nvPr/>
        </p:nvCxnSpPr>
        <p:spPr>
          <a:xfrm flipH="1">
            <a:off x="3793435" y="3570612"/>
            <a:ext cx="553903" cy="50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2" idx="1"/>
            <a:endCxn id="7" idx="0"/>
          </p:cNvCxnSpPr>
          <p:nvPr/>
        </p:nvCxnSpPr>
        <p:spPr>
          <a:xfrm flipH="1">
            <a:off x="2939678" y="4377967"/>
            <a:ext cx="547630" cy="53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44384" y="1960798"/>
            <a:ext cx="3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Check if N &gt; 20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62307" y="6561353"/>
            <a:ext cx="3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65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56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5810365" y="5991438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735087" y="5991439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91242" y="4868740"/>
            <a:ext cx="612251" cy="934253"/>
            <a:chOff x="1447133" y="3562176"/>
            <a:chExt cx="612251" cy="93425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447133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331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435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4346" y="2393688"/>
            <a:ext cx="612251" cy="934254"/>
            <a:chOff x="2059384" y="3562175"/>
            <a:chExt cx="612251" cy="93425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59384" y="356217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625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33553" y="4917129"/>
            <a:ext cx="612251" cy="926302"/>
            <a:chOff x="2671635" y="3562176"/>
            <a:chExt cx="612251" cy="9263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71635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806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44804" y="4040537"/>
            <a:ext cx="612251" cy="926304"/>
            <a:chOff x="3283886" y="3562174"/>
            <a:chExt cx="612251" cy="92630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83886" y="3562174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0382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32553" y="4930469"/>
            <a:ext cx="612251" cy="934257"/>
            <a:chOff x="3896137" y="3562172"/>
            <a:chExt cx="612251" cy="93425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896137" y="3562172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32633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0346" y="4047055"/>
            <a:ext cx="612251" cy="934253"/>
            <a:chOff x="4508388" y="3562176"/>
            <a:chExt cx="612251" cy="9342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508388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162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7338" y="3264485"/>
            <a:ext cx="612251" cy="926302"/>
            <a:chOff x="5120639" y="3562176"/>
            <a:chExt cx="612251" cy="92630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20639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9843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7309" y="4071840"/>
            <a:ext cx="612251" cy="926302"/>
            <a:chOff x="5732890" y="3562176"/>
            <a:chExt cx="612251" cy="92630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732890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160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76747" y="3264486"/>
            <a:ext cx="612251" cy="918557"/>
            <a:chOff x="6345141" y="3554223"/>
            <a:chExt cx="612251" cy="91855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6345141" y="3554223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4344" y="4103448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64364" y="4061129"/>
            <a:ext cx="612251" cy="920179"/>
            <a:chOff x="6957392" y="3554225"/>
            <a:chExt cx="612251" cy="92017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6957392" y="355422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595" y="4105072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cxnSp>
        <p:nvCxnSpPr>
          <p:cNvPr id="42" name="Straight Arrow Connector 41"/>
          <p:cNvCxnSpPr>
            <a:stCxn id="6" idx="1"/>
            <a:endCxn id="11" idx="0"/>
          </p:cNvCxnSpPr>
          <p:nvPr/>
        </p:nvCxnSpPr>
        <p:spPr>
          <a:xfrm flipH="1">
            <a:off x="4653463" y="2699815"/>
            <a:ext cx="1160882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13" idx="0"/>
          </p:cNvCxnSpPr>
          <p:nvPr/>
        </p:nvCxnSpPr>
        <p:spPr>
          <a:xfrm>
            <a:off x="6426596" y="2699815"/>
            <a:ext cx="1156276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1"/>
            <a:endCxn id="10" idx="0"/>
          </p:cNvCxnSpPr>
          <p:nvPr/>
        </p:nvCxnSpPr>
        <p:spPr>
          <a:xfrm flipH="1">
            <a:off x="6836472" y="3570612"/>
            <a:ext cx="440275" cy="47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8" idx="0"/>
          </p:cNvCxnSpPr>
          <p:nvPr/>
        </p:nvCxnSpPr>
        <p:spPr>
          <a:xfrm>
            <a:off x="7888997" y="3570611"/>
            <a:ext cx="561932" cy="46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  <a:endCxn id="9" idx="0"/>
          </p:cNvCxnSpPr>
          <p:nvPr/>
        </p:nvCxnSpPr>
        <p:spPr>
          <a:xfrm flipH="1">
            <a:off x="7838679" y="4346664"/>
            <a:ext cx="306125" cy="5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5" idx="0"/>
          </p:cNvCxnSpPr>
          <p:nvPr/>
        </p:nvCxnSpPr>
        <p:spPr>
          <a:xfrm>
            <a:off x="8757055" y="4346663"/>
            <a:ext cx="440313" cy="52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3"/>
            <a:endCxn id="14" idx="0"/>
          </p:cNvCxnSpPr>
          <p:nvPr/>
        </p:nvCxnSpPr>
        <p:spPr>
          <a:xfrm>
            <a:off x="4959589" y="3570612"/>
            <a:ext cx="510901" cy="49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1"/>
            <a:endCxn id="12" idx="0"/>
          </p:cNvCxnSpPr>
          <p:nvPr/>
        </p:nvCxnSpPr>
        <p:spPr>
          <a:xfrm flipH="1">
            <a:off x="3793435" y="3570612"/>
            <a:ext cx="553903" cy="50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2" idx="1"/>
            <a:endCxn id="7" idx="0"/>
          </p:cNvCxnSpPr>
          <p:nvPr/>
        </p:nvCxnSpPr>
        <p:spPr>
          <a:xfrm flipH="1">
            <a:off x="2939678" y="4377967"/>
            <a:ext cx="547630" cy="53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44384" y="1960798"/>
            <a:ext cx="3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Check if N &gt; 20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62307" y="6561353"/>
            <a:ext cx="3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297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Finding the index of a value/object in a list:</a:t>
            </a:r>
          </a:p>
          <a:p>
            <a:pPr lvl="1"/>
            <a:r>
              <a:rPr lang="en-US" dirty="0"/>
              <a:t>In a list, where is the maximum?</a:t>
            </a:r>
          </a:p>
          <a:p>
            <a:pPr lvl="1"/>
            <a:r>
              <a:rPr lang="en-US" dirty="0"/>
              <a:t>In a list, where is the minimum?</a:t>
            </a:r>
          </a:p>
          <a:p>
            <a:pPr lvl="1"/>
            <a:r>
              <a:rPr lang="en-US" dirty="0"/>
              <a:t>In a list, where is a specific value located?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Two main ideas:</a:t>
            </a:r>
          </a:p>
          <a:p>
            <a:pPr lvl="1"/>
            <a:r>
              <a:rPr lang="en-US" dirty="0"/>
              <a:t>Linear searching</a:t>
            </a:r>
          </a:p>
          <a:p>
            <a:pPr lvl="1"/>
            <a:r>
              <a:rPr lang="en-US" dirty="0"/>
              <a:t>Binary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STX B+ Tree Revisiting Binary Search - panthema.net">
            <a:extLst>
              <a:ext uri="{FF2B5EF4-FFF2-40B4-BE49-F238E27FC236}">
                <a16:creationId xmlns:a16="http://schemas.microsoft.com/office/drawing/2014/main" id="{41946DC5-0719-45A3-8795-D9484624C4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40" y="3995993"/>
            <a:ext cx="3643818" cy="136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Searching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56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a sorted binary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5810365" y="5991438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735087" y="5991439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891242" y="4868740"/>
            <a:ext cx="612251" cy="934253"/>
            <a:chOff x="1447133" y="3562176"/>
            <a:chExt cx="612251" cy="93425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447133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331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7435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814346" y="2393688"/>
            <a:ext cx="612251" cy="934254"/>
            <a:chOff x="2059384" y="3562175"/>
            <a:chExt cx="612251" cy="93425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59384" y="3562175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82625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33553" y="4917129"/>
            <a:ext cx="612251" cy="926302"/>
            <a:chOff x="2671635" y="3562176"/>
            <a:chExt cx="612251" cy="92630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2671635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06806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44804" y="4040537"/>
            <a:ext cx="612251" cy="926304"/>
            <a:chOff x="3283886" y="3562174"/>
            <a:chExt cx="612251" cy="926304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3283886" y="3562174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0382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32553" y="4930469"/>
            <a:ext cx="612251" cy="934257"/>
            <a:chOff x="3896137" y="3562172"/>
            <a:chExt cx="612251" cy="934257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3896137" y="3562172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32633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30346" y="4047055"/>
            <a:ext cx="612251" cy="934253"/>
            <a:chOff x="4508388" y="3562176"/>
            <a:chExt cx="612251" cy="934253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508388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1624" y="4127097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7338" y="3264485"/>
            <a:ext cx="612251" cy="926302"/>
            <a:chOff x="5120639" y="3562176"/>
            <a:chExt cx="612251" cy="926302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120639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49843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87309" y="4071840"/>
            <a:ext cx="612251" cy="926302"/>
            <a:chOff x="5732890" y="3562176"/>
            <a:chExt cx="612251" cy="92630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5732890" y="3562176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-23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52160" y="4119146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76747" y="3264486"/>
            <a:ext cx="612251" cy="918557"/>
            <a:chOff x="6345141" y="3554223"/>
            <a:chExt cx="612251" cy="91855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6345141" y="3554223"/>
              <a:ext cx="612251" cy="6122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4344" y="4103448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64364" y="4061129"/>
            <a:ext cx="612251" cy="920179"/>
            <a:chOff x="6957392" y="3554225"/>
            <a:chExt cx="612251" cy="920179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6957392" y="3554225"/>
              <a:ext cx="612251" cy="61225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595" y="4105072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cxnSp>
        <p:nvCxnSpPr>
          <p:cNvPr id="42" name="Straight Arrow Connector 41"/>
          <p:cNvCxnSpPr>
            <a:stCxn id="6" idx="1"/>
            <a:endCxn id="11" idx="0"/>
          </p:cNvCxnSpPr>
          <p:nvPr/>
        </p:nvCxnSpPr>
        <p:spPr>
          <a:xfrm flipH="1">
            <a:off x="4653463" y="2699815"/>
            <a:ext cx="1160882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" idx="3"/>
            <a:endCxn id="13" idx="0"/>
          </p:cNvCxnSpPr>
          <p:nvPr/>
        </p:nvCxnSpPr>
        <p:spPr>
          <a:xfrm>
            <a:off x="6426596" y="2699815"/>
            <a:ext cx="1156276" cy="56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3" idx="1"/>
            <a:endCxn id="10" idx="0"/>
          </p:cNvCxnSpPr>
          <p:nvPr/>
        </p:nvCxnSpPr>
        <p:spPr>
          <a:xfrm flipH="1">
            <a:off x="6836472" y="3570612"/>
            <a:ext cx="440275" cy="476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3" idx="3"/>
            <a:endCxn id="8" idx="0"/>
          </p:cNvCxnSpPr>
          <p:nvPr/>
        </p:nvCxnSpPr>
        <p:spPr>
          <a:xfrm>
            <a:off x="7888997" y="3570611"/>
            <a:ext cx="561932" cy="469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8" idx="1"/>
            <a:endCxn id="9" idx="0"/>
          </p:cNvCxnSpPr>
          <p:nvPr/>
        </p:nvCxnSpPr>
        <p:spPr>
          <a:xfrm flipH="1">
            <a:off x="7838679" y="4346664"/>
            <a:ext cx="306125" cy="583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5" idx="0"/>
          </p:cNvCxnSpPr>
          <p:nvPr/>
        </p:nvCxnSpPr>
        <p:spPr>
          <a:xfrm>
            <a:off x="8757055" y="4346663"/>
            <a:ext cx="440313" cy="52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1" idx="3"/>
            <a:endCxn id="14" idx="0"/>
          </p:cNvCxnSpPr>
          <p:nvPr/>
        </p:nvCxnSpPr>
        <p:spPr>
          <a:xfrm>
            <a:off x="4959589" y="3570612"/>
            <a:ext cx="510901" cy="490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1" idx="1"/>
            <a:endCxn id="12" idx="0"/>
          </p:cNvCxnSpPr>
          <p:nvPr/>
        </p:nvCxnSpPr>
        <p:spPr>
          <a:xfrm flipH="1">
            <a:off x="3793435" y="3570612"/>
            <a:ext cx="553903" cy="50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2" idx="1"/>
            <a:endCxn id="7" idx="0"/>
          </p:cNvCxnSpPr>
          <p:nvPr/>
        </p:nvCxnSpPr>
        <p:spPr>
          <a:xfrm flipH="1">
            <a:off x="2939678" y="4377967"/>
            <a:ext cx="547630" cy="539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44384" y="1960798"/>
            <a:ext cx="3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Check if N &gt; 20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62307" y="6561353"/>
            <a:ext cx="3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 rot="20538834">
            <a:off x="1160218" y="2212237"/>
            <a:ext cx="5027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00B050"/>
                </a:solidFill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734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Linear and Binary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search took 20 comparisons to find the smallest number larger than 20, while the binary search only took 6!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Should we only ever use binary?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situations is linear better 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A6BFC-B01E-459B-9516-FE106719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write our own linear and binary searching algorithms in Python.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several other searching algorithms besides linear and binary search:</a:t>
            </a:r>
          </a:p>
          <a:p>
            <a:pPr lvl="1"/>
            <a:r>
              <a:rPr lang="en-US" dirty="0"/>
              <a:t>Jump search</a:t>
            </a:r>
          </a:p>
          <a:p>
            <a:pPr lvl="1"/>
            <a:r>
              <a:rPr lang="en-US" dirty="0"/>
              <a:t>Interpolation search</a:t>
            </a:r>
          </a:p>
          <a:p>
            <a:pPr lvl="1"/>
            <a:r>
              <a:rPr lang="en-US" dirty="0"/>
              <a:t>Exponential search</a:t>
            </a:r>
          </a:p>
          <a:p>
            <a:pPr lvl="1"/>
            <a:r>
              <a:rPr lang="en-US" dirty="0"/>
              <a:t>Recursive searching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DE8C0-4BBC-4C1E-AAB5-0CA05EA6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82494-C3CE-466C-AE14-8119BC3A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068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155781"/>
            <a:ext cx="5763936" cy="50211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Optimization allows us to find the best values for a given set of mathematical constraints.</a:t>
            </a:r>
          </a:p>
          <a:p>
            <a:endParaRPr lang="en-US" dirty="0"/>
          </a:p>
          <a:p>
            <a:r>
              <a:rPr lang="en-US" dirty="0"/>
              <a:t>A common example is curve fitting.</a:t>
            </a:r>
          </a:p>
          <a:p>
            <a:endParaRPr lang="en-US" dirty="0"/>
          </a:p>
          <a:p>
            <a:r>
              <a:rPr lang="en-US" dirty="0"/>
              <a:t>Useful in computational research, as well as data analysis for experimental work.</a:t>
            </a:r>
          </a:p>
          <a:p>
            <a:endParaRPr lang="en-US" dirty="0"/>
          </a:p>
          <a:p>
            <a:r>
              <a:rPr lang="en-US" dirty="0"/>
              <a:t>In Python, there are optimization functions that are typically bundled together in software packages.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9C527-2FDF-437B-9A71-DE4B2642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8402" r="8580" b="10205"/>
          <a:stretch/>
        </p:blipFill>
        <p:spPr>
          <a:xfrm>
            <a:off x="6753305" y="902807"/>
            <a:ext cx="5161680" cy="350578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5AF65B-7694-4ECA-9D90-970407D7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575" y="4462943"/>
            <a:ext cx="2143081" cy="214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49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005"/>
            <a:ext cx="7517959" cy="563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8E199-344B-4573-A284-0EB6FC213F6C}"/>
              </a:ext>
            </a:extLst>
          </p:cNvPr>
          <p:cNvSpPr txBox="1"/>
          <p:nvPr/>
        </p:nvSpPr>
        <p:spPr>
          <a:xfrm>
            <a:off x="108857" y="1053655"/>
            <a:ext cx="29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Nudged elastic band (NEB):</a:t>
            </a:r>
          </a:p>
        </p:txBody>
      </p:sp>
      <p:pic>
        <p:nvPicPr>
          <p:cNvPr id="2052" name="Picture 4" descr="Metabolic network - Wikipedia">
            <a:extLst>
              <a:ext uri="{FF2B5EF4-FFF2-40B4-BE49-F238E27FC236}">
                <a16:creationId xmlns:a16="http://schemas.microsoft.com/office/drawing/2014/main" id="{98253FEA-AD06-4FD4-8C32-1A5A774FB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06" y="1880184"/>
            <a:ext cx="5544283" cy="41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19C10B-1595-44E2-BAD5-BFFC3DF8F5B5}"/>
              </a:ext>
            </a:extLst>
          </p:cNvPr>
          <p:cNvSpPr txBox="1"/>
          <p:nvPr/>
        </p:nvSpPr>
        <p:spPr>
          <a:xfrm>
            <a:off x="6455361" y="1080626"/>
            <a:ext cx="534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Optimizing Reaction Fluxes in a Metabolic Network:</a:t>
            </a:r>
          </a:p>
        </p:txBody>
      </p:sp>
    </p:spTree>
    <p:extLst>
      <p:ext uri="{BB962C8B-B14F-4D97-AF65-F5344CB8AC3E}">
        <p14:creationId xmlns:p14="http://schemas.microsoft.com/office/powerpoint/2010/main" val="7912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45D6F7-F36B-493D-AB86-AFC629406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class, we’ll be focusing on some iterative methods that make use of Hessians and gradients.</a:t>
            </a:r>
          </a:p>
          <a:p>
            <a:endParaRPr lang="en-US" dirty="0"/>
          </a:p>
          <a:p>
            <a:r>
              <a:rPr lang="en-US" dirty="0"/>
              <a:t>Some examples include:</a:t>
            </a:r>
          </a:p>
          <a:p>
            <a:pPr lvl="1"/>
            <a:r>
              <a:rPr lang="en-US" dirty="0"/>
              <a:t>Newton’s method</a:t>
            </a:r>
          </a:p>
          <a:p>
            <a:pPr lvl="1"/>
            <a:r>
              <a:rPr lang="en-US" dirty="0"/>
              <a:t>Quasi-Newton methods</a:t>
            </a:r>
          </a:p>
          <a:p>
            <a:pPr lvl="1"/>
            <a:r>
              <a:rPr lang="en-US" dirty="0"/>
              <a:t>Conjugate gradient</a:t>
            </a:r>
          </a:p>
          <a:p>
            <a:pPr lvl="1"/>
            <a:r>
              <a:rPr lang="en-US" dirty="0"/>
              <a:t>Gradient descent/steepest descent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D7E0E-43EA-4B8D-9987-1347D959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3D6AF8-9460-4620-BE86-BC8A80EB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Techniques and Algorithms</a:t>
            </a:r>
          </a:p>
        </p:txBody>
      </p:sp>
    </p:spTree>
    <p:extLst>
      <p:ext uri="{BB962C8B-B14F-4D97-AF65-F5344CB8AC3E}">
        <p14:creationId xmlns:p14="http://schemas.microsoft.com/office/powerpoint/2010/main" val="24951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93811-CD3C-4B3A-9BF4-0500E5D2E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a function f(x), and we want to find a value x such that f(x) is minimized.</a:t>
            </a:r>
          </a:p>
          <a:p>
            <a:endParaRPr lang="en-US" dirty="0"/>
          </a:p>
          <a:p>
            <a:r>
              <a:rPr lang="en-US" dirty="0"/>
              <a:t>Typically, f(x) is (twice) differentiable, convex, and exists within the Euclidean space </a:t>
            </a:r>
            <a:r>
              <a:rPr lang="en-US" dirty="0" err="1"/>
              <a:t>ℝ</a:t>
            </a:r>
            <a:r>
              <a:rPr lang="en-US" baseline="30000" dirty="0" err="1"/>
              <a:t>n</a:t>
            </a:r>
            <a:r>
              <a:rPr lang="en-US" dirty="0"/>
              <a:t>, where n is the dimension. There may also be a set of constraints that we have to adhere to.</a:t>
            </a:r>
          </a:p>
          <a:p>
            <a:endParaRPr lang="en-US" dirty="0"/>
          </a:p>
          <a:p>
            <a:r>
              <a:rPr lang="en-US" dirty="0"/>
              <a:t>In an iterative optimization method, we guess an initial value x</a:t>
            </a:r>
            <a:r>
              <a:rPr lang="en-US" baseline="-25000" dirty="0"/>
              <a:t>0 </a:t>
            </a:r>
            <a:r>
              <a:rPr lang="en-US" dirty="0"/>
              <a:t>and the update our value using the gradient in some way until we converge at the minimum:</a:t>
            </a:r>
          </a:p>
          <a:p>
            <a:pPr marL="0" indent="0" algn="ctr">
              <a:buNone/>
            </a:pP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baseline="-25000" dirty="0"/>
              <a:t> + 1 </a:t>
            </a:r>
            <a:r>
              <a:rPr lang="en-US" dirty="0"/>
              <a:t>= </a:t>
            </a: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dirty="0"/>
              <a:t> + </a:t>
            </a:r>
            <a:r>
              <a:rPr lang="en-US" dirty="0" err="1"/>
              <a:t>s</a:t>
            </a:r>
            <a:r>
              <a:rPr lang="en-US" baseline="-25000" dirty="0" err="1"/>
              <a:t>k</a:t>
            </a:r>
            <a:r>
              <a:rPr lang="en-US" dirty="0" err="1"/>
              <a:t>∇f</a:t>
            </a:r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E29054-389F-4713-AC08-74817465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5FCAB3-4EEE-4A8B-AD22-A49562B9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Formulation for Gradient-based Problems</a:t>
            </a:r>
          </a:p>
        </p:txBody>
      </p:sp>
    </p:spTree>
    <p:extLst>
      <p:ext uri="{BB962C8B-B14F-4D97-AF65-F5344CB8AC3E}">
        <p14:creationId xmlns:p14="http://schemas.microsoft.com/office/powerpoint/2010/main" val="6968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1C2E60-A25D-43EC-9FE2-6E4FD861F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Choose a starting point, x</a:t>
            </a:r>
            <a:r>
              <a:rPr lang="en-US" baseline="-25000" dirty="0"/>
              <a:t>0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Calculate the search by approximating the inverse Hessian, H</a:t>
            </a:r>
            <a:r>
              <a:rPr lang="en-US" baseline="30000" dirty="0"/>
              <a:t>-1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Calculate the change in x by the following expression: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 algn="ctr">
              <a:buNone/>
            </a:pP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baseline="-25000" dirty="0"/>
              <a:t> + 1 </a:t>
            </a:r>
            <a:r>
              <a:rPr lang="en-US" dirty="0"/>
              <a:t>= </a:t>
            </a: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dirty="0"/>
              <a:t> – [H</a:t>
            </a:r>
            <a:r>
              <a:rPr lang="en-US" baseline="30000" dirty="0"/>
              <a:t>-1</a:t>
            </a:r>
            <a:r>
              <a:rPr lang="en-US" dirty="0"/>
              <a:t>]</a:t>
            </a:r>
            <a:r>
              <a:rPr lang="en-US" baseline="-25000" dirty="0" err="1"/>
              <a:t>k</a:t>
            </a:r>
            <a:r>
              <a:rPr lang="en-US" dirty="0" err="1"/>
              <a:t>∇f</a:t>
            </a:r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Determine x</a:t>
            </a:r>
            <a:r>
              <a:rPr lang="en-US" baseline="-25000" dirty="0"/>
              <a:t>k+1 </a:t>
            </a:r>
            <a:r>
              <a:rPr lang="en-US" dirty="0"/>
              <a:t>from the expression above.</a:t>
            </a:r>
          </a:p>
          <a:p>
            <a:pPr marL="514350" indent="-514350">
              <a:buAutoNum type="arabicPeriod"/>
            </a:pPr>
            <a:r>
              <a:rPr lang="en-US" dirty="0"/>
              <a:t>Check if the method has converged – we see if the gradient is equal to 0.</a:t>
            </a:r>
          </a:p>
          <a:p>
            <a:pPr marL="514350" indent="-514350">
              <a:buAutoNum type="arabicPeriod"/>
            </a:pPr>
            <a:r>
              <a:rPr lang="en-US" dirty="0"/>
              <a:t>Repeat from step 2 until we have converged.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30D48-127D-4BB3-8E17-9C183C6A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C2090-4807-471A-9857-132FC3C8F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Quasi-Newton Method</a:t>
            </a:r>
          </a:p>
        </p:txBody>
      </p:sp>
    </p:spTree>
    <p:extLst>
      <p:ext uri="{BB962C8B-B14F-4D97-AF65-F5344CB8AC3E}">
        <p14:creationId xmlns:p14="http://schemas.microsoft.com/office/powerpoint/2010/main" val="2593699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8F70F1-E8CE-4D52-8A0E-BD39E24A2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other methods where there are different ways to approximate the inverse Hessian (or not use it at all).</a:t>
            </a:r>
          </a:p>
          <a:p>
            <a:endParaRPr lang="en-US" dirty="0"/>
          </a:p>
          <a:p>
            <a:r>
              <a:rPr lang="en-US" dirty="0"/>
              <a:t>Gradient descent/steepest descent: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Broyden</a:t>
            </a:r>
            <a:r>
              <a:rPr lang="en-US" dirty="0"/>
              <a:t>-Fletcher-Goldfarb-</a:t>
            </a:r>
            <a:r>
              <a:rPr lang="en-US" dirty="0" err="1"/>
              <a:t>Shanno</a:t>
            </a:r>
            <a:r>
              <a:rPr lang="en-US" dirty="0"/>
              <a:t> (BFGS):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CF6FCC-8BAA-494A-B7D6-A610F97D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65EC00-5968-4E33-8DC8-52EAF2E2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Gradient-Based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174C8-4C93-4E2E-8D43-32193242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519975"/>
            <a:ext cx="4229100" cy="559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3B3AB-429E-401F-9257-B260EE1C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583" y="4298268"/>
            <a:ext cx="6288833" cy="21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3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Conjugate Gradient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0" y="1652281"/>
            <a:ext cx="9184796" cy="3571705"/>
            <a:chOff x="0" y="1904723"/>
            <a:chExt cx="9184796" cy="35717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4723"/>
              <a:ext cx="4762273" cy="35717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523" y="1904723"/>
              <a:ext cx="4762273" cy="357170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141785" y="5313507"/>
            <a:ext cx="224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Conjugate Gradient: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08763" y="5359674"/>
                <a:ext cx="22831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763" y="5359674"/>
                <a:ext cx="2283126" cy="276999"/>
              </a:xfrm>
              <a:prstGeom prst="rect">
                <a:avLst/>
              </a:prstGeom>
              <a:blipFill>
                <a:blip r:embed="rId4"/>
                <a:stretch>
                  <a:fillRect l="-4545" t="-173913" r="-22727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31678" y="5772360"/>
                <a:ext cx="1600053" cy="659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678" y="5772360"/>
                <a:ext cx="1600053" cy="659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7625861" y="5963727"/>
            <a:ext cx="2154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Fletcher-Reeves Method</a:t>
            </a:r>
          </a:p>
        </p:txBody>
      </p:sp>
    </p:spTree>
    <p:extLst>
      <p:ext uri="{BB962C8B-B14F-4D97-AF65-F5344CB8AC3E}">
        <p14:creationId xmlns:p14="http://schemas.microsoft.com/office/powerpoint/2010/main" val="231327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269314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2971134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∞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41" name="Group 40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5413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23DE98-3BFA-410B-A0E7-9331E4A18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SciPy has an optimize function that has many different solving algorithms built in.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AF9F91-3CE2-41C5-88E5-50F8226B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594E2-DD67-8748-9F72-46C8CFC01FDA}" type="slidenum">
              <a:rPr lang="en-US" smtClean="0"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68A358-8AF9-4804-8226-D03413F1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SciPy’s Optimize Function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02E6846-F94B-452A-862D-1900B86D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2199481"/>
            <a:ext cx="105060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1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269314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2971134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19" name="Group 18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32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881568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3583388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86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3881568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3583388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54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501769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4203589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4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098117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4799937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86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Searching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2971134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331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3583385" y="356217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195636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4807887" y="3562175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5420138" y="3562173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84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6032389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644640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56891" y="3562177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-23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869142" y="3554224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481393" y="3554226"/>
            <a:ext cx="612251" cy="612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710369" y="4416951"/>
            <a:ext cx="0" cy="437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/>
          <p:cNvSpPr/>
          <p:nvPr/>
        </p:nvSpPr>
        <p:spPr>
          <a:xfrm>
            <a:off x="5412189" y="5108697"/>
            <a:ext cx="612251" cy="6122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811572" y="3562177"/>
            <a:ext cx="612251" cy="612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1981200" y="1728480"/>
            <a:ext cx="8229600" cy="149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Let’s find the smallest number larger than 20 in this list</a:t>
            </a:r>
          </a:p>
          <a:p>
            <a:pPr lvl="1"/>
            <a:r>
              <a:rPr lang="en-US" dirty="0"/>
              <a:t>Check if N &gt; 20                        </a:t>
            </a:r>
            <a:r>
              <a:rPr lang="en-US" b="1" dirty="0">
                <a:solidFill>
                  <a:srgbClr val="00B050"/>
                </a:solidFill>
              </a:rPr>
              <a:t>yes</a:t>
            </a:r>
          </a:p>
          <a:p>
            <a:pPr lvl="1"/>
            <a:r>
              <a:rPr lang="en-US" dirty="0"/>
              <a:t>Check if N &lt; </a:t>
            </a:r>
            <a:r>
              <a:rPr lang="en-US" dirty="0" err="1"/>
              <a:t>N</a:t>
            </a:r>
            <a:r>
              <a:rPr lang="en-US" baseline="-25000" dirty="0" err="1"/>
              <a:t>prev</a:t>
            </a:r>
            <a:r>
              <a:rPr lang="en-US" dirty="0"/>
              <a:t>                   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24205" y="4103449"/>
            <a:ext cx="7044198" cy="404925"/>
            <a:chOff x="400205" y="4103448"/>
            <a:chExt cx="7044198" cy="404925"/>
          </a:xfrm>
        </p:grpSpPr>
        <p:grpSp>
          <p:nvGrpSpPr>
            <p:cNvPr id="23" name="Group 22"/>
            <p:cNvGrpSpPr/>
            <p:nvPr/>
          </p:nvGrpSpPr>
          <p:grpSpPr>
            <a:xfrm>
              <a:off x="1574354" y="4103448"/>
              <a:ext cx="5870049" cy="392981"/>
              <a:chOff x="1574354" y="4103448"/>
              <a:chExt cx="5870049" cy="39298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57435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82625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06806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20382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2633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31624" y="4127097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249843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852160" y="4119146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474344" y="4103448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086595" y="4105072"/>
                <a:ext cx="357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400205" y="4139041"/>
              <a:ext cx="357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897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1393</Words>
  <Application>Microsoft Office PowerPoint</Application>
  <PresentationFormat>Widescreen</PresentationFormat>
  <Paragraphs>584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Cambria Math</vt:lpstr>
      <vt:lpstr>Courier New</vt:lpstr>
      <vt:lpstr>Wingdings</vt:lpstr>
      <vt:lpstr>Office Theme</vt:lpstr>
      <vt:lpstr>EN.540.635 Software Carpentry  Lecture 10 Searching Algorithms and Gradient-Based Minimization in Optimization Problems</vt:lpstr>
      <vt:lpstr>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Linear Searching</vt:lpstr>
      <vt:lpstr>Binary Searching</vt:lpstr>
      <vt:lpstr>Binary Searching</vt:lpstr>
      <vt:lpstr>Binary Searching</vt:lpstr>
      <vt:lpstr>Binary Searching</vt:lpstr>
      <vt:lpstr>Binary Searching</vt:lpstr>
      <vt:lpstr>Binary Searching</vt:lpstr>
      <vt:lpstr>Comparing Linear and Binary Search</vt:lpstr>
      <vt:lpstr>Practice</vt:lpstr>
      <vt:lpstr>Optimization</vt:lpstr>
      <vt:lpstr>Optimization Examples</vt:lpstr>
      <vt:lpstr>Optimization Techniques and Algorithms</vt:lpstr>
      <vt:lpstr>General Formulation for Gradient-based Problems</vt:lpstr>
      <vt:lpstr>Example of a Quasi-Newton Method</vt:lpstr>
      <vt:lpstr>Other Gradient-Based Methods</vt:lpstr>
      <vt:lpstr>Conjugate Gradient</vt:lpstr>
      <vt:lpstr>SciPy’s Optimize Function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EN.540.635 Software Carpentry  Lecture # This is the Title of the Lecture</dc:title>
  <dc:creator>Isaiah Chen</dc:creator>
  <cp:lastModifiedBy>Isaiah Chen</cp:lastModifiedBy>
  <cp:revision>27</cp:revision>
  <dcterms:created xsi:type="dcterms:W3CDTF">2020-01-08T21:03:57Z</dcterms:created>
  <dcterms:modified xsi:type="dcterms:W3CDTF">2020-03-30T19:41:02Z</dcterms:modified>
</cp:coreProperties>
</file>