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4"/>
  </p:notesMasterIdLst>
  <p:sldIdLst>
    <p:sldId id="257" r:id="rId2"/>
    <p:sldId id="261" r:id="rId3"/>
    <p:sldId id="262" r:id="rId4"/>
    <p:sldId id="263" r:id="rId5"/>
    <p:sldId id="264" r:id="rId6"/>
    <p:sldId id="265" r:id="rId7"/>
    <p:sldId id="268" r:id="rId8"/>
    <p:sldId id="267" r:id="rId9"/>
    <p:sldId id="279" r:id="rId10"/>
    <p:sldId id="281" r:id="rId11"/>
    <p:sldId id="278" r:id="rId12"/>
    <p:sldId id="280" r:id="rId13"/>
    <p:sldId id="282" r:id="rId14"/>
    <p:sldId id="266" r:id="rId15"/>
    <p:sldId id="269" r:id="rId16"/>
    <p:sldId id="270" r:id="rId17"/>
    <p:sldId id="272" r:id="rId18"/>
    <p:sldId id="271"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82506" autoAdjust="0"/>
  </p:normalViewPr>
  <p:slideViewPr>
    <p:cSldViewPr snapToGrid="0" snapToObjects="1">
      <p:cViewPr>
        <p:scale>
          <a:sx n="93" d="100"/>
          <a:sy n="93" d="100"/>
        </p:scale>
        <p:origin x="483" y="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BA09B2-8C91-A445-90E5-6766EA5CC5F6}" type="datetimeFigureOut">
              <a:rPr lang="en-US" smtClean="0"/>
              <a:t>10/30/2025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3BAAB2-A5C2-C341-8007-CF2FB7605F6B}" type="slidenum">
              <a:rPr lang="en-US" smtClean="0"/>
              <a:t>‹#›</a:t>
            </a:fld>
            <a:endParaRPr lang="en-US"/>
          </a:p>
        </p:txBody>
      </p:sp>
    </p:spTree>
    <p:extLst>
      <p:ext uri="{BB962C8B-B14F-4D97-AF65-F5344CB8AC3E}">
        <p14:creationId xmlns:p14="http://schemas.microsoft.com/office/powerpoint/2010/main" val="2436700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ill be talking about some advanced topics today, the previous instructor used to call these the esoteric section of the class. You don’t need to know all of these topics in depth: we believe that being introduced to these topics and being aware of them can help you write better programs and help you branch out into other areas of computing and programming</a:t>
            </a:r>
          </a:p>
        </p:txBody>
      </p:sp>
      <p:sp>
        <p:nvSpPr>
          <p:cNvPr id="4" name="Slide Number Placeholder 3"/>
          <p:cNvSpPr>
            <a:spLocks noGrp="1"/>
          </p:cNvSpPr>
          <p:nvPr>
            <p:ph type="sldNum" sz="quarter" idx="5"/>
          </p:nvPr>
        </p:nvSpPr>
        <p:spPr/>
        <p:txBody>
          <a:bodyPr/>
          <a:lstStyle/>
          <a:p>
            <a:fld id="{843BAAB2-A5C2-C341-8007-CF2FB7605F6B}" type="slidenum">
              <a:rPr lang="en-US" smtClean="0"/>
              <a:t>1</a:t>
            </a:fld>
            <a:endParaRPr lang="en-US"/>
          </a:p>
        </p:txBody>
      </p:sp>
    </p:spTree>
    <p:extLst>
      <p:ext uri="{BB962C8B-B14F-4D97-AF65-F5344CB8AC3E}">
        <p14:creationId xmlns:p14="http://schemas.microsoft.com/office/powerpoint/2010/main" val="3495385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22222"/>
                </a:solidFill>
                <a:effectLst/>
                <a:latin typeface="Roboto"/>
              </a:rPr>
              <a:t>As of yet, we haven’t had to pay a lot of attention to writing fast code. If you guys have been introduced to the LAZOR project or read through the handout, there is clause in it that says that your code should be able to spit out solution in 2 mins. So in this case we want your program to be time efficient. The clause also states that it should be able to do so without using multiprocessing which when you try to run your program on more that one core/processor on your machine. The codes that your write should use logic and the flow of it should be so that it’s not slow.</a:t>
            </a:r>
          </a:p>
          <a:p>
            <a:r>
              <a:rPr lang="en-US" b="0" i="0" dirty="0">
                <a:solidFill>
                  <a:srgbClr val="222222"/>
                </a:solidFill>
                <a:effectLst/>
                <a:latin typeface="Roboto"/>
              </a:rPr>
              <a:t>It’s possible to write a script so inefficient that it gives you an answer in say an hour.</a:t>
            </a:r>
          </a:p>
          <a:p>
            <a:r>
              <a:rPr lang="en-US" b="0" i="0" dirty="0">
                <a:solidFill>
                  <a:srgbClr val="222222"/>
                </a:solidFill>
                <a:effectLst/>
                <a:latin typeface="Roboto"/>
              </a:rPr>
              <a:t>Efficiency is dependent on the computational resources available to you. The memory available and the processing time. In the past the computers weren’t as powerful so there were limits on the amount of memory that they could use and the power of the processors available. Right now we don’t worry that much about the limits on the memory that we are using because a lot of us have multiple gigabytes available to us.</a:t>
            </a:r>
          </a:p>
          <a:p>
            <a:r>
              <a:rPr lang="en-US" b="0" i="0" dirty="0">
                <a:solidFill>
                  <a:srgbClr val="222222"/>
                </a:solidFill>
                <a:effectLst/>
                <a:latin typeface="Roboto"/>
              </a:rPr>
              <a:t>Code </a:t>
            </a:r>
            <a:r>
              <a:rPr lang="en-US" b="1" i="0" dirty="0">
                <a:solidFill>
                  <a:srgbClr val="222222"/>
                </a:solidFill>
                <a:effectLst/>
                <a:latin typeface="Roboto"/>
              </a:rPr>
              <a:t>efficiency</a:t>
            </a:r>
            <a:r>
              <a:rPr lang="en-US" b="0" i="0" dirty="0">
                <a:solidFill>
                  <a:srgbClr val="222222"/>
                </a:solidFill>
                <a:effectLst/>
                <a:latin typeface="Roboto"/>
              </a:rPr>
              <a:t> is directly linked with algorithmic </a:t>
            </a:r>
            <a:r>
              <a:rPr lang="en-US" b="1" i="0" dirty="0">
                <a:solidFill>
                  <a:srgbClr val="222222"/>
                </a:solidFill>
                <a:effectLst/>
                <a:latin typeface="Roboto"/>
              </a:rPr>
              <a:t>efficiency. </a:t>
            </a:r>
            <a:r>
              <a:rPr lang="en-US" b="0" i="0" dirty="0">
                <a:solidFill>
                  <a:srgbClr val="222222"/>
                </a:solidFill>
                <a:effectLst/>
                <a:latin typeface="Roboto"/>
              </a:rPr>
              <a:t>You will not be writing or developing your own algorithms, at least not in this class. We’ll leave that to the computer scientists. We’ll implementing </a:t>
            </a:r>
            <a:r>
              <a:rPr lang="en-US" b="0" i="0" dirty="0" err="1">
                <a:solidFill>
                  <a:srgbClr val="222222"/>
                </a:solidFill>
                <a:effectLst/>
                <a:latin typeface="Roboto"/>
              </a:rPr>
              <a:t>alogrithms</a:t>
            </a:r>
            <a:r>
              <a:rPr lang="en-US" b="0" i="0" dirty="0">
                <a:solidFill>
                  <a:srgbClr val="222222"/>
                </a:solidFill>
                <a:effectLst/>
                <a:latin typeface="Roboto"/>
              </a:rPr>
              <a:t> that have already been developed for specific tasks in different parts of our code, with the language of choice.</a:t>
            </a:r>
            <a:endParaRPr lang="en-GB" dirty="0"/>
          </a:p>
        </p:txBody>
      </p:sp>
      <p:sp>
        <p:nvSpPr>
          <p:cNvPr id="4" name="Slide Number Placeholder 3"/>
          <p:cNvSpPr>
            <a:spLocks noGrp="1"/>
          </p:cNvSpPr>
          <p:nvPr>
            <p:ph type="sldNum" sz="quarter" idx="5"/>
          </p:nvPr>
        </p:nvSpPr>
        <p:spPr/>
        <p:txBody>
          <a:bodyPr/>
          <a:lstStyle/>
          <a:p>
            <a:fld id="{843BAAB2-A5C2-C341-8007-CF2FB7605F6B}" type="slidenum">
              <a:rPr lang="en-US" smtClean="0"/>
              <a:t>2</a:t>
            </a:fld>
            <a:endParaRPr lang="en-US"/>
          </a:p>
        </p:txBody>
      </p:sp>
    </p:spTree>
    <p:extLst>
      <p:ext uri="{BB962C8B-B14F-4D97-AF65-F5344CB8AC3E}">
        <p14:creationId xmlns:p14="http://schemas.microsoft.com/office/powerpoint/2010/main" val="3090470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82829"/>
                </a:solidFill>
                <a:effectLst/>
                <a:latin typeface="-apple-system"/>
              </a:rPr>
              <a:t>As a measure of the speed of our program, we could just time our program, similar to the way we compared the iterative and recursive approaches. Using and importing the time module, we could measure the time it took for execution. This might seem like a reasonable metric, but this depends on the processing power of your CPU (9</a:t>
            </a:r>
            <a:r>
              <a:rPr lang="en-US" b="0" i="0" baseline="30000" dirty="0">
                <a:solidFill>
                  <a:srgbClr val="282829"/>
                </a:solidFill>
                <a:effectLst/>
                <a:latin typeface="-apple-system"/>
              </a:rPr>
              <a:t>th</a:t>
            </a:r>
            <a:r>
              <a:rPr lang="en-US" b="0" i="0" dirty="0">
                <a:solidFill>
                  <a:srgbClr val="282829"/>
                </a:solidFill>
                <a:effectLst/>
                <a:latin typeface="-apple-system"/>
              </a:rPr>
              <a:t> gen intel i5 vs 10</a:t>
            </a:r>
            <a:r>
              <a:rPr lang="en-US" b="0" i="0" baseline="30000" dirty="0">
                <a:solidFill>
                  <a:srgbClr val="282829"/>
                </a:solidFill>
                <a:effectLst/>
                <a:latin typeface="-apple-system"/>
              </a:rPr>
              <a:t>th</a:t>
            </a:r>
            <a:r>
              <a:rPr lang="en-US" b="0" i="0" dirty="0">
                <a:solidFill>
                  <a:srgbClr val="282829"/>
                </a:solidFill>
                <a:effectLst/>
                <a:latin typeface="-apple-system"/>
              </a:rPr>
              <a:t> gen intel i5)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282829"/>
                </a:solidFill>
                <a:effectLst/>
                <a:latin typeface="-apple-system"/>
              </a:rPr>
              <a:t>Order of growth of an algorithm is a way of saying/predicting how execution time of a program and the space/memory occupied by it changes with the input size.</a:t>
            </a:r>
          </a:p>
          <a:p>
            <a:r>
              <a:rPr lang="en-US" b="0" i="0" dirty="0">
                <a:solidFill>
                  <a:srgbClr val="282829"/>
                </a:solidFill>
                <a:effectLst/>
                <a:latin typeface="-apple-system"/>
              </a:rPr>
              <a:t>Input size could be the size of your list, or the size of the integer that you’re trying to check if it’s prime or not</a:t>
            </a:r>
          </a:p>
          <a:p>
            <a:r>
              <a:rPr lang="en-US" b="0" i="0" dirty="0">
                <a:solidFill>
                  <a:srgbClr val="282829"/>
                </a:solidFill>
                <a:effectLst/>
                <a:latin typeface="-apple-system"/>
              </a:rPr>
              <a:t>Function that maps the size of the input to the number of step required to process it. Assumption -&gt; each basic step takes constant time, the time that it takes for the computer to access it’s memory for different variables is the same and that the computer completes the steps sequentially.</a:t>
            </a:r>
          </a:p>
          <a:p>
            <a:r>
              <a:rPr lang="en-US" b="0" i="0" dirty="0">
                <a:solidFill>
                  <a:srgbClr val="282829"/>
                </a:solidFill>
                <a:effectLst/>
                <a:latin typeface="-apple-system"/>
              </a:rPr>
              <a:t>The most common example given in computer science is sorting or searching of lists. The time taken to sort a list or search through a list depends on the number elements inside the list</a:t>
            </a:r>
            <a:endParaRPr lang="en-GB" dirty="0"/>
          </a:p>
        </p:txBody>
      </p:sp>
      <p:sp>
        <p:nvSpPr>
          <p:cNvPr id="4" name="Slide Number Placeholder 3"/>
          <p:cNvSpPr>
            <a:spLocks noGrp="1"/>
          </p:cNvSpPr>
          <p:nvPr>
            <p:ph type="sldNum" sz="quarter" idx="5"/>
          </p:nvPr>
        </p:nvSpPr>
        <p:spPr/>
        <p:txBody>
          <a:bodyPr/>
          <a:lstStyle/>
          <a:p>
            <a:fld id="{843BAAB2-A5C2-C341-8007-CF2FB7605F6B}" type="slidenum">
              <a:rPr lang="en-US" smtClean="0"/>
              <a:t>3</a:t>
            </a:fld>
            <a:endParaRPr lang="en-US"/>
          </a:p>
        </p:txBody>
      </p:sp>
    </p:spTree>
    <p:extLst>
      <p:ext uri="{BB962C8B-B14F-4D97-AF65-F5344CB8AC3E}">
        <p14:creationId xmlns:p14="http://schemas.microsoft.com/office/powerpoint/2010/main" val="625637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can be many metric to determine the order of growth. When we talk about growth mostly mean what will happen if the input size becomes really large that is when the limit approaches infinity. Thinking back to our Recursion lecture:</a:t>
            </a:r>
          </a:p>
          <a:p>
            <a:r>
              <a:rPr lang="en-GB" dirty="0"/>
              <a:t>Popular ones include</a:t>
            </a:r>
          </a:p>
          <a:p>
            <a:r>
              <a:rPr lang="en-GB" dirty="0"/>
              <a:t>Big O denotes the worst case scenario</a:t>
            </a:r>
          </a:p>
          <a:p>
            <a:r>
              <a:rPr lang="en-GB" dirty="0"/>
              <a:t>Continuing the searching example, the worst case for searching through a list is that it’s not there. Worst case is the max time over all possible inputs of a given size</a:t>
            </a:r>
          </a:p>
          <a:p>
            <a:r>
              <a:rPr lang="en-GB" dirty="0"/>
              <a:t>The omega notation gives you the best case scenario, what if the element you’re looking for is the first thing that you check against</a:t>
            </a:r>
          </a:p>
          <a:p>
            <a:r>
              <a:rPr lang="en-GB" dirty="0"/>
              <a:t>And the theta notation gives you an idea of </a:t>
            </a:r>
          </a:p>
        </p:txBody>
      </p:sp>
      <p:sp>
        <p:nvSpPr>
          <p:cNvPr id="4" name="Slide Number Placeholder 3"/>
          <p:cNvSpPr>
            <a:spLocks noGrp="1"/>
          </p:cNvSpPr>
          <p:nvPr>
            <p:ph type="sldNum" sz="quarter" idx="5"/>
          </p:nvPr>
        </p:nvSpPr>
        <p:spPr/>
        <p:txBody>
          <a:bodyPr/>
          <a:lstStyle/>
          <a:p>
            <a:fld id="{843BAAB2-A5C2-C341-8007-CF2FB7605F6B}" type="slidenum">
              <a:rPr lang="en-US" smtClean="0"/>
              <a:t>4</a:t>
            </a:fld>
            <a:endParaRPr lang="en-US"/>
          </a:p>
        </p:txBody>
      </p:sp>
    </p:spTree>
    <p:extLst>
      <p:ext uri="{BB962C8B-B14F-4D97-AF65-F5344CB8AC3E}">
        <p14:creationId xmlns:p14="http://schemas.microsoft.com/office/powerpoint/2010/main" val="3516264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big O notation is the conventional notation for programming.</a:t>
            </a:r>
          </a:p>
          <a:p>
            <a:r>
              <a:rPr lang="en-GB" dirty="0" err="1"/>
              <a:t>fact_iter</a:t>
            </a:r>
            <a:r>
              <a:rPr lang="en-GB" dirty="0"/>
              <a:t>: count the steps</a:t>
            </a:r>
          </a:p>
        </p:txBody>
      </p:sp>
      <p:sp>
        <p:nvSpPr>
          <p:cNvPr id="4" name="Slide Number Placeholder 3"/>
          <p:cNvSpPr>
            <a:spLocks noGrp="1"/>
          </p:cNvSpPr>
          <p:nvPr>
            <p:ph type="sldNum" sz="quarter" idx="5"/>
          </p:nvPr>
        </p:nvSpPr>
        <p:spPr/>
        <p:txBody>
          <a:bodyPr/>
          <a:lstStyle/>
          <a:p>
            <a:fld id="{843BAAB2-A5C2-C341-8007-CF2FB7605F6B}" type="slidenum">
              <a:rPr lang="en-US" smtClean="0"/>
              <a:t>5</a:t>
            </a:fld>
            <a:endParaRPr lang="en-US"/>
          </a:p>
        </p:txBody>
      </p:sp>
    </p:spTree>
    <p:extLst>
      <p:ext uri="{BB962C8B-B14F-4D97-AF65-F5344CB8AC3E}">
        <p14:creationId xmlns:p14="http://schemas.microsoft.com/office/powerpoint/2010/main" val="2723011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43BAAB2-A5C2-C341-8007-CF2FB7605F6B}" type="slidenum">
              <a:rPr lang="en-US" smtClean="0"/>
              <a:t>8</a:t>
            </a:fld>
            <a:endParaRPr lang="en-US"/>
          </a:p>
        </p:txBody>
      </p:sp>
    </p:spTree>
    <p:extLst>
      <p:ext uri="{BB962C8B-B14F-4D97-AF65-F5344CB8AC3E}">
        <p14:creationId xmlns:p14="http://schemas.microsoft.com/office/powerpoint/2010/main" val="2320311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There’s a whole field that tries to categorize different algorithms and the different types of problems</a:t>
            </a:r>
            <a:br>
              <a:rPr lang="en-GB" dirty="0"/>
            </a:br>
            <a:r>
              <a:rPr lang="en-US" b="1" dirty="0"/>
              <a:t>P (Polynomial Time)</a:t>
            </a:r>
          </a:p>
          <a:p>
            <a:r>
              <a:rPr lang="en-US" b="1" dirty="0"/>
              <a:t>Definition:</a:t>
            </a:r>
            <a:r>
              <a:rPr lang="en-US" dirty="0"/>
              <a:t> Class of problems that can be </a:t>
            </a:r>
            <a:r>
              <a:rPr lang="en-US" b="1" dirty="0"/>
              <a:t>solved efficiently</a:t>
            </a:r>
            <a:r>
              <a:rPr lang="en-US" dirty="0"/>
              <a:t> by a computer — meaning the time to solve grows </a:t>
            </a:r>
            <a:r>
              <a:rPr lang="en-US" i="1" dirty="0" err="1"/>
              <a:t>polynomially</a:t>
            </a:r>
            <a:r>
              <a:rPr lang="en-US" dirty="0"/>
              <a:t> with input size (e.g., </a:t>
            </a:r>
            <a:r>
              <a:rPr lang="en-US" dirty="0" err="1"/>
              <a:t>nnn</a:t>
            </a:r>
            <a:r>
              <a:rPr lang="en-US" dirty="0"/>
              <a:t>, n2n^2n2, n3n^3n3)</a:t>
            </a:r>
          </a:p>
          <a:p>
            <a:r>
              <a:rPr lang="en-US" b="1" dirty="0"/>
              <a:t>In plain terms:</a:t>
            </a:r>
            <a:r>
              <a:rPr lang="en-US" dirty="0"/>
              <a:t> These are problems we know how to solve quickly.</a:t>
            </a:r>
          </a:p>
          <a:p>
            <a:r>
              <a:rPr lang="en-US" b="1" dirty="0"/>
              <a:t>Example problems:</a:t>
            </a:r>
            <a:endParaRPr lang="en-US" dirty="0"/>
          </a:p>
          <a:p>
            <a:pPr lvl="1"/>
            <a:r>
              <a:rPr lang="en-US" dirty="0"/>
              <a:t>Sorting numbers (e.g., quicksort)</a:t>
            </a:r>
          </a:p>
          <a:p>
            <a:pPr lvl="1"/>
            <a:r>
              <a:rPr lang="en-US" dirty="0"/>
              <a:t>Shortest path in a graph (Dijkstra’s algorithm)</a:t>
            </a:r>
          </a:p>
          <a:p>
            <a:pPr lvl="1"/>
            <a:r>
              <a:rPr lang="en-US" dirty="0"/>
              <a:t>Matrix multiplication</a:t>
            </a:r>
          </a:p>
          <a:p>
            <a:r>
              <a:rPr lang="en-US" b="1" dirty="0"/>
              <a:t>Key idea:</a:t>
            </a:r>
            <a:r>
              <a:rPr lang="en-US" dirty="0"/>
              <a:t> We can </a:t>
            </a:r>
            <a:r>
              <a:rPr lang="en-US" i="1" dirty="0"/>
              <a:t>find</a:t>
            </a:r>
            <a:r>
              <a:rPr lang="en-US" dirty="0"/>
              <a:t> the answer fast.</a:t>
            </a:r>
          </a:p>
          <a:p>
            <a:r>
              <a:rPr lang="en-US" b="1" dirty="0"/>
              <a:t>✅ NP (Nondeterministic Polynomial Time)</a:t>
            </a:r>
          </a:p>
          <a:p>
            <a:r>
              <a:rPr lang="en-US" b="1" dirty="0"/>
              <a:t>Definition:</a:t>
            </a:r>
            <a:r>
              <a:rPr lang="en-US" dirty="0"/>
              <a:t> Class of problems where a solution — if given — can be </a:t>
            </a:r>
            <a:r>
              <a:rPr lang="en-US" b="1" dirty="0"/>
              <a:t>verified quickly</a:t>
            </a:r>
            <a:r>
              <a:rPr lang="en-US" dirty="0"/>
              <a:t> (in polynomial time), but we </a:t>
            </a:r>
            <a:r>
              <a:rPr lang="en-US" b="1" dirty="0"/>
              <a:t>don’t necessarily know how to find the solution quickly</a:t>
            </a:r>
            <a:r>
              <a:rPr lang="en-US" dirty="0"/>
              <a:t>.</a:t>
            </a:r>
          </a:p>
          <a:p>
            <a:r>
              <a:rPr lang="en-US" b="1" dirty="0"/>
              <a:t>In plain terms:</a:t>
            </a:r>
            <a:r>
              <a:rPr lang="en-US" dirty="0"/>
              <a:t> Hard to solve, but easy to check once someone gives the answer.</a:t>
            </a:r>
          </a:p>
          <a:p>
            <a:r>
              <a:rPr lang="en-US" b="1" dirty="0"/>
              <a:t>Example problems:</a:t>
            </a:r>
            <a:endParaRPr lang="en-US" dirty="0"/>
          </a:p>
          <a:p>
            <a:pPr lvl="1"/>
            <a:r>
              <a:rPr lang="en-US" dirty="0"/>
              <a:t>Sudoku solution checking</a:t>
            </a:r>
          </a:p>
          <a:p>
            <a:pPr lvl="1"/>
            <a:r>
              <a:rPr lang="en-US" dirty="0"/>
              <a:t>Traveling Salesman Problem (given a route, verify it's minimal distance)</a:t>
            </a:r>
          </a:p>
          <a:p>
            <a:pPr lvl="1"/>
            <a:r>
              <a:rPr lang="en-US" dirty="0"/>
              <a:t>Factoring large numbers (basis of modern cryptography)</a:t>
            </a:r>
          </a:p>
          <a:p>
            <a:r>
              <a:rPr lang="en-US" b="1" dirty="0"/>
              <a:t>Key idea:</a:t>
            </a:r>
            <a:r>
              <a:rPr lang="en-US" dirty="0"/>
              <a:t> We can </a:t>
            </a:r>
            <a:r>
              <a:rPr lang="en-US" i="1" dirty="0"/>
              <a:t>verify</a:t>
            </a:r>
            <a:r>
              <a:rPr lang="en-US" dirty="0"/>
              <a:t> the answer fast, but may not </a:t>
            </a:r>
            <a:r>
              <a:rPr lang="en-US" b="1" dirty="0"/>
              <a:t>find</a:t>
            </a:r>
            <a:r>
              <a:rPr lang="en-US" dirty="0"/>
              <a:t> it fast (as far as we know).</a:t>
            </a:r>
          </a:p>
          <a:p>
            <a:r>
              <a:rPr lang="en-US" b="1" dirty="0"/>
              <a:t>✅ NP-Complete</a:t>
            </a:r>
          </a:p>
          <a:p>
            <a:r>
              <a:rPr lang="en-US" b="1" dirty="0"/>
              <a:t>Definition:</a:t>
            </a:r>
            <a:r>
              <a:rPr lang="en-US" dirty="0"/>
              <a:t> The </a:t>
            </a:r>
            <a:r>
              <a:rPr lang="en-US" b="1" dirty="0"/>
              <a:t>hardest problems in NP</a:t>
            </a:r>
            <a:r>
              <a:rPr lang="en-US" dirty="0"/>
              <a:t> — if you can solve one NP-Complete problem efficiently, you can solve </a:t>
            </a:r>
            <a:r>
              <a:rPr lang="en-US" i="1" dirty="0"/>
              <a:t>all NP problems</a:t>
            </a:r>
            <a:r>
              <a:rPr lang="en-US" dirty="0"/>
              <a:t> efficiently.</a:t>
            </a:r>
          </a:p>
          <a:p>
            <a:r>
              <a:rPr lang="en-US" b="1" dirty="0"/>
              <a:t>They satisfy both:</a:t>
            </a:r>
            <a:endParaRPr lang="en-US" dirty="0"/>
          </a:p>
          <a:p>
            <a:pPr lvl="1"/>
            <a:r>
              <a:rPr lang="en-US" dirty="0"/>
              <a:t>They are in NP (solutions can be verified quickly)</a:t>
            </a:r>
          </a:p>
          <a:p>
            <a:pPr lvl="1"/>
            <a:r>
              <a:rPr lang="en-US" dirty="0"/>
              <a:t>Every NP problem can be reduced to them in polynomial time</a:t>
            </a:r>
          </a:p>
          <a:p>
            <a:r>
              <a:rPr lang="en-US" b="1" dirty="0"/>
              <a:t>In plain terms:</a:t>
            </a:r>
            <a:br>
              <a:rPr lang="en-US" dirty="0"/>
            </a:br>
            <a:r>
              <a:rPr lang="en-US" dirty="0"/>
              <a:t>Hardest “check-fast but maybe not solve-fast” problems.</a:t>
            </a:r>
            <a:br>
              <a:rPr lang="en-US" dirty="0"/>
            </a:br>
            <a:r>
              <a:rPr lang="en-US" dirty="0"/>
              <a:t>If one NP-Complete problem falls into P, </a:t>
            </a:r>
            <a:r>
              <a:rPr lang="en-US" b="1" dirty="0"/>
              <a:t>P = NP</a:t>
            </a:r>
            <a:r>
              <a:rPr lang="en-US" dirty="0"/>
              <a:t>.</a:t>
            </a:r>
          </a:p>
          <a:p>
            <a:r>
              <a:rPr lang="en-US" b="1" dirty="0"/>
              <a:t>Example problems:</a:t>
            </a:r>
            <a:endParaRPr lang="en-US" dirty="0"/>
          </a:p>
          <a:p>
            <a:pPr lvl="1"/>
            <a:r>
              <a:rPr lang="en-US" dirty="0"/>
              <a:t>Traveling Salesman Problem (decision version)</a:t>
            </a:r>
          </a:p>
          <a:p>
            <a:pPr lvl="1"/>
            <a:r>
              <a:rPr lang="en-US" dirty="0"/>
              <a:t>3-SAT</a:t>
            </a:r>
          </a:p>
          <a:p>
            <a:pPr lvl="1"/>
            <a:r>
              <a:rPr lang="en-US" dirty="0"/>
              <a:t>Knapsack problem</a:t>
            </a:r>
          </a:p>
          <a:p>
            <a:pPr lvl="1"/>
            <a:r>
              <a:rPr lang="en-US" dirty="0"/>
              <a:t>Graph coloring</a:t>
            </a:r>
          </a:p>
          <a:p>
            <a:pPr lvl="1"/>
            <a:r>
              <a:rPr lang="en-US" dirty="0"/>
              <a:t>Subset-sum problem</a:t>
            </a:r>
          </a:p>
          <a:p>
            <a:r>
              <a:rPr lang="en-US" b="1" dirty="0"/>
              <a:t>Key idea:</a:t>
            </a:r>
            <a:r>
              <a:rPr lang="en-US" dirty="0"/>
              <a:t> These are the toughest puzzles — solving them efficiently would change computing forever.</a:t>
            </a:r>
          </a:p>
          <a:p>
            <a:endParaRPr lang="en-GB" dirty="0"/>
          </a:p>
        </p:txBody>
      </p:sp>
      <p:sp>
        <p:nvSpPr>
          <p:cNvPr id="4" name="Slide Number Placeholder 3"/>
          <p:cNvSpPr>
            <a:spLocks noGrp="1"/>
          </p:cNvSpPr>
          <p:nvPr>
            <p:ph type="sldNum" sz="quarter" idx="5"/>
          </p:nvPr>
        </p:nvSpPr>
        <p:spPr/>
        <p:txBody>
          <a:bodyPr/>
          <a:lstStyle/>
          <a:p>
            <a:fld id="{843BAAB2-A5C2-C341-8007-CF2FB7605F6B}" type="slidenum">
              <a:rPr lang="en-US" smtClean="0"/>
              <a:t>14</a:t>
            </a:fld>
            <a:endParaRPr lang="en-US"/>
          </a:p>
        </p:txBody>
      </p:sp>
    </p:spTree>
    <p:extLst>
      <p:ext uri="{BB962C8B-B14F-4D97-AF65-F5344CB8AC3E}">
        <p14:creationId xmlns:p14="http://schemas.microsoft.com/office/powerpoint/2010/main" val="24691361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D47A920-1A25-EB4B-B477-089AF928CE83}"/>
              </a:ext>
            </a:extLst>
          </p:cNvPr>
          <p:cNvSpPr/>
          <p:nvPr userDrawn="1"/>
        </p:nvSpPr>
        <p:spPr>
          <a:xfrm>
            <a:off x="0" y="0"/>
            <a:ext cx="12192000" cy="6858000"/>
          </a:xfrm>
          <a:prstGeom prst="rect">
            <a:avLst/>
          </a:prstGeom>
          <a:solidFill>
            <a:srgbClr val="0B5EB8"/>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 name="Title 1">
            <a:extLst>
              <a:ext uri="{FF2B5EF4-FFF2-40B4-BE49-F238E27FC236}">
                <a16:creationId xmlns:a16="http://schemas.microsoft.com/office/drawing/2014/main" id="{480A2D23-F461-0C45-BC8C-7DF844492DEB}"/>
              </a:ext>
            </a:extLst>
          </p:cNvPr>
          <p:cNvSpPr>
            <a:spLocks noGrp="1"/>
          </p:cNvSpPr>
          <p:nvPr>
            <p:ph type="ctrTitle"/>
          </p:nvPr>
        </p:nvSpPr>
        <p:spPr>
          <a:xfrm>
            <a:off x="1524000" y="2657254"/>
            <a:ext cx="9144000" cy="2387600"/>
          </a:xfrm>
        </p:spPr>
        <p:txBody>
          <a:bodyPr anchor="ctr">
            <a:normAutofit/>
          </a:bodyPr>
          <a:lstStyle>
            <a:lvl1pPr algn="ctr">
              <a:defRPr sz="3200">
                <a:solidFill>
                  <a:schemeClr val="bg1"/>
                </a:solidFill>
                <a:latin typeface="Cambria" panose="02040503050406030204" pitchFamily="18" charset="0"/>
              </a:defRPr>
            </a:lvl1pPr>
          </a:lstStyle>
          <a:p>
            <a:r>
              <a:rPr lang="en-US" dirty="0"/>
              <a:t>Click to edit Master title style</a:t>
            </a:r>
          </a:p>
        </p:txBody>
      </p:sp>
      <p:sp>
        <p:nvSpPr>
          <p:cNvPr id="4" name="Date Placeholder 3">
            <a:extLst>
              <a:ext uri="{FF2B5EF4-FFF2-40B4-BE49-F238E27FC236}">
                <a16:creationId xmlns:a16="http://schemas.microsoft.com/office/drawing/2014/main" id="{5FB4B80E-C724-F24F-B890-F367ABEE79E1}"/>
              </a:ext>
            </a:extLst>
          </p:cNvPr>
          <p:cNvSpPr>
            <a:spLocks noGrp="1"/>
          </p:cNvSpPr>
          <p:nvPr>
            <p:ph type="dt" sz="half" idx="10"/>
          </p:nvPr>
        </p:nvSpPr>
        <p:spPr/>
        <p:txBody>
          <a:bodyPr/>
          <a:lstStyle/>
          <a:p>
            <a:fld id="{1695AEC3-F1AD-A34D-9AC3-9CDE220B750F}" type="datetime1">
              <a:rPr lang="en-US" smtClean="0"/>
              <a:t>10/30/2025</a:t>
            </a:fld>
            <a:endParaRPr lang="en-US"/>
          </a:p>
        </p:txBody>
      </p:sp>
      <p:sp>
        <p:nvSpPr>
          <p:cNvPr id="5" name="Footer Placeholder 4">
            <a:extLst>
              <a:ext uri="{FF2B5EF4-FFF2-40B4-BE49-F238E27FC236}">
                <a16:creationId xmlns:a16="http://schemas.microsoft.com/office/drawing/2014/main" id="{2EC808E5-432B-C04C-8E80-9E255CC82C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80E47E-D3B8-9047-8152-B3947F09B783}"/>
              </a:ext>
            </a:extLst>
          </p:cNvPr>
          <p:cNvSpPr>
            <a:spLocks noGrp="1"/>
          </p:cNvSpPr>
          <p:nvPr>
            <p:ph type="sldNum" sz="quarter" idx="12"/>
          </p:nvPr>
        </p:nvSpPr>
        <p:spPr/>
        <p:txBody>
          <a:bodyPr/>
          <a:lstStyle/>
          <a:p>
            <a:fld id="{039594E2-DD67-8748-9F72-46C8CFC01FDA}" type="slidenum">
              <a:rPr lang="en-US" smtClean="0"/>
              <a:t>‹#›</a:t>
            </a:fld>
            <a:endParaRPr lang="en-US"/>
          </a:p>
        </p:txBody>
      </p:sp>
      <p:cxnSp>
        <p:nvCxnSpPr>
          <p:cNvPr id="8" name="Straight Connector 7">
            <a:extLst>
              <a:ext uri="{FF2B5EF4-FFF2-40B4-BE49-F238E27FC236}">
                <a16:creationId xmlns:a16="http://schemas.microsoft.com/office/drawing/2014/main" id="{19682970-77C7-D34C-AF9B-C3715446C5AC}"/>
              </a:ext>
            </a:extLst>
          </p:cNvPr>
          <p:cNvCxnSpPr/>
          <p:nvPr userDrawn="1"/>
        </p:nvCxnSpPr>
        <p:spPr>
          <a:xfrm>
            <a:off x="3317668" y="2261339"/>
            <a:ext cx="5554151" cy="0"/>
          </a:xfrm>
          <a:prstGeom prst="line">
            <a:avLst/>
          </a:prstGeom>
          <a:ln w="6350" cmpd="sng">
            <a:solidFill>
              <a:schemeClr val="bg1"/>
            </a:solidFill>
          </a:ln>
        </p:spPr>
        <p:style>
          <a:lnRef idx="2">
            <a:schemeClr val="accent1"/>
          </a:lnRef>
          <a:fillRef idx="0">
            <a:schemeClr val="accent1"/>
          </a:fillRef>
          <a:effectRef idx="1">
            <a:schemeClr val="accent1"/>
          </a:effectRef>
          <a:fontRef idx="minor">
            <a:schemeClr val="tx1"/>
          </a:fontRef>
        </p:style>
      </p:cxnSp>
      <p:pic>
        <p:nvPicPr>
          <p:cNvPr id="9" name="Picture 8" descr="whiting.logo.large.vertical.white.eps">
            <a:extLst>
              <a:ext uri="{FF2B5EF4-FFF2-40B4-BE49-F238E27FC236}">
                <a16:creationId xmlns:a16="http://schemas.microsoft.com/office/drawing/2014/main" id="{BBC4353D-7129-5C46-B146-1FC0D9989F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25579" y="269622"/>
            <a:ext cx="2938326" cy="1966596"/>
          </a:xfrm>
          <a:prstGeom prst="rect">
            <a:avLst/>
          </a:prstGeom>
        </p:spPr>
      </p:pic>
    </p:spTree>
    <p:extLst>
      <p:ext uri="{BB962C8B-B14F-4D97-AF65-F5344CB8AC3E}">
        <p14:creationId xmlns:p14="http://schemas.microsoft.com/office/powerpoint/2010/main" val="2606148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808D-C286-004D-9F6C-ADB2ED7B311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8F665D-6594-AD4D-BB02-5EFA66E16C4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7C5CAB-B39D-1A47-9801-7A257926D6B9}"/>
              </a:ext>
            </a:extLst>
          </p:cNvPr>
          <p:cNvSpPr>
            <a:spLocks noGrp="1"/>
          </p:cNvSpPr>
          <p:nvPr>
            <p:ph type="dt" sz="half" idx="10"/>
          </p:nvPr>
        </p:nvSpPr>
        <p:spPr/>
        <p:txBody>
          <a:bodyPr/>
          <a:lstStyle/>
          <a:p>
            <a:fld id="{2482415E-DF78-3C4E-A20E-FEF805C9EED9}" type="datetime1">
              <a:rPr lang="en-US" smtClean="0"/>
              <a:t>10/30/2025</a:t>
            </a:fld>
            <a:endParaRPr lang="en-US"/>
          </a:p>
        </p:txBody>
      </p:sp>
      <p:sp>
        <p:nvSpPr>
          <p:cNvPr id="5" name="Footer Placeholder 4">
            <a:extLst>
              <a:ext uri="{FF2B5EF4-FFF2-40B4-BE49-F238E27FC236}">
                <a16:creationId xmlns:a16="http://schemas.microsoft.com/office/drawing/2014/main" id="{C2FC4A56-7846-2C4A-83B4-1DAB9AA3B5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E2730A-CEF3-034F-AD9E-46FB63DA0BDB}"/>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2133065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EFC2EA-99F6-BC4D-A84A-9730436DB0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056B4AF-B0F4-EE4B-AC3F-CA8DACD03B1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10094B-553C-5142-8CBC-6E90D62A889C}"/>
              </a:ext>
            </a:extLst>
          </p:cNvPr>
          <p:cNvSpPr>
            <a:spLocks noGrp="1"/>
          </p:cNvSpPr>
          <p:nvPr>
            <p:ph type="dt" sz="half" idx="10"/>
          </p:nvPr>
        </p:nvSpPr>
        <p:spPr/>
        <p:txBody>
          <a:bodyPr/>
          <a:lstStyle/>
          <a:p>
            <a:fld id="{DF64311C-14A0-4F4E-8EC3-903BE5FAFE8C}" type="datetime1">
              <a:rPr lang="en-US" smtClean="0"/>
              <a:t>10/30/2025</a:t>
            </a:fld>
            <a:endParaRPr lang="en-US"/>
          </a:p>
        </p:txBody>
      </p:sp>
      <p:sp>
        <p:nvSpPr>
          <p:cNvPr id="5" name="Footer Placeholder 4">
            <a:extLst>
              <a:ext uri="{FF2B5EF4-FFF2-40B4-BE49-F238E27FC236}">
                <a16:creationId xmlns:a16="http://schemas.microsoft.com/office/drawing/2014/main" id="{F4DB07BB-929C-4545-8D30-CA21CED7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83BB31-05FD-BA4B-B99F-7CC3236B4A46}"/>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4054631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BFA981-6550-1F46-99B0-766379DEDF26}"/>
              </a:ext>
            </a:extLst>
          </p:cNvPr>
          <p:cNvSpPr>
            <a:spLocks noGrp="1"/>
          </p:cNvSpPr>
          <p:nvPr>
            <p:ph idx="1"/>
          </p:nvPr>
        </p:nvSpPr>
        <p:spPr>
          <a:xfrm>
            <a:off x="838200" y="1155781"/>
            <a:ext cx="10515600" cy="5021182"/>
          </a:xfrm>
        </p:spPr>
        <p:txBody>
          <a:bodyPr/>
          <a:lstStyle>
            <a:lvl1pPr>
              <a:defRPr>
                <a:latin typeface="Cambria" panose="02040503050406030204" pitchFamily="18" charset="0"/>
              </a:defRPr>
            </a:lvl1pPr>
            <a:lvl2pPr marL="685800" indent="-228600">
              <a:buFont typeface="Courier New" panose="02070309020205020404" pitchFamily="49" charset="0"/>
              <a:buChar char="o"/>
              <a:defRPr>
                <a:latin typeface="Cambria" panose="02040503050406030204" pitchFamily="18" charset="0"/>
              </a:defRPr>
            </a:lvl2pPr>
            <a:lvl3pPr marL="1143000" indent="-228600">
              <a:buFont typeface="Wingdings" pitchFamily="2" charset="2"/>
              <a:buChar char="§"/>
              <a:defRPr>
                <a:latin typeface="Cambria" panose="02040503050406030204" pitchFamily="18" charset="0"/>
              </a:defRPr>
            </a:lvl3pPr>
            <a:lvl4pPr marL="1600200" indent="-228600">
              <a:buFont typeface="Wingdings" pitchFamily="2" charset="2"/>
              <a:buChar char="Ø"/>
              <a:defRPr>
                <a:latin typeface="Cambria" panose="02040503050406030204" pitchFamily="18" charset="0"/>
              </a:defRPr>
            </a:lvl4pPr>
            <a:lvl5pPr marL="2057400" indent="-228600">
              <a:buFont typeface="Wingdings" pitchFamily="2" charset="2"/>
              <a:buChar char="ü"/>
              <a:defRPr>
                <a:latin typeface="Cambria" panose="020405030504060302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4A2E6B7-F5A5-AF44-89E0-F18408BE3162}"/>
              </a:ext>
            </a:extLst>
          </p:cNvPr>
          <p:cNvSpPr>
            <a:spLocks noGrp="1"/>
          </p:cNvSpPr>
          <p:nvPr>
            <p:ph type="dt" sz="half" idx="10"/>
          </p:nvPr>
        </p:nvSpPr>
        <p:spPr/>
        <p:txBody>
          <a:bodyPr/>
          <a:lstStyle/>
          <a:p>
            <a:fld id="{04199E2E-D63C-9846-A24A-C5E7FD717277}" type="datetime1">
              <a:rPr lang="en-US" smtClean="0"/>
              <a:t>10/30/2025</a:t>
            </a:fld>
            <a:endParaRPr lang="en-US"/>
          </a:p>
        </p:txBody>
      </p:sp>
      <p:sp>
        <p:nvSpPr>
          <p:cNvPr id="5" name="Footer Placeholder 4">
            <a:extLst>
              <a:ext uri="{FF2B5EF4-FFF2-40B4-BE49-F238E27FC236}">
                <a16:creationId xmlns:a16="http://schemas.microsoft.com/office/drawing/2014/main" id="{2DC2E46E-8DAE-3843-A230-8374F1EED7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9FAFF2-0130-2248-88AD-2B5769502240}"/>
              </a:ext>
            </a:extLst>
          </p:cNvPr>
          <p:cNvSpPr>
            <a:spLocks noGrp="1"/>
          </p:cNvSpPr>
          <p:nvPr>
            <p:ph type="sldNum" sz="quarter" idx="12"/>
          </p:nvPr>
        </p:nvSpPr>
        <p:spPr/>
        <p:txBody>
          <a:bodyPr/>
          <a:lstStyle/>
          <a:p>
            <a:fld id="{039594E2-DD67-8748-9F72-46C8CFC01FDA}" type="slidenum">
              <a:rPr lang="en-US" smtClean="0"/>
              <a:t>‹#›</a:t>
            </a:fld>
            <a:endParaRPr lang="en-US"/>
          </a:p>
        </p:txBody>
      </p:sp>
      <p:sp>
        <p:nvSpPr>
          <p:cNvPr id="7" name="Rectangle 6">
            <a:extLst>
              <a:ext uri="{FF2B5EF4-FFF2-40B4-BE49-F238E27FC236}">
                <a16:creationId xmlns:a16="http://schemas.microsoft.com/office/drawing/2014/main" id="{44532EE4-9982-EB46-9A76-10637392A01E}"/>
              </a:ext>
            </a:extLst>
          </p:cNvPr>
          <p:cNvSpPr/>
          <p:nvPr userDrawn="1"/>
        </p:nvSpPr>
        <p:spPr>
          <a:xfrm>
            <a:off x="0" y="-5410"/>
            <a:ext cx="12191999" cy="927098"/>
          </a:xfrm>
          <a:prstGeom prst="rect">
            <a:avLst/>
          </a:prstGeom>
          <a:solidFill>
            <a:srgbClr val="0B5EB8"/>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pic>
        <p:nvPicPr>
          <p:cNvPr id="8" name="Picture 7" descr="whiting.large.horizontal.white.eps">
            <a:extLst>
              <a:ext uri="{FF2B5EF4-FFF2-40B4-BE49-F238E27FC236}">
                <a16:creationId xmlns:a16="http://schemas.microsoft.com/office/drawing/2014/main" id="{AB84E8E9-ED52-954A-898E-EC60AFB3BD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32927" y="-68218"/>
            <a:ext cx="2459073" cy="1052714"/>
          </a:xfrm>
          <a:prstGeom prst="rect">
            <a:avLst/>
          </a:prstGeom>
        </p:spPr>
      </p:pic>
      <p:sp>
        <p:nvSpPr>
          <p:cNvPr id="2" name="Title 1">
            <a:extLst>
              <a:ext uri="{FF2B5EF4-FFF2-40B4-BE49-F238E27FC236}">
                <a16:creationId xmlns:a16="http://schemas.microsoft.com/office/drawing/2014/main" id="{AEBF0FCD-9599-9A40-9DB3-ABBD60D6F55D}"/>
              </a:ext>
            </a:extLst>
          </p:cNvPr>
          <p:cNvSpPr>
            <a:spLocks noGrp="1"/>
          </p:cNvSpPr>
          <p:nvPr>
            <p:ph type="title"/>
          </p:nvPr>
        </p:nvSpPr>
        <p:spPr>
          <a:xfrm>
            <a:off x="108857" y="165875"/>
            <a:ext cx="9829799" cy="736932"/>
          </a:xfrm>
        </p:spPr>
        <p:txBody>
          <a:bodyPr>
            <a:normAutofit/>
          </a:bodyPr>
          <a:lstStyle>
            <a:lvl1pPr>
              <a:defRPr sz="3200">
                <a:solidFill>
                  <a:schemeClr val="bg1"/>
                </a:solidFill>
                <a:latin typeface="Cambria" panose="02040503050406030204" pitchFamily="18" charset="0"/>
              </a:defRPr>
            </a:lvl1pPr>
          </a:lstStyle>
          <a:p>
            <a:r>
              <a:rPr lang="en-US" dirty="0"/>
              <a:t>Click to edit Master title style</a:t>
            </a:r>
          </a:p>
        </p:txBody>
      </p:sp>
    </p:spTree>
    <p:extLst>
      <p:ext uri="{BB962C8B-B14F-4D97-AF65-F5344CB8AC3E}">
        <p14:creationId xmlns:p14="http://schemas.microsoft.com/office/powerpoint/2010/main" val="1227442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C591F-C057-934C-9AE7-9C17194B9B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C1312E4-06EC-1648-9A8E-5506089188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938849C-E421-DF46-BDD3-48C34D8C3DA0}"/>
              </a:ext>
            </a:extLst>
          </p:cNvPr>
          <p:cNvSpPr>
            <a:spLocks noGrp="1"/>
          </p:cNvSpPr>
          <p:nvPr>
            <p:ph type="dt" sz="half" idx="10"/>
          </p:nvPr>
        </p:nvSpPr>
        <p:spPr/>
        <p:txBody>
          <a:bodyPr/>
          <a:lstStyle/>
          <a:p>
            <a:fld id="{09257979-6E49-4341-A467-9A1C21DA1B4A}" type="datetime1">
              <a:rPr lang="en-US" smtClean="0"/>
              <a:t>10/30/2025</a:t>
            </a:fld>
            <a:endParaRPr lang="en-US"/>
          </a:p>
        </p:txBody>
      </p:sp>
      <p:sp>
        <p:nvSpPr>
          <p:cNvPr id="5" name="Footer Placeholder 4">
            <a:extLst>
              <a:ext uri="{FF2B5EF4-FFF2-40B4-BE49-F238E27FC236}">
                <a16:creationId xmlns:a16="http://schemas.microsoft.com/office/drawing/2014/main" id="{FD7DE8EA-AF4C-4A41-9D9B-891EF9F9F0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2ED4DC-FC4B-B646-AD31-E7A968D2736A}"/>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851485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A6106-6876-C547-8887-312694583C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8FBC54-D687-244C-9671-D40FE61E4C2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74B298-6E6F-7F42-9775-1876BDCEB73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2ED0B9-082E-304F-B569-9BC2632CA807}"/>
              </a:ext>
            </a:extLst>
          </p:cNvPr>
          <p:cNvSpPr>
            <a:spLocks noGrp="1"/>
          </p:cNvSpPr>
          <p:nvPr>
            <p:ph type="dt" sz="half" idx="10"/>
          </p:nvPr>
        </p:nvSpPr>
        <p:spPr/>
        <p:txBody>
          <a:bodyPr/>
          <a:lstStyle/>
          <a:p>
            <a:fld id="{A86770BE-B39F-0446-9E56-AA81CEE9D8D4}" type="datetime1">
              <a:rPr lang="en-US" smtClean="0"/>
              <a:t>10/30/2025</a:t>
            </a:fld>
            <a:endParaRPr lang="en-US"/>
          </a:p>
        </p:txBody>
      </p:sp>
      <p:sp>
        <p:nvSpPr>
          <p:cNvPr id="6" name="Footer Placeholder 5">
            <a:extLst>
              <a:ext uri="{FF2B5EF4-FFF2-40B4-BE49-F238E27FC236}">
                <a16:creationId xmlns:a16="http://schemas.microsoft.com/office/drawing/2014/main" id="{B6C7B212-7057-0F4E-989A-DDBCD9D655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4899F8-9C38-7444-8E44-B269E53F305F}"/>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3128146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E4AC5-0625-B145-A298-A413587BCDA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952D86-CC79-B749-B0CB-86672FE6EC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AA630F3-655F-DF47-91DA-207954E378B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E884814-8FB9-5947-98F2-61D4CFDD6D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1FE1D7A-6883-E84B-85F6-3C1C9A5C787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C3C8FB-E09C-7146-A1D4-522D4AC0379D}"/>
              </a:ext>
            </a:extLst>
          </p:cNvPr>
          <p:cNvSpPr>
            <a:spLocks noGrp="1"/>
          </p:cNvSpPr>
          <p:nvPr>
            <p:ph type="dt" sz="half" idx="10"/>
          </p:nvPr>
        </p:nvSpPr>
        <p:spPr/>
        <p:txBody>
          <a:bodyPr/>
          <a:lstStyle/>
          <a:p>
            <a:fld id="{66701AF4-00BC-0542-A402-E34D82D78AE8}" type="datetime1">
              <a:rPr lang="en-US" smtClean="0"/>
              <a:t>10/30/2025</a:t>
            </a:fld>
            <a:endParaRPr lang="en-US"/>
          </a:p>
        </p:txBody>
      </p:sp>
      <p:sp>
        <p:nvSpPr>
          <p:cNvPr id="8" name="Footer Placeholder 7">
            <a:extLst>
              <a:ext uri="{FF2B5EF4-FFF2-40B4-BE49-F238E27FC236}">
                <a16:creationId xmlns:a16="http://schemas.microsoft.com/office/drawing/2014/main" id="{483110BE-9DB4-504D-BED7-6DE63681FE3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5F27EA-D18A-8C4F-8446-6B9613E9081E}"/>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569804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F5F0D-5980-2746-A5E0-9FD51A89DC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B4A21DD-C7A1-C54B-95A9-83D5D5BC6217}"/>
              </a:ext>
            </a:extLst>
          </p:cNvPr>
          <p:cNvSpPr>
            <a:spLocks noGrp="1"/>
          </p:cNvSpPr>
          <p:nvPr>
            <p:ph type="dt" sz="half" idx="10"/>
          </p:nvPr>
        </p:nvSpPr>
        <p:spPr/>
        <p:txBody>
          <a:bodyPr/>
          <a:lstStyle/>
          <a:p>
            <a:fld id="{C38EB3B2-31B7-AD44-992D-E046F7F74DF2}" type="datetime1">
              <a:rPr lang="en-US" smtClean="0"/>
              <a:t>10/30/2025</a:t>
            </a:fld>
            <a:endParaRPr lang="en-US"/>
          </a:p>
        </p:txBody>
      </p:sp>
      <p:sp>
        <p:nvSpPr>
          <p:cNvPr id="4" name="Footer Placeholder 3">
            <a:extLst>
              <a:ext uri="{FF2B5EF4-FFF2-40B4-BE49-F238E27FC236}">
                <a16:creationId xmlns:a16="http://schemas.microsoft.com/office/drawing/2014/main" id="{6C91A5FB-89D2-1A48-A4FF-7DEA87C0C4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3CACEB-D1FD-1F46-B330-51D556DAC86B}"/>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3989430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D063A1-FC0B-0145-88ED-AAAFACD6B7EE}"/>
              </a:ext>
            </a:extLst>
          </p:cNvPr>
          <p:cNvSpPr>
            <a:spLocks noGrp="1"/>
          </p:cNvSpPr>
          <p:nvPr>
            <p:ph type="dt" sz="half" idx="10"/>
          </p:nvPr>
        </p:nvSpPr>
        <p:spPr/>
        <p:txBody>
          <a:bodyPr/>
          <a:lstStyle/>
          <a:p>
            <a:fld id="{C0B9D3E0-E2DF-4048-BBE3-7DB34968D008}" type="datetime1">
              <a:rPr lang="en-US" smtClean="0"/>
              <a:t>10/30/2025</a:t>
            </a:fld>
            <a:endParaRPr lang="en-US"/>
          </a:p>
        </p:txBody>
      </p:sp>
      <p:sp>
        <p:nvSpPr>
          <p:cNvPr id="3" name="Footer Placeholder 2">
            <a:extLst>
              <a:ext uri="{FF2B5EF4-FFF2-40B4-BE49-F238E27FC236}">
                <a16:creationId xmlns:a16="http://schemas.microsoft.com/office/drawing/2014/main" id="{B0D9200F-08AE-0E4C-AC0D-BB243847B7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9CC3FE-71C3-694D-A5E2-93DC5B4CA090}"/>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1242530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E1EE6-DA73-2A4E-B205-EB484E46AA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D5A480-A142-1A4C-B930-819479766D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A15A20-8EDB-394C-947F-CEE534B607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4A945CC-C5C9-6B48-975A-B89642BB8E0F}"/>
              </a:ext>
            </a:extLst>
          </p:cNvPr>
          <p:cNvSpPr>
            <a:spLocks noGrp="1"/>
          </p:cNvSpPr>
          <p:nvPr>
            <p:ph type="dt" sz="half" idx="10"/>
          </p:nvPr>
        </p:nvSpPr>
        <p:spPr/>
        <p:txBody>
          <a:bodyPr/>
          <a:lstStyle/>
          <a:p>
            <a:fld id="{1F074260-39E8-A64E-B7A9-216E37BA51C3}" type="datetime1">
              <a:rPr lang="en-US" smtClean="0"/>
              <a:t>10/30/2025</a:t>
            </a:fld>
            <a:endParaRPr lang="en-US"/>
          </a:p>
        </p:txBody>
      </p:sp>
      <p:sp>
        <p:nvSpPr>
          <p:cNvPr id="6" name="Footer Placeholder 5">
            <a:extLst>
              <a:ext uri="{FF2B5EF4-FFF2-40B4-BE49-F238E27FC236}">
                <a16:creationId xmlns:a16="http://schemas.microsoft.com/office/drawing/2014/main" id="{4B64C420-8731-5F42-A326-88BCC081E8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EE7173-F0CA-5F4D-A354-08A83443CA89}"/>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1286201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3188F-5BBF-5847-A7C1-C6E01B834A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6DF57A3-CC60-FF40-A680-17B7A0011B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67BB71-12E4-C94B-AEAC-57717C3EB0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8B93677-8897-E44D-B808-3AECB57FC61F}"/>
              </a:ext>
            </a:extLst>
          </p:cNvPr>
          <p:cNvSpPr>
            <a:spLocks noGrp="1"/>
          </p:cNvSpPr>
          <p:nvPr>
            <p:ph type="dt" sz="half" idx="10"/>
          </p:nvPr>
        </p:nvSpPr>
        <p:spPr/>
        <p:txBody>
          <a:bodyPr/>
          <a:lstStyle/>
          <a:p>
            <a:fld id="{855BFAB9-458C-C442-9BF7-F3D5D81EE09E}" type="datetime1">
              <a:rPr lang="en-US" smtClean="0"/>
              <a:t>10/30/2025</a:t>
            </a:fld>
            <a:endParaRPr lang="en-US"/>
          </a:p>
        </p:txBody>
      </p:sp>
      <p:sp>
        <p:nvSpPr>
          <p:cNvPr id="6" name="Footer Placeholder 5">
            <a:extLst>
              <a:ext uri="{FF2B5EF4-FFF2-40B4-BE49-F238E27FC236}">
                <a16:creationId xmlns:a16="http://schemas.microsoft.com/office/drawing/2014/main" id="{F2E96F92-1164-C84D-9783-12A9499E9F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21A718-BAFF-734F-A226-E58BB9C84F14}"/>
              </a:ext>
            </a:extLst>
          </p:cNvPr>
          <p:cNvSpPr>
            <a:spLocks noGrp="1"/>
          </p:cNvSpPr>
          <p:nvPr>
            <p:ph type="sldNum" sz="quarter" idx="12"/>
          </p:nvPr>
        </p:nvSpPr>
        <p:spPr/>
        <p:txBody>
          <a:bodyPr/>
          <a:lstStyle/>
          <a:p>
            <a:fld id="{039594E2-DD67-8748-9F72-46C8CFC01FDA}" type="slidenum">
              <a:rPr lang="en-US" smtClean="0"/>
              <a:t>‹#›</a:t>
            </a:fld>
            <a:endParaRPr lang="en-US"/>
          </a:p>
        </p:txBody>
      </p:sp>
    </p:spTree>
    <p:extLst>
      <p:ext uri="{BB962C8B-B14F-4D97-AF65-F5344CB8AC3E}">
        <p14:creationId xmlns:p14="http://schemas.microsoft.com/office/powerpoint/2010/main" val="821303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B9AC15-208F-564C-93C1-9B06614DE2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177789-E353-5E43-9333-B06B18066A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B8DD6E-3CED-2046-BFE6-38B654C7EA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FA0051-3DA2-284E-938A-9A74C468A579}" type="datetime1">
              <a:rPr lang="en-US" smtClean="0"/>
              <a:t>10/30/2025</a:t>
            </a:fld>
            <a:endParaRPr lang="en-US"/>
          </a:p>
        </p:txBody>
      </p:sp>
      <p:sp>
        <p:nvSpPr>
          <p:cNvPr id="5" name="Footer Placeholder 4">
            <a:extLst>
              <a:ext uri="{FF2B5EF4-FFF2-40B4-BE49-F238E27FC236}">
                <a16:creationId xmlns:a16="http://schemas.microsoft.com/office/drawing/2014/main" id="{2555EE6C-1706-6D45-B37A-1090C0FEF7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CC8B25-6BE3-9B40-8D24-3B73E2EB25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594E2-DD67-8748-9F72-46C8CFC01FDA}" type="slidenum">
              <a:rPr lang="en-US" smtClean="0"/>
              <a:t>‹#›</a:t>
            </a:fld>
            <a:endParaRPr lang="en-US"/>
          </a:p>
        </p:txBody>
      </p:sp>
    </p:spTree>
    <p:extLst>
      <p:ext uri="{BB962C8B-B14F-4D97-AF65-F5344CB8AC3E}">
        <p14:creationId xmlns:p14="http://schemas.microsoft.com/office/powerpoint/2010/main" val="3394632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v=YX40hbAHx3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youtube.com/watch?v=kPRA0W1kECg" TargetMode="External"/><Relationship Id="rId3" Type="http://schemas.openxmlformats.org/officeDocument/2006/relationships/hyperlink" Target="https://www.youtube.com/watch?v=ROalU379l3U" TargetMode="External"/><Relationship Id="rId7" Type="http://schemas.openxmlformats.org/officeDocument/2006/relationships/hyperlink" Target="https://www.youtube.com/watch?v=ibtN8rY7V5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youtube.com/watch?v=lyZQPjUT5B4" TargetMode="External"/><Relationship Id="rId5" Type="http://schemas.openxmlformats.org/officeDocument/2006/relationships/hyperlink" Target="https://www.youtube.com/watch?v=ywWBy6J5gz8" TargetMode="External"/><Relationship Id="rId4" Type="http://schemas.openxmlformats.org/officeDocument/2006/relationships/hyperlink" Target="https://www.youtube.com/watch?v=XaqR3G_NVoo" TargetMode="External"/><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DB605-6731-8047-AF6A-1DAB56BB0AF3}"/>
              </a:ext>
            </a:extLst>
          </p:cNvPr>
          <p:cNvSpPr>
            <a:spLocks noGrp="1"/>
          </p:cNvSpPr>
          <p:nvPr>
            <p:ph type="ctrTitle"/>
          </p:nvPr>
        </p:nvSpPr>
        <p:spPr/>
        <p:txBody>
          <a:bodyPr/>
          <a:lstStyle/>
          <a:p>
            <a:r>
              <a:rPr lang="en-US" dirty="0"/>
              <a:t>EN.540.635</a:t>
            </a:r>
            <a:br>
              <a:rPr lang="en-US" dirty="0"/>
            </a:br>
            <a:r>
              <a:rPr lang="en-US" dirty="0"/>
              <a:t>Software Carpentry</a:t>
            </a:r>
            <a:br>
              <a:rPr lang="en-US" dirty="0"/>
            </a:br>
            <a:br>
              <a:rPr lang="en-US" dirty="0"/>
            </a:br>
            <a:r>
              <a:rPr lang="en-US"/>
              <a:t>Lecture 10</a:t>
            </a:r>
            <a:br>
              <a:rPr lang="en-US" dirty="0"/>
            </a:br>
            <a:r>
              <a:rPr lang="en-US" dirty="0"/>
              <a:t>Efficiency | Big O | Compiled Languages</a:t>
            </a:r>
          </a:p>
        </p:txBody>
      </p:sp>
    </p:spTree>
    <p:extLst>
      <p:ext uri="{BB962C8B-B14F-4D97-AF65-F5344CB8AC3E}">
        <p14:creationId xmlns:p14="http://schemas.microsoft.com/office/powerpoint/2010/main" val="2547471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a:extLst>
              <a:ext uri="{FF2B5EF4-FFF2-40B4-BE49-F238E27FC236}">
                <a16:creationId xmlns:a16="http://schemas.microsoft.com/office/drawing/2014/main" id="{D45BD112-1BC1-4968-9C85-76CD93E671F2}"/>
              </a:ext>
            </a:extLst>
          </p:cNvPr>
          <p:cNvCxnSpPr>
            <a:stCxn id="166" idx="3"/>
            <a:endCxn id="109" idx="1"/>
          </p:cNvCxnSpPr>
          <p:nvPr/>
        </p:nvCxnSpPr>
        <p:spPr>
          <a:xfrm flipV="1">
            <a:off x="5023756" y="2265799"/>
            <a:ext cx="2646039" cy="103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Bubble Sort</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10</a:t>
            </a:fld>
            <a:endParaRPr lang="en-US"/>
          </a:p>
        </p:txBody>
      </p:sp>
      <p:grpSp>
        <p:nvGrpSpPr>
          <p:cNvPr id="159" name="Group 158">
            <a:extLst>
              <a:ext uri="{FF2B5EF4-FFF2-40B4-BE49-F238E27FC236}">
                <a16:creationId xmlns:a16="http://schemas.microsoft.com/office/drawing/2014/main" id="{E551BEB6-75A3-450C-A7EE-91EC6072E6D4}"/>
              </a:ext>
            </a:extLst>
          </p:cNvPr>
          <p:cNvGrpSpPr/>
          <p:nvPr/>
        </p:nvGrpSpPr>
        <p:grpSpPr>
          <a:xfrm>
            <a:off x="1512913" y="2056462"/>
            <a:ext cx="3510843" cy="439454"/>
            <a:chOff x="1256306" y="3387256"/>
            <a:chExt cx="5732888" cy="818984"/>
          </a:xfrm>
        </p:grpSpPr>
        <p:sp>
          <p:nvSpPr>
            <p:cNvPr id="160" name="Rectangle: Rounded Corners 159">
              <a:extLst>
                <a:ext uri="{FF2B5EF4-FFF2-40B4-BE49-F238E27FC236}">
                  <a16:creationId xmlns:a16="http://schemas.microsoft.com/office/drawing/2014/main" id="{292678B7-9AFC-429C-8256-FD21AA17C0D5}"/>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61" name="Rectangle: Rounded Corners 160">
              <a:extLst>
                <a:ext uri="{FF2B5EF4-FFF2-40B4-BE49-F238E27FC236}">
                  <a16:creationId xmlns:a16="http://schemas.microsoft.com/office/drawing/2014/main" id="{C7A836B8-47C2-4DB2-B3BB-F0C2CC1B852B}"/>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62" name="Rectangle: Rounded Corners 161">
              <a:extLst>
                <a:ext uri="{FF2B5EF4-FFF2-40B4-BE49-F238E27FC236}">
                  <a16:creationId xmlns:a16="http://schemas.microsoft.com/office/drawing/2014/main" id="{DDDA9098-A87A-4735-B6D3-651C9AE9EBF3}"/>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63" name="Rectangle: Rounded Corners 162">
              <a:extLst>
                <a:ext uri="{FF2B5EF4-FFF2-40B4-BE49-F238E27FC236}">
                  <a16:creationId xmlns:a16="http://schemas.microsoft.com/office/drawing/2014/main" id="{4BB4B7B9-F8BA-42BD-8CC5-BE7F3FDB6E4C}"/>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64" name="Rectangle: Rounded Corners 163">
              <a:extLst>
                <a:ext uri="{FF2B5EF4-FFF2-40B4-BE49-F238E27FC236}">
                  <a16:creationId xmlns:a16="http://schemas.microsoft.com/office/drawing/2014/main" id="{86C6CFED-924F-4574-A60D-9541B4D150F1}"/>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65" name="Rectangle: Rounded Corners 164">
              <a:extLst>
                <a:ext uri="{FF2B5EF4-FFF2-40B4-BE49-F238E27FC236}">
                  <a16:creationId xmlns:a16="http://schemas.microsoft.com/office/drawing/2014/main" id="{B131707D-4A6B-4F6E-9599-D65397C52F57}"/>
                </a:ext>
              </a:extLst>
            </p:cNvPr>
            <p:cNvSpPr/>
            <p:nvPr/>
          </p:nvSpPr>
          <p:spPr>
            <a:xfrm>
              <a:off x="535122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27</a:t>
              </a:r>
            </a:p>
          </p:txBody>
        </p:sp>
        <p:sp>
          <p:nvSpPr>
            <p:cNvPr id="166" name="Rectangle: Rounded Corners 165">
              <a:extLst>
                <a:ext uri="{FF2B5EF4-FFF2-40B4-BE49-F238E27FC236}">
                  <a16:creationId xmlns:a16="http://schemas.microsoft.com/office/drawing/2014/main" id="{B43F8919-A3F9-4CD5-A179-EDEA4A9213B2}"/>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08" name="Group 107">
            <a:extLst>
              <a:ext uri="{FF2B5EF4-FFF2-40B4-BE49-F238E27FC236}">
                <a16:creationId xmlns:a16="http://schemas.microsoft.com/office/drawing/2014/main" id="{6658C25E-C9AA-491A-91B8-9A21CBA88E10}"/>
              </a:ext>
            </a:extLst>
          </p:cNvPr>
          <p:cNvGrpSpPr/>
          <p:nvPr/>
        </p:nvGrpSpPr>
        <p:grpSpPr>
          <a:xfrm>
            <a:off x="7669795" y="2046072"/>
            <a:ext cx="3510843" cy="439454"/>
            <a:chOff x="1256306" y="3387256"/>
            <a:chExt cx="5732888" cy="818984"/>
          </a:xfrm>
        </p:grpSpPr>
        <p:sp>
          <p:nvSpPr>
            <p:cNvPr id="109" name="Rectangle: Rounded Corners 108">
              <a:extLst>
                <a:ext uri="{FF2B5EF4-FFF2-40B4-BE49-F238E27FC236}">
                  <a16:creationId xmlns:a16="http://schemas.microsoft.com/office/drawing/2014/main" id="{C4486A0C-223A-4C88-A0CA-507C19ED42E1}"/>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0" name="Rectangle: Rounded Corners 109">
              <a:extLst>
                <a:ext uri="{FF2B5EF4-FFF2-40B4-BE49-F238E27FC236}">
                  <a16:creationId xmlns:a16="http://schemas.microsoft.com/office/drawing/2014/main" id="{C39B8DC7-A495-42F8-8E81-F02E426231BB}"/>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11" name="Rectangle: Rounded Corners 110">
              <a:extLst>
                <a:ext uri="{FF2B5EF4-FFF2-40B4-BE49-F238E27FC236}">
                  <a16:creationId xmlns:a16="http://schemas.microsoft.com/office/drawing/2014/main" id="{CDA8E459-796C-4DBD-89EA-411A7916FE94}"/>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12" name="Rectangle: Rounded Corners 111">
              <a:extLst>
                <a:ext uri="{FF2B5EF4-FFF2-40B4-BE49-F238E27FC236}">
                  <a16:creationId xmlns:a16="http://schemas.microsoft.com/office/drawing/2014/main" id="{8A62D01D-93A3-4D89-8640-BB24DB383867}"/>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13" name="Rectangle: Rounded Corners 112">
              <a:extLst>
                <a:ext uri="{FF2B5EF4-FFF2-40B4-BE49-F238E27FC236}">
                  <a16:creationId xmlns:a16="http://schemas.microsoft.com/office/drawing/2014/main" id="{A641D1D3-69C9-48D5-90C9-A2884BF83126}"/>
                </a:ext>
              </a:extLst>
            </p:cNvPr>
            <p:cNvSpPr/>
            <p:nvPr/>
          </p:nvSpPr>
          <p:spPr>
            <a:xfrm>
              <a:off x="4532242"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23</a:t>
              </a:r>
            </a:p>
          </p:txBody>
        </p:sp>
        <p:sp>
          <p:nvSpPr>
            <p:cNvPr id="114" name="Rectangle: Rounded Corners 113">
              <a:extLst>
                <a:ext uri="{FF2B5EF4-FFF2-40B4-BE49-F238E27FC236}">
                  <a16:creationId xmlns:a16="http://schemas.microsoft.com/office/drawing/2014/main" id="{A5603833-CA6F-4709-AB58-01B566D24C8D}"/>
                </a:ext>
              </a:extLst>
            </p:cNvPr>
            <p:cNvSpPr/>
            <p:nvPr/>
          </p:nvSpPr>
          <p:spPr>
            <a:xfrm>
              <a:off x="535122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27</a:t>
              </a:r>
            </a:p>
          </p:txBody>
        </p:sp>
        <p:sp>
          <p:nvSpPr>
            <p:cNvPr id="115" name="Rectangle: Rounded Corners 114">
              <a:extLst>
                <a:ext uri="{FF2B5EF4-FFF2-40B4-BE49-F238E27FC236}">
                  <a16:creationId xmlns:a16="http://schemas.microsoft.com/office/drawing/2014/main" id="{F05FFC7D-9E26-4789-825C-E4A155FB1A67}"/>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16" name="Group 115">
            <a:extLst>
              <a:ext uri="{FF2B5EF4-FFF2-40B4-BE49-F238E27FC236}">
                <a16:creationId xmlns:a16="http://schemas.microsoft.com/office/drawing/2014/main" id="{7AD5853B-40F3-439E-9272-41BFD136CD6D}"/>
              </a:ext>
            </a:extLst>
          </p:cNvPr>
          <p:cNvGrpSpPr/>
          <p:nvPr/>
        </p:nvGrpSpPr>
        <p:grpSpPr>
          <a:xfrm>
            <a:off x="7681687" y="4372475"/>
            <a:ext cx="3510843" cy="439454"/>
            <a:chOff x="1256306" y="3387256"/>
            <a:chExt cx="5732888" cy="818984"/>
          </a:xfrm>
        </p:grpSpPr>
        <p:sp>
          <p:nvSpPr>
            <p:cNvPr id="117" name="Rectangle: Rounded Corners 116">
              <a:extLst>
                <a:ext uri="{FF2B5EF4-FFF2-40B4-BE49-F238E27FC236}">
                  <a16:creationId xmlns:a16="http://schemas.microsoft.com/office/drawing/2014/main" id="{65D264FA-E5CC-4C76-8A20-76DB9ED6F2DA}"/>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8" name="Rectangle: Rounded Corners 117">
              <a:extLst>
                <a:ext uri="{FF2B5EF4-FFF2-40B4-BE49-F238E27FC236}">
                  <a16:creationId xmlns:a16="http://schemas.microsoft.com/office/drawing/2014/main" id="{DDAE542D-ABB7-4B21-9ED1-70BFACA679BB}"/>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67" name="Rectangle: Rounded Corners 166">
              <a:extLst>
                <a:ext uri="{FF2B5EF4-FFF2-40B4-BE49-F238E27FC236}">
                  <a16:creationId xmlns:a16="http://schemas.microsoft.com/office/drawing/2014/main" id="{0B98034C-7A44-4AB7-B4E3-9191B42B957E}"/>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68" name="Rectangle: Rounded Corners 167">
              <a:extLst>
                <a:ext uri="{FF2B5EF4-FFF2-40B4-BE49-F238E27FC236}">
                  <a16:creationId xmlns:a16="http://schemas.microsoft.com/office/drawing/2014/main" id="{A55FE9B7-40D8-44CE-9BDD-7D3B1BF34BA5}"/>
                </a:ext>
              </a:extLst>
            </p:cNvPr>
            <p:cNvSpPr/>
            <p:nvPr/>
          </p:nvSpPr>
          <p:spPr>
            <a:xfrm>
              <a:off x="3713258"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9</a:t>
              </a:r>
            </a:p>
          </p:txBody>
        </p:sp>
        <p:sp>
          <p:nvSpPr>
            <p:cNvPr id="169" name="Rectangle: Rounded Corners 168">
              <a:extLst>
                <a:ext uri="{FF2B5EF4-FFF2-40B4-BE49-F238E27FC236}">
                  <a16:creationId xmlns:a16="http://schemas.microsoft.com/office/drawing/2014/main" id="{87919007-53AF-44D4-9233-B64CCA783B5F}"/>
                </a:ext>
              </a:extLst>
            </p:cNvPr>
            <p:cNvSpPr/>
            <p:nvPr/>
          </p:nvSpPr>
          <p:spPr>
            <a:xfrm>
              <a:off x="4532242"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23</a:t>
              </a:r>
            </a:p>
          </p:txBody>
        </p:sp>
        <p:sp>
          <p:nvSpPr>
            <p:cNvPr id="170" name="Rectangle: Rounded Corners 169">
              <a:extLst>
                <a:ext uri="{FF2B5EF4-FFF2-40B4-BE49-F238E27FC236}">
                  <a16:creationId xmlns:a16="http://schemas.microsoft.com/office/drawing/2014/main" id="{203ED321-93C2-4BF9-9FD1-F4C4247625F1}"/>
                </a:ext>
              </a:extLst>
            </p:cNvPr>
            <p:cNvSpPr/>
            <p:nvPr/>
          </p:nvSpPr>
          <p:spPr>
            <a:xfrm>
              <a:off x="535122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27</a:t>
              </a:r>
            </a:p>
          </p:txBody>
        </p:sp>
        <p:sp>
          <p:nvSpPr>
            <p:cNvPr id="171" name="Rectangle: Rounded Corners 170">
              <a:extLst>
                <a:ext uri="{FF2B5EF4-FFF2-40B4-BE49-F238E27FC236}">
                  <a16:creationId xmlns:a16="http://schemas.microsoft.com/office/drawing/2014/main" id="{7F72B49A-7423-4D77-8B29-B52800B62FC2}"/>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72" name="Group 171">
            <a:extLst>
              <a:ext uri="{FF2B5EF4-FFF2-40B4-BE49-F238E27FC236}">
                <a16:creationId xmlns:a16="http://schemas.microsoft.com/office/drawing/2014/main" id="{3D8CD7B4-34C8-4DE7-A0F1-86017C19B793}"/>
              </a:ext>
            </a:extLst>
          </p:cNvPr>
          <p:cNvGrpSpPr/>
          <p:nvPr/>
        </p:nvGrpSpPr>
        <p:grpSpPr>
          <a:xfrm>
            <a:off x="1501021" y="4362085"/>
            <a:ext cx="3510843" cy="439454"/>
            <a:chOff x="1256306" y="3387256"/>
            <a:chExt cx="5732888" cy="818984"/>
          </a:xfrm>
        </p:grpSpPr>
        <p:sp>
          <p:nvSpPr>
            <p:cNvPr id="173" name="Rectangle: Rounded Corners 172">
              <a:extLst>
                <a:ext uri="{FF2B5EF4-FFF2-40B4-BE49-F238E27FC236}">
                  <a16:creationId xmlns:a16="http://schemas.microsoft.com/office/drawing/2014/main" id="{E9D596F5-48BB-4A57-9FC9-1F00AD5D1AA6}"/>
                </a:ext>
              </a:extLst>
            </p:cNvPr>
            <p:cNvSpPr/>
            <p:nvPr/>
          </p:nvSpPr>
          <p:spPr>
            <a:xfrm>
              <a:off x="125630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0</a:t>
              </a:r>
            </a:p>
          </p:txBody>
        </p:sp>
        <p:sp>
          <p:nvSpPr>
            <p:cNvPr id="174" name="Rectangle: Rounded Corners 173">
              <a:extLst>
                <a:ext uri="{FF2B5EF4-FFF2-40B4-BE49-F238E27FC236}">
                  <a16:creationId xmlns:a16="http://schemas.microsoft.com/office/drawing/2014/main" id="{E28B8B98-7E9A-43B3-8B13-E8BCFF155477}"/>
                </a:ext>
              </a:extLst>
            </p:cNvPr>
            <p:cNvSpPr/>
            <p:nvPr/>
          </p:nvSpPr>
          <p:spPr>
            <a:xfrm>
              <a:off x="207529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1</a:t>
              </a:r>
            </a:p>
          </p:txBody>
        </p:sp>
        <p:sp>
          <p:nvSpPr>
            <p:cNvPr id="175" name="Rectangle: Rounded Corners 174">
              <a:extLst>
                <a:ext uri="{FF2B5EF4-FFF2-40B4-BE49-F238E27FC236}">
                  <a16:creationId xmlns:a16="http://schemas.microsoft.com/office/drawing/2014/main" id="{73DBDA01-7C30-4D93-88A7-D1576CF075B3}"/>
                </a:ext>
              </a:extLst>
            </p:cNvPr>
            <p:cNvSpPr/>
            <p:nvPr/>
          </p:nvSpPr>
          <p:spPr>
            <a:xfrm>
              <a:off x="2894274"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5</a:t>
              </a:r>
            </a:p>
          </p:txBody>
        </p:sp>
        <p:sp>
          <p:nvSpPr>
            <p:cNvPr id="176" name="Rectangle: Rounded Corners 175">
              <a:extLst>
                <a:ext uri="{FF2B5EF4-FFF2-40B4-BE49-F238E27FC236}">
                  <a16:creationId xmlns:a16="http://schemas.microsoft.com/office/drawing/2014/main" id="{54665462-71A1-4B4D-973C-0EDE3159C3CC}"/>
                </a:ext>
              </a:extLst>
            </p:cNvPr>
            <p:cNvSpPr/>
            <p:nvPr/>
          </p:nvSpPr>
          <p:spPr>
            <a:xfrm>
              <a:off x="3713258"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9</a:t>
              </a:r>
            </a:p>
          </p:txBody>
        </p:sp>
        <p:sp>
          <p:nvSpPr>
            <p:cNvPr id="177" name="Rectangle: Rounded Corners 176">
              <a:extLst>
                <a:ext uri="{FF2B5EF4-FFF2-40B4-BE49-F238E27FC236}">
                  <a16:creationId xmlns:a16="http://schemas.microsoft.com/office/drawing/2014/main" id="{4DA5E77C-C0D2-4507-BA3D-09A32C32656B}"/>
                </a:ext>
              </a:extLst>
            </p:cNvPr>
            <p:cNvSpPr/>
            <p:nvPr/>
          </p:nvSpPr>
          <p:spPr>
            <a:xfrm>
              <a:off x="4532242"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23</a:t>
              </a:r>
            </a:p>
          </p:txBody>
        </p:sp>
        <p:sp>
          <p:nvSpPr>
            <p:cNvPr id="178" name="Rectangle: Rounded Corners 177">
              <a:extLst>
                <a:ext uri="{FF2B5EF4-FFF2-40B4-BE49-F238E27FC236}">
                  <a16:creationId xmlns:a16="http://schemas.microsoft.com/office/drawing/2014/main" id="{473EC290-8351-4D68-8685-02F866DC5140}"/>
                </a:ext>
              </a:extLst>
            </p:cNvPr>
            <p:cNvSpPr/>
            <p:nvPr/>
          </p:nvSpPr>
          <p:spPr>
            <a:xfrm>
              <a:off x="535122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27</a:t>
              </a:r>
            </a:p>
          </p:txBody>
        </p:sp>
        <p:sp>
          <p:nvSpPr>
            <p:cNvPr id="179" name="Rectangle: Rounded Corners 178">
              <a:extLst>
                <a:ext uri="{FF2B5EF4-FFF2-40B4-BE49-F238E27FC236}">
                  <a16:creationId xmlns:a16="http://schemas.microsoft.com/office/drawing/2014/main" id="{C1BC1670-1B89-489B-9671-A84A658AA138}"/>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sp>
        <p:nvSpPr>
          <p:cNvPr id="37" name="TextBox 36">
            <a:extLst>
              <a:ext uri="{FF2B5EF4-FFF2-40B4-BE49-F238E27FC236}">
                <a16:creationId xmlns:a16="http://schemas.microsoft.com/office/drawing/2014/main" id="{40623F21-991C-439F-9BC8-67C15171CAED}"/>
              </a:ext>
            </a:extLst>
          </p:cNvPr>
          <p:cNvSpPr txBox="1"/>
          <p:nvPr/>
        </p:nvSpPr>
        <p:spPr>
          <a:xfrm>
            <a:off x="8462483" y="3244334"/>
            <a:ext cx="1225400" cy="369332"/>
          </a:xfrm>
          <a:prstGeom prst="rect">
            <a:avLst/>
          </a:prstGeom>
          <a:noFill/>
        </p:spPr>
        <p:txBody>
          <a:bodyPr wrap="none" rtlCol="0">
            <a:spAutoFit/>
          </a:bodyPr>
          <a:lstStyle/>
          <a:p>
            <a:r>
              <a:rPr lang="en-GB" dirty="0">
                <a:latin typeface="Cambria" panose="02040503050406030204" pitchFamily="18" charset="0"/>
                <a:ea typeface="Cambria" panose="02040503050406030204" pitchFamily="18" charset="0"/>
              </a:rPr>
              <a:t>Iteration 4</a:t>
            </a:r>
          </a:p>
        </p:txBody>
      </p:sp>
      <p:sp>
        <p:nvSpPr>
          <p:cNvPr id="38" name="TextBox 37">
            <a:extLst>
              <a:ext uri="{FF2B5EF4-FFF2-40B4-BE49-F238E27FC236}">
                <a16:creationId xmlns:a16="http://schemas.microsoft.com/office/drawing/2014/main" id="{9B02AA34-4BA6-488B-8259-A88735637CCD}"/>
              </a:ext>
            </a:extLst>
          </p:cNvPr>
          <p:cNvSpPr txBox="1"/>
          <p:nvPr/>
        </p:nvSpPr>
        <p:spPr>
          <a:xfrm>
            <a:off x="5536870" y="4631911"/>
            <a:ext cx="1680653" cy="369332"/>
          </a:xfrm>
          <a:prstGeom prst="rect">
            <a:avLst/>
          </a:prstGeom>
          <a:noFill/>
        </p:spPr>
        <p:txBody>
          <a:bodyPr wrap="none" rtlCol="0">
            <a:spAutoFit/>
          </a:bodyPr>
          <a:lstStyle/>
          <a:p>
            <a:r>
              <a:rPr lang="en-GB" dirty="0">
                <a:latin typeface="Cambria" panose="02040503050406030204" pitchFamily="18" charset="0"/>
                <a:ea typeface="Cambria" panose="02040503050406030204" pitchFamily="18" charset="0"/>
              </a:rPr>
              <a:t>Iteration 5, 6, 7</a:t>
            </a:r>
          </a:p>
        </p:txBody>
      </p:sp>
      <p:sp>
        <p:nvSpPr>
          <p:cNvPr id="36" name="TextBox 35">
            <a:extLst>
              <a:ext uri="{FF2B5EF4-FFF2-40B4-BE49-F238E27FC236}">
                <a16:creationId xmlns:a16="http://schemas.microsoft.com/office/drawing/2014/main" id="{0E9B5B1A-25B5-47B2-8F9C-F3D2EF5CE8BA}"/>
              </a:ext>
            </a:extLst>
          </p:cNvPr>
          <p:cNvSpPr txBox="1"/>
          <p:nvPr/>
        </p:nvSpPr>
        <p:spPr>
          <a:xfrm>
            <a:off x="5762548" y="1918306"/>
            <a:ext cx="1225400" cy="369332"/>
          </a:xfrm>
          <a:prstGeom prst="rect">
            <a:avLst/>
          </a:prstGeom>
          <a:noFill/>
        </p:spPr>
        <p:txBody>
          <a:bodyPr wrap="none" rtlCol="0">
            <a:spAutoFit/>
          </a:bodyPr>
          <a:lstStyle/>
          <a:p>
            <a:r>
              <a:rPr lang="en-GB" dirty="0">
                <a:latin typeface="Cambria" panose="02040503050406030204" pitchFamily="18" charset="0"/>
                <a:ea typeface="Cambria" panose="02040503050406030204" pitchFamily="18" charset="0"/>
              </a:rPr>
              <a:t>Iteration 3</a:t>
            </a:r>
          </a:p>
        </p:txBody>
      </p:sp>
      <p:cxnSp>
        <p:nvCxnSpPr>
          <p:cNvPr id="7" name="Straight Arrow Connector 6">
            <a:extLst>
              <a:ext uri="{FF2B5EF4-FFF2-40B4-BE49-F238E27FC236}">
                <a16:creationId xmlns:a16="http://schemas.microsoft.com/office/drawing/2014/main" id="{8BFE6F35-EFE0-468A-BF45-2CCFC30561C1}"/>
              </a:ext>
            </a:extLst>
          </p:cNvPr>
          <p:cNvCxnSpPr>
            <a:stCxn id="112" idx="2"/>
            <a:endCxn id="168" idx="0"/>
          </p:cNvCxnSpPr>
          <p:nvPr/>
        </p:nvCxnSpPr>
        <p:spPr>
          <a:xfrm>
            <a:off x="9425217" y="2485526"/>
            <a:ext cx="11892" cy="1886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B584D38C-270B-41D0-96D6-9FDD6BD5D93E}"/>
              </a:ext>
            </a:extLst>
          </p:cNvPr>
          <p:cNvCxnSpPr>
            <a:stCxn id="117" idx="1"/>
            <a:endCxn id="179" idx="3"/>
          </p:cNvCxnSpPr>
          <p:nvPr/>
        </p:nvCxnSpPr>
        <p:spPr>
          <a:xfrm flipH="1" flipV="1">
            <a:off x="5011864" y="4581812"/>
            <a:ext cx="2669823" cy="103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3184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Insertion Sort</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11</a:t>
            </a:fld>
            <a:endParaRPr lang="en-US"/>
          </a:p>
        </p:txBody>
      </p:sp>
      <p:grpSp>
        <p:nvGrpSpPr>
          <p:cNvPr id="15" name="Group 14">
            <a:extLst>
              <a:ext uri="{FF2B5EF4-FFF2-40B4-BE49-F238E27FC236}">
                <a16:creationId xmlns:a16="http://schemas.microsoft.com/office/drawing/2014/main" id="{D656BA3E-6EBC-4756-83B6-82F5031BB5E6}"/>
              </a:ext>
            </a:extLst>
          </p:cNvPr>
          <p:cNvGrpSpPr/>
          <p:nvPr/>
        </p:nvGrpSpPr>
        <p:grpSpPr>
          <a:xfrm>
            <a:off x="4450788" y="1961903"/>
            <a:ext cx="3510843" cy="439454"/>
            <a:chOff x="1256306" y="3387256"/>
            <a:chExt cx="5732888" cy="818984"/>
          </a:xfrm>
        </p:grpSpPr>
        <p:sp>
          <p:nvSpPr>
            <p:cNvPr id="16" name="Rectangle: Rounded Corners 15">
              <a:extLst>
                <a:ext uri="{FF2B5EF4-FFF2-40B4-BE49-F238E27FC236}">
                  <a16:creationId xmlns:a16="http://schemas.microsoft.com/office/drawing/2014/main" id="{ED51A8D2-7461-47BB-9812-C563B4791A61}"/>
                </a:ext>
              </a:extLst>
            </p:cNvPr>
            <p:cNvSpPr/>
            <p:nvPr/>
          </p:nvSpPr>
          <p:spPr>
            <a:xfrm>
              <a:off x="125630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5</a:t>
              </a:r>
            </a:p>
          </p:txBody>
        </p:sp>
        <p:sp>
          <p:nvSpPr>
            <p:cNvPr id="17" name="Rectangle: Rounded Corners 16">
              <a:extLst>
                <a:ext uri="{FF2B5EF4-FFF2-40B4-BE49-F238E27FC236}">
                  <a16:creationId xmlns:a16="http://schemas.microsoft.com/office/drawing/2014/main" id="{6BEF531A-0230-4C61-8B17-CCC2CDFA1061}"/>
                </a:ext>
              </a:extLst>
            </p:cNvPr>
            <p:cNvSpPr/>
            <p:nvPr/>
          </p:nvSpPr>
          <p:spPr>
            <a:xfrm>
              <a:off x="207529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sp>
          <p:nvSpPr>
            <p:cNvPr id="18" name="Rectangle: Rounded Corners 17">
              <a:extLst>
                <a:ext uri="{FF2B5EF4-FFF2-40B4-BE49-F238E27FC236}">
                  <a16:creationId xmlns:a16="http://schemas.microsoft.com/office/drawing/2014/main" id="{B0F8B8DE-E460-4CF4-99AD-24837E0DDEC2}"/>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9" name="Rectangle: Rounded Corners 18">
              <a:extLst>
                <a:ext uri="{FF2B5EF4-FFF2-40B4-BE49-F238E27FC236}">
                  <a16:creationId xmlns:a16="http://schemas.microsoft.com/office/drawing/2014/main" id="{217156C7-B20A-4EF8-95C3-08C7BB3C278E}"/>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20" name="Rectangle: Rounded Corners 19">
              <a:extLst>
                <a:ext uri="{FF2B5EF4-FFF2-40B4-BE49-F238E27FC236}">
                  <a16:creationId xmlns:a16="http://schemas.microsoft.com/office/drawing/2014/main" id="{269A199F-5298-4973-BEE0-CAB63536D240}"/>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1" name="Rectangle: Rounded Corners 20">
              <a:extLst>
                <a:ext uri="{FF2B5EF4-FFF2-40B4-BE49-F238E27FC236}">
                  <a16:creationId xmlns:a16="http://schemas.microsoft.com/office/drawing/2014/main" id="{19E80A75-355D-45B2-B82C-956740D0718D}"/>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22" name="Rectangle: Rounded Corners 21">
              <a:extLst>
                <a:ext uri="{FF2B5EF4-FFF2-40B4-BE49-F238E27FC236}">
                  <a16:creationId xmlns:a16="http://schemas.microsoft.com/office/drawing/2014/main" id="{FB304E70-5971-4057-8D94-1476EE9E9B1E}"/>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23" name="Group 22">
            <a:extLst>
              <a:ext uri="{FF2B5EF4-FFF2-40B4-BE49-F238E27FC236}">
                <a16:creationId xmlns:a16="http://schemas.microsoft.com/office/drawing/2014/main" id="{6CAA43F5-4A64-40A2-897D-FF07C61A15DB}"/>
              </a:ext>
            </a:extLst>
          </p:cNvPr>
          <p:cNvGrpSpPr/>
          <p:nvPr/>
        </p:nvGrpSpPr>
        <p:grpSpPr>
          <a:xfrm>
            <a:off x="8507711" y="1960545"/>
            <a:ext cx="3510843" cy="439454"/>
            <a:chOff x="1256306" y="3387256"/>
            <a:chExt cx="5732888" cy="818984"/>
          </a:xfrm>
        </p:grpSpPr>
        <p:sp>
          <p:nvSpPr>
            <p:cNvPr id="24" name="Rectangle: Rounded Corners 23">
              <a:extLst>
                <a:ext uri="{FF2B5EF4-FFF2-40B4-BE49-F238E27FC236}">
                  <a16:creationId xmlns:a16="http://schemas.microsoft.com/office/drawing/2014/main" id="{54B23313-0BD5-4B93-BE07-C9A9937E314D}"/>
                </a:ext>
              </a:extLst>
            </p:cNvPr>
            <p:cNvSpPr/>
            <p:nvPr/>
          </p:nvSpPr>
          <p:spPr>
            <a:xfrm>
              <a:off x="125630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5</a:t>
              </a:r>
            </a:p>
          </p:txBody>
        </p:sp>
        <p:sp>
          <p:nvSpPr>
            <p:cNvPr id="25" name="Rectangle: Rounded Corners 24">
              <a:extLst>
                <a:ext uri="{FF2B5EF4-FFF2-40B4-BE49-F238E27FC236}">
                  <a16:creationId xmlns:a16="http://schemas.microsoft.com/office/drawing/2014/main" id="{620DD166-70B4-4D74-A447-488AD3FE12A3}"/>
                </a:ext>
              </a:extLst>
            </p:cNvPr>
            <p:cNvSpPr/>
            <p:nvPr/>
          </p:nvSpPr>
          <p:spPr>
            <a:xfrm>
              <a:off x="207529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23</a:t>
              </a:r>
            </a:p>
          </p:txBody>
        </p:sp>
        <p:sp>
          <p:nvSpPr>
            <p:cNvPr id="26" name="Rectangle: Rounded Corners 25">
              <a:extLst>
                <a:ext uri="{FF2B5EF4-FFF2-40B4-BE49-F238E27FC236}">
                  <a16:creationId xmlns:a16="http://schemas.microsoft.com/office/drawing/2014/main" id="{CFDD6DF3-D942-4F4A-97BF-28F17997CDC9}"/>
                </a:ext>
              </a:extLst>
            </p:cNvPr>
            <p:cNvSpPr/>
            <p:nvPr/>
          </p:nvSpPr>
          <p:spPr>
            <a:xfrm>
              <a:off x="2894274"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sp>
          <p:nvSpPr>
            <p:cNvPr id="27" name="Rectangle: Rounded Corners 26">
              <a:extLst>
                <a:ext uri="{FF2B5EF4-FFF2-40B4-BE49-F238E27FC236}">
                  <a16:creationId xmlns:a16="http://schemas.microsoft.com/office/drawing/2014/main" id="{24E07217-5085-4274-A809-DEE2A5B6AB04}"/>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28" name="Rectangle: Rounded Corners 27">
              <a:extLst>
                <a:ext uri="{FF2B5EF4-FFF2-40B4-BE49-F238E27FC236}">
                  <a16:creationId xmlns:a16="http://schemas.microsoft.com/office/drawing/2014/main" id="{5A706373-8B1D-4ED7-AA4B-CDACD7C916C8}"/>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9" name="Rectangle: Rounded Corners 28">
              <a:extLst>
                <a:ext uri="{FF2B5EF4-FFF2-40B4-BE49-F238E27FC236}">
                  <a16:creationId xmlns:a16="http://schemas.microsoft.com/office/drawing/2014/main" id="{2B2A8D50-CD33-48F8-B66F-568C5E77CD7E}"/>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30" name="Rectangle: Rounded Corners 29">
              <a:extLst>
                <a:ext uri="{FF2B5EF4-FFF2-40B4-BE49-F238E27FC236}">
                  <a16:creationId xmlns:a16="http://schemas.microsoft.com/office/drawing/2014/main" id="{E1BC60CF-3AD6-4607-A8F7-B21526F26285}"/>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31" name="Group 30">
            <a:extLst>
              <a:ext uri="{FF2B5EF4-FFF2-40B4-BE49-F238E27FC236}">
                <a16:creationId xmlns:a16="http://schemas.microsoft.com/office/drawing/2014/main" id="{A1F3BE7C-7E8A-4EA2-A354-2BD6A3DD57C0}"/>
              </a:ext>
            </a:extLst>
          </p:cNvPr>
          <p:cNvGrpSpPr/>
          <p:nvPr/>
        </p:nvGrpSpPr>
        <p:grpSpPr>
          <a:xfrm>
            <a:off x="8507710" y="3229426"/>
            <a:ext cx="3510843" cy="439454"/>
            <a:chOff x="1256306" y="3387256"/>
            <a:chExt cx="5732888" cy="818984"/>
          </a:xfrm>
        </p:grpSpPr>
        <p:sp>
          <p:nvSpPr>
            <p:cNvPr id="32" name="Rectangle: Rounded Corners 31">
              <a:extLst>
                <a:ext uri="{FF2B5EF4-FFF2-40B4-BE49-F238E27FC236}">
                  <a16:creationId xmlns:a16="http://schemas.microsoft.com/office/drawing/2014/main" id="{8A7E901F-D983-4994-B1C7-2F309DC8B804}"/>
                </a:ext>
              </a:extLst>
            </p:cNvPr>
            <p:cNvSpPr/>
            <p:nvPr/>
          </p:nvSpPr>
          <p:spPr>
            <a:xfrm>
              <a:off x="125630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0</a:t>
              </a:r>
            </a:p>
          </p:txBody>
        </p:sp>
        <p:sp>
          <p:nvSpPr>
            <p:cNvPr id="33" name="Rectangle: Rounded Corners 32">
              <a:extLst>
                <a:ext uri="{FF2B5EF4-FFF2-40B4-BE49-F238E27FC236}">
                  <a16:creationId xmlns:a16="http://schemas.microsoft.com/office/drawing/2014/main" id="{D5B28BD2-EEC5-4315-91B5-56B1E17A6EE2}"/>
                </a:ext>
              </a:extLst>
            </p:cNvPr>
            <p:cNvSpPr/>
            <p:nvPr/>
          </p:nvSpPr>
          <p:spPr>
            <a:xfrm>
              <a:off x="207529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5</a:t>
              </a:r>
            </a:p>
          </p:txBody>
        </p:sp>
        <p:sp>
          <p:nvSpPr>
            <p:cNvPr id="34" name="Rectangle: Rounded Corners 33">
              <a:extLst>
                <a:ext uri="{FF2B5EF4-FFF2-40B4-BE49-F238E27FC236}">
                  <a16:creationId xmlns:a16="http://schemas.microsoft.com/office/drawing/2014/main" id="{1A4F3E3F-B591-4836-A644-828422879D90}"/>
                </a:ext>
              </a:extLst>
            </p:cNvPr>
            <p:cNvSpPr/>
            <p:nvPr/>
          </p:nvSpPr>
          <p:spPr>
            <a:xfrm>
              <a:off x="2894274"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23</a:t>
              </a:r>
            </a:p>
          </p:txBody>
        </p:sp>
        <p:sp>
          <p:nvSpPr>
            <p:cNvPr id="35" name="Rectangle: Rounded Corners 34">
              <a:extLst>
                <a:ext uri="{FF2B5EF4-FFF2-40B4-BE49-F238E27FC236}">
                  <a16:creationId xmlns:a16="http://schemas.microsoft.com/office/drawing/2014/main" id="{BA2C8876-559F-4E39-BD4E-41F047B00588}"/>
                </a:ext>
              </a:extLst>
            </p:cNvPr>
            <p:cNvSpPr/>
            <p:nvPr/>
          </p:nvSpPr>
          <p:spPr>
            <a:xfrm>
              <a:off x="3713258"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sp>
          <p:nvSpPr>
            <p:cNvPr id="36" name="Rectangle: Rounded Corners 35">
              <a:extLst>
                <a:ext uri="{FF2B5EF4-FFF2-40B4-BE49-F238E27FC236}">
                  <a16:creationId xmlns:a16="http://schemas.microsoft.com/office/drawing/2014/main" id="{4B1DD06B-F7FD-4AB0-9430-2B791A9B8975}"/>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37" name="Rectangle: Rounded Corners 36">
              <a:extLst>
                <a:ext uri="{FF2B5EF4-FFF2-40B4-BE49-F238E27FC236}">
                  <a16:creationId xmlns:a16="http://schemas.microsoft.com/office/drawing/2014/main" id="{9FB459E6-7338-49F5-B691-C3715AE132A5}"/>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38" name="Rectangle: Rounded Corners 37">
              <a:extLst>
                <a:ext uri="{FF2B5EF4-FFF2-40B4-BE49-F238E27FC236}">
                  <a16:creationId xmlns:a16="http://schemas.microsoft.com/office/drawing/2014/main" id="{BB3B0D65-EECD-4C5E-A8C8-2E68D6F33291}"/>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39" name="Group 38">
            <a:extLst>
              <a:ext uri="{FF2B5EF4-FFF2-40B4-BE49-F238E27FC236}">
                <a16:creationId xmlns:a16="http://schemas.microsoft.com/office/drawing/2014/main" id="{9F11D0D2-5940-4CE6-A2C6-24AEADF572F6}"/>
              </a:ext>
            </a:extLst>
          </p:cNvPr>
          <p:cNvGrpSpPr/>
          <p:nvPr/>
        </p:nvGrpSpPr>
        <p:grpSpPr>
          <a:xfrm>
            <a:off x="4406256" y="3234694"/>
            <a:ext cx="3510843" cy="439454"/>
            <a:chOff x="1256306" y="3387256"/>
            <a:chExt cx="5732888" cy="818984"/>
          </a:xfrm>
        </p:grpSpPr>
        <p:sp>
          <p:nvSpPr>
            <p:cNvPr id="40" name="Rectangle: Rounded Corners 39">
              <a:extLst>
                <a:ext uri="{FF2B5EF4-FFF2-40B4-BE49-F238E27FC236}">
                  <a16:creationId xmlns:a16="http://schemas.microsoft.com/office/drawing/2014/main" id="{93348331-AA77-42A6-A1D9-7EE494031118}"/>
                </a:ext>
              </a:extLst>
            </p:cNvPr>
            <p:cNvSpPr/>
            <p:nvPr/>
          </p:nvSpPr>
          <p:spPr>
            <a:xfrm>
              <a:off x="125630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0</a:t>
              </a:r>
            </a:p>
          </p:txBody>
        </p:sp>
        <p:sp>
          <p:nvSpPr>
            <p:cNvPr id="41" name="Rectangle: Rounded Corners 40">
              <a:extLst>
                <a:ext uri="{FF2B5EF4-FFF2-40B4-BE49-F238E27FC236}">
                  <a16:creationId xmlns:a16="http://schemas.microsoft.com/office/drawing/2014/main" id="{B1EF2B36-A80C-4A24-BA67-85C404E013F4}"/>
                </a:ext>
              </a:extLst>
            </p:cNvPr>
            <p:cNvSpPr/>
            <p:nvPr/>
          </p:nvSpPr>
          <p:spPr>
            <a:xfrm>
              <a:off x="207529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5</a:t>
              </a:r>
            </a:p>
          </p:txBody>
        </p:sp>
        <p:sp>
          <p:nvSpPr>
            <p:cNvPr id="42" name="Rectangle: Rounded Corners 41">
              <a:extLst>
                <a:ext uri="{FF2B5EF4-FFF2-40B4-BE49-F238E27FC236}">
                  <a16:creationId xmlns:a16="http://schemas.microsoft.com/office/drawing/2014/main" id="{0B1AB1EB-3112-4648-80E0-19B57AB2F8CD}"/>
                </a:ext>
              </a:extLst>
            </p:cNvPr>
            <p:cNvSpPr/>
            <p:nvPr/>
          </p:nvSpPr>
          <p:spPr>
            <a:xfrm>
              <a:off x="2894274"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9</a:t>
              </a:r>
            </a:p>
          </p:txBody>
        </p:sp>
        <p:sp>
          <p:nvSpPr>
            <p:cNvPr id="43" name="Rectangle: Rounded Corners 42">
              <a:extLst>
                <a:ext uri="{FF2B5EF4-FFF2-40B4-BE49-F238E27FC236}">
                  <a16:creationId xmlns:a16="http://schemas.microsoft.com/office/drawing/2014/main" id="{AEE9E265-01E8-4D75-A1D3-655993922EE4}"/>
                </a:ext>
              </a:extLst>
            </p:cNvPr>
            <p:cNvSpPr/>
            <p:nvPr/>
          </p:nvSpPr>
          <p:spPr>
            <a:xfrm>
              <a:off x="3713258"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23</a:t>
              </a:r>
            </a:p>
          </p:txBody>
        </p:sp>
        <p:sp>
          <p:nvSpPr>
            <p:cNvPr id="44" name="Rectangle: Rounded Corners 43">
              <a:extLst>
                <a:ext uri="{FF2B5EF4-FFF2-40B4-BE49-F238E27FC236}">
                  <a16:creationId xmlns:a16="http://schemas.microsoft.com/office/drawing/2014/main" id="{821521AC-C261-44CD-8334-ABF0CF060B72}"/>
                </a:ext>
              </a:extLst>
            </p:cNvPr>
            <p:cNvSpPr/>
            <p:nvPr/>
          </p:nvSpPr>
          <p:spPr>
            <a:xfrm>
              <a:off x="4532242"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sp>
          <p:nvSpPr>
            <p:cNvPr id="45" name="Rectangle: Rounded Corners 44">
              <a:extLst>
                <a:ext uri="{FF2B5EF4-FFF2-40B4-BE49-F238E27FC236}">
                  <a16:creationId xmlns:a16="http://schemas.microsoft.com/office/drawing/2014/main" id="{323C80CD-9512-4C3E-BDE8-DC3115CBFECB}"/>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46" name="Rectangle: Rounded Corners 45">
              <a:extLst>
                <a:ext uri="{FF2B5EF4-FFF2-40B4-BE49-F238E27FC236}">
                  <a16:creationId xmlns:a16="http://schemas.microsoft.com/office/drawing/2014/main" id="{BF77150E-2052-4E81-9590-96F81DBAA830}"/>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47" name="Group 46">
            <a:extLst>
              <a:ext uri="{FF2B5EF4-FFF2-40B4-BE49-F238E27FC236}">
                <a16:creationId xmlns:a16="http://schemas.microsoft.com/office/drawing/2014/main" id="{A40F533F-7E1B-4D66-9742-47D4231BF72F}"/>
              </a:ext>
            </a:extLst>
          </p:cNvPr>
          <p:cNvGrpSpPr/>
          <p:nvPr/>
        </p:nvGrpSpPr>
        <p:grpSpPr>
          <a:xfrm>
            <a:off x="393864" y="3234694"/>
            <a:ext cx="3510843" cy="439454"/>
            <a:chOff x="1256306" y="3387256"/>
            <a:chExt cx="5732888" cy="818984"/>
          </a:xfrm>
        </p:grpSpPr>
        <p:sp>
          <p:nvSpPr>
            <p:cNvPr id="48" name="Rectangle: Rounded Corners 47">
              <a:extLst>
                <a:ext uri="{FF2B5EF4-FFF2-40B4-BE49-F238E27FC236}">
                  <a16:creationId xmlns:a16="http://schemas.microsoft.com/office/drawing/2014/main" id="{FED4BF9B-7A08-40E3-9F59-2E6E03CA1F29}"/>
                </a:ext>
              </a:extLst>
            </p:cNvPr>
            <p:cNvSpPr/>
            <p:nvPr/>
          </p:nvSpPr>
          <p:spPr>
            <a:xfrm>
              <a:off x="125630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0</a:t>
              </a:r>
            </a:p>
          </p:txBody>
        </p:sp>
        <p:sp>
          <p:nvSpPr>
            <p:cNvPr id="49" name="Rectangle: Rounded Corners 48">
              <a:extLst>
                <a:ext uri="{FF2B5EF4-FFF2-40B4-BE49-F238E27FC236}">
                  <a16:creationId xmlns:a16="http://schemas.microsoft.com/office/drawing/2014/main" id="{DD87C7F7-91D8-4545-8647-67CA61825182}"/>
                </a:ext>
              </a:extLst>
            </p:cNvPr>
            <p:cNvSpPr/>
            <p:nvPr/>
          </p:nvSpPr>
          <p:spPr>
            <a:xfrm>
              <a:off x="207529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5</a:t>
              </a:r>
            </a:p>
          </p:txBody>
        </p:sp>
        <p:sp>
          <p:nvSpPr>
            <p:cNvPr id="50" name="Rectangle: Rounded Corners 49">
              <a:extLst>
                <a:ext uri="{FF2B5EF4-FFF2-40B4-BE49-F238E27FC236}">
                  <a16:creationId xmlns:a16="http://schemas.microsoft.com/office/drawing/2014/main" id="{A1A75303-B67E-40BE-97EE-2AD75533FE60}"/>
                </a:ext>
              </a:extLst>
            </p:cNvPr>
            <p:cNvSpPr/>
            <p:nvPr/>
          </p:nvSpPr>
          <p:spPr>
            <a:xfrm>
              <a:off x="2894274"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9</a:t>
              </a:r>
            </a:p>
          </p:txBody>
        </p:sp>
        <p:sp>
          <p:nvSpPr>
            <p:cNvPr id="51" name="Rectangle: Rounded Corners 50">
              <a:extLst>
                <a:ext uri="{FF2B5EF4-FFF2-40B4-BE49-F238E27FC236}">
                  <a16:creationId xmlns:a16="http://schemas.microsoft.com/office/drawing/2014/main" id="{F181096B-819E-4053-B46B-FB5F9710E2FA}"/>
                </a:ext>
              </a:extLst>
            </p:cNvPr>
            <p:cNvSpPr/>
            <p:nvPr/>
          </p:nvSpPr>
          <p:spPr>
            <a:xfrm>
              <a:off x="3713258"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23</a:t>
              </a:r>
            </a:p>
          </p:txBody>
        </p:sp>
        <p:sp>
          <p:nvSpPr>
            <p:cNvPr id="52" name="Rectangle: Rounded Corners 51">
              <a:extLst>
                <a:ext uri="{FF2B5EF4-FFF2-40B4-BE49-F238E27FC236}">
                  <a16:creationId xmlns:a16="http://schemas.microsoft.com/office/drawing/2014/main" id="{258891EE-A27B-4A0E-941A-E1A8E217CE55}"/>
                </a:ext>
              </a:extLst>
            </p:cNvPr>
            <p:cNvSpPr/>
            <p:nvPr/>
          </p:nvSpPr>
          <p:spPr>
            <a:xfrm>
              <a:off x="4532242"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27</a:t>
              </a:r>
            </a:p>
          </p:txBody>
        </p:sp>
        <p:sp>
          <p:nvSpPr>
            <p:cNvPr id="53" name="Rectangle: Rounded Corners 52">
              <a:extLst>
                <a:ext uri="{FF2B5EF4-FFF2-40B4-BE49-F238E27FC236}">
                  <a16:creationId xmlns:a16="http://schemas.microsoft.com/office/drawing/2014/main" id="{6CE11C78-993D-4735-B5E0-906DCFE5D0C4}"/>
                </a:ext>
              </a:extLst>
            </p:cNvPr>
            <p:cNvSpPr/>
            <p:nvPr/>
          </p:nvSpPr>
          <p:spPr>
            <a:xfrm>
              <a:off x="535122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sp>
          <p:nvSpPr>
            <p:cNvPr id="54" name="Rectangle: Rounded Corners 53">
              <a:extLst>
                <a:ext uri="{FF2B5EF4-FFF2-40B4-BE49-F238E27FC236}">
                  <a16:creationId xmlns:a16="http://schemas.microsoft.com/office/drawing/2014/main" id="{6B30E35D-BE12-4C59-979C-727ADD74F40B}"/>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55" name="Group 54">
            <a:extLst>
              <a:ext uri="{FF2B5EF4-FFF2-40B4-BE49-F238E27FC236}">
                <a16:creationId xmlns:a16="http://schemas.microsoft.com/office/drawing/2014/main" id="{22FE990B-FE35-4299-A8A1-F9274964ED31}"/>
              </a:ext>
            </a:extLst>
          </p:cNvPr>
          <p:cNvGrpSpPr/>
          <p:nvPr/>
        </p:nvGrpSpPr>
        <p:grpSpPr>
          <a:xfrm>
            <a:off x="393863" y="4727213"/>
            <a:ext cx="3510843" cy="439454"/>
            <a:chOff x="1256306" y="3387256"/>
            <a:chExt cx="5732888" cy="818984"/>
          </a:xfrm>
        </p:grpSpPr>
        <p:sp>
          <p:nvSpPr>
            <p:cNvPr id="56" name="Rectangle: Rounded Corners 55">
              <a:extLst>
                <a:ext uri="{FF2B5EF4-FFF2-40B4-BE49-F238E27FC236}">
                  <a16:creationId xmlns:a16="http://schemas.microsoft.com/office/drawing/2014/main" id="{99413DE0-926B-4D14-9018-A6F0880D1F64}"/>
                </a:ext>
              </a:extLst>
            </p:cNvPr>
            <p:cNvSpPr/>
            <p:nvPr/>
          </p:nvSpPr>
          <p:spPr>
            <a:xfrm>
              <a:off x="125630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0</a:t>
              </a:r>
            </a:p>
          </p:txBody>
        </p:sp>
        <p:sp>
          <p:nvSpPr>
            <p:cNvPr id="57" name="Rectangle: Rounded Corners 56">
              <a:extLst>
                <a:ext uri="{FF2B5EF4-FFF2-40B4-BE49-F238E27FC236}">
                  <a16:creationId xmlns:a16="http://schemas.microsoft.com/office/drawing/2014/main" id="{C8FB2609-BC26-4569-B399-9F2EC8D28A7D}"/>
                </a:ext>
              </a:extLst>
            </p:cNvPr>
            <p:cNvSpPr/>
            <p:nvPr/>
          </p:nvSpPr>
          <p:spPr>
            <a:xfrm>
              <a:off x="207529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1</a:t>
              </a:r>
            </a:p>
          </p:txBody>
        </p:sp>
        <p:sp>
          <p:nvSpPr>
            <p:cNvPr id="58" name="Rectangle: Rounded Corners 57">
              <a:extLst>
                <a:ext uri="{FF2B5EF4-FFF2-40B4-BE49-F238E27FC236}">
                  <a16:creationId xmlns:a16="http://schemas.microsoft.com/office/drawing/2014/main" id="{C73DF2F9-DE05-4E3F-B491-14CE2BB5A1EB}"/>
                </a:ext>
              </a:extLst>
            </p:cNvPr>
            <p:cNvSpPr/>
            <p:nvPr/>
          </p:nvSpPr>
          <p:spPr>
            <a:xfrm>
              <a:off x="2894274"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5</a:t>
              </a:r>
            </a:p>
          </p:txBody>
        </p:sp>
        <p:sp>
          <p:nvSpPr>
            <p:cNvPr id="59" name="Rectangle: Rounded Corners 58">
              <a:extLst>
                <a:ext uri="{FF2B5EF4-FFF2-40B4-BE49-F238E27FC236}">
                  <a16:creationId xmlns:a16="http://schemas.microsoft.com/office/drawing/2014/main" id="{A0707B24-88EC-48F3-BD98-CAE1D5A54E93}"/>
                </a:ext>
              </a:extLst>
            </p:cNvPr>
            <p:cNvSpPr/>
            <p:nvPr/>
          </p:nvSpPr>
          <p:spPr>
            <a:xfrm>
              <a:off x="3713258"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9</a:t>
              </a:r>
            </a:p>
          </p:txBody>
        </p:sp>
        <p:sp>
          <p:nvSpPr>
            <p:cNvPr id="60" name="Rectangle: Rounded Corners 59">
              <a:extLst>
                <a:ext uri="{FF2B5EF4-FFF2-40B4-BE49-F238E27FC236}">
                  <a16:creationId xmlns:a16="http://schemas.microsoft.com/office/drawing/2014/main" id="{2EC2B4E2-7048-42F9-868C-CD02CD53B3D1}"/>
                </a:ext>
              </a:extLst>
            </p:cNvPr>
            <p:cNvSpPr/>
            <p:nvPr/>
          </p:nvSpPr>
          <p:spPr>
            <a:xfrm>
              <a:off x="4532242"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23</a:t>
              </a:r>
            </a:p>
          </p:txBody>
        </p:sp>
        <p:sp>
          <p:nvSpPr>
            <p:cNvPr id="61" name="Rectangle: Rounded Corners 60">
              <a:extLst>
                <a:ext uri="{FF2B5EF4-FFF2-40B4-BE49-F238E27FC236}">
                  <a16:creationId xmlns:a16="http://schemas.microsoft.com/office/drawing/2014/main" id="{5ABCC6A7-1529-43C2-B487-4FE6B2ED4714}"/>
                </a:ext>
              </a:extLst>
            </p:cNvPr>
            <p:cNvSpPr/>
            <p:nvPr/>
          </p:nvSpPr>
          <p:spPr>
            <a:xfrm>
              <a:off x="535122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27</a:t>
              </a:r>
            </a:p>
          </p:txBody>
        </p:sp>
        <p:sp>
          <p:nvSpPr>
            <p:cNvPr id="62" name="Rectangle: Rounded Corners 61">
              <a:extLst>
                <a:ext uri="{FF2B5EF4-FFF2-40B4-BE49-F238E27FC236}">
                  <a16:creationId xmlns:a16="http://schemas.microsoft.com/office/drawing/2014/main" id="{CFBD4488-E930-46F3-BB8C-C0A0A6C31D82}"/>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63" name="Group 62">
            <a:extLst>
              <a:ext uri="{FF2B5EF4-FFF2-40B4-BE49-F238E27FC236}">
                <a16:creationId xmlns:a16="http://schemas.microsoft.com/office/drawing/2014/main" id="{6340F049-DEBD-4E9A-88D4-576994F109A6}"/>
              </a:ext>
            </a:extLst>
          </p:cNvPr>
          <p:cNvGrpSpPr/>
          <p:nvPr/>
        </p:nvGrpSpPr>
        <p:grpSpPr>
          <a:xfrm>
            <a:off x="393865" y="1960545"/>
            <a:ext cx="3510843" cy="439454"/>
            <a:chOff x="1256306" y="3387256"/>
            <a:chExt cx="5732888" cy="818984"/>
          </a:xfrm>
        </p:grpSpPr>
        <p:sp>
          <p:nvSpPr>
            <p:cNvPr id="64" name="Rectangle: Rounded Corners 63">
              <a:extLst>
                <a:ext uri="{FF2B5EF4-FFF2-40B4-BE49-F238E27FC236}">
                  <a16:creationId xmlns:a16="http://schemas.microsoft.com/office/drawing/2014/main" id="{2FF0C536-2EC3-413C-9662-7A2C74D4B29A}"/>
                </a:ext>
              </a:extLst>
            </p:cNvPr>
            <p:cNvSpPr/>
            <p:nvPr/>
          </p:nvSpPr>
          <p:spPr>
            <a:xfrm>
              <a:off x="125630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5</a:t>
              </a:r>
            </a:p>
          </p:txBody>
        </p:sp>
        <p:sp>
          <p:nvSpPr>
            <p:cNvPr id="65" name="Rectangle: Rounded Corners 64">
              <a:extLst>
                <a:ext uri="{FF2B5EF4-FFF2-40B4-BE49-F238E27FC236}">
                  <a16:creationId xmlns:a16="http://schemas.microsoft.com/office/drawing/2014/main" id="{8BB3E1E5-7D27-47C7-A6E2-6A8FC4A490DD}"/>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66" name="Rectangle: Rounded Corners 65">
              <a:extLst>
                <a:ext uri="{FF2B5EF4-FFF2-40B4-BE49-F238E27FC236}">
                  <a16:creationId xmlns:a16="http://schemas.microsoft.com/office/drawing/2014/main" id="{B72AE1E2-3E42-46E1-A872-BE6A3A543CE3}"/>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67" name="Rectangle: Rounded Corners 66">
              <a:extLst>
                <a:ext uri="{FF2B5EF4-FFF2-40B4-BE49-F238E27FC236}">
                  <a16:creationId xmlns:a16="http://schemas.microsoft.com/office/drawing/2014/main" id="{F06F408F-3875-4746-B936-7C49F5F64F63}"/>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68" name="Rectangle: Rounded Corners 67">
              <a:extLst>
                <a:ext uri="{FF2B5EF4-FFF2-40B4-BE49-F238E27FC236}">
                  <a16:creationId xmlns:a16="http://schemas.microsoft.com/office/drawing/2014/main" id="{91BCD5A2-EC38-4620-901E-9D9F26D25969}"/>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69" name="Rectangle: Rounded Corners 68">
              <a:extLst>
                <a:ext uri="{FF2B5EF4-FFF2-40B4-BE49-F238E27FC236}">
                  <a16:creationId xmlns:a16="http://schemas.microsoft.com/office/drawing/2014/main" id="{4AA37661-771C-4CE2-9381-E462EB115556}"/>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70" name="Rectangle: Rounded Corners 69">
              <a:extLst>
                <a:ext uri="{FF2B5EF4-FFF2-40B4-BE49-F238E27FC236}">
                  <a16:creationId xmlns:a16="http://schemas.microsoft.com/office/drawing/2014/main" id="{BBF1B540-A485-44C7-981F-3DA08152F566}"/>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cxnSp>
        <p:nvCxnSpPr>
          <p:cNvPr id="5" name="Straight Arrow Connector 4">
            <a:extLst>
              <a:ext uri="{FF2B5EF4-FFF2-40B4-BE49-F238E27FC236}">
                <a16:creationId xmlns:a16="http://schemas.microsoft.com/office/drawing/2014/main" id="{6292AE2D-6A3B-410E-8F04-F4232A2EEA85}"/>
              </a:ext>
            </a:extLst>
          </p:cNvPr>
          <p:cNvCxnSpPr>
            <a:stCxn id="70" idx="3"/>
            <a:endCxn id="16" idx="1"/>
          </p:cNvCxnSpPr>
          <p:nvPr/>
        </p:nvCxnSpPr>
        <p:spPr>
          <a:xfrm>
            <a:off x="3904708" y="2180272"/>
            <a:ext cx="546080" cy="13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B65D781C-9152-43CB-A94C-9FA8C154753D}"/>
              </a:ext>
            </a:extLst>
          </p:cNvPr>
          <p:cNvCxnSpPr>
            <a:stCxn id="22" idx="3"/>
            <a:endCxn id="24" idx="1"/>
          </p:cNvCxnSpPr>
          <p:nvPr/>
        </p:nvCxnSpPr>
        <p:spPr>
          <a:xfrm flipV="1">
            <a:off x="7961631" y="2180272"/>
            <a:ext cx="546080" cy="13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08193770-9D3F-4319-92E6-29138830C60D}"/>
              </a:ext>
            </a:extLst>
          </p:cNvPr>
          <p:cNvCxnSpPr>
            <a:stCxn id="27" idx="2"/>
            <a:endCxn id="35" idx="0"/>
          </p:cNvCxnSpPr>
          <p:nvPr/>
        </p:nvCxnSpPr>
        <p:spPr>
          <a:xfrm flipH="1">
            <a:off x="10263132" y="2399999"/>
            <a:ext cx="1" cy="8294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34C68FA-1E64-44C4-836C-89568FF8D543}"/>
              </a:ext>
            </a:extLst>
          </p:cNvPr>
          <p:cNvCxnSpPr>
            <a:stCxn id="32" idx="1"/>
            <a:endCxn id="46" idx="3"/>
          </p:cNvCxnSpPr>
          <p:nvPr/>
        </p:nvCxnSpPr>
        <p:spPr>
          <a:xfrm flipH="1">
            <a:off x="7917099" y="3449153"/>
            <a:ext cx="590611" cy="52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925900A-1E7C-4A7A-BC08-59F5A752BEF7}"/>
              </a:ext>
            </a:extLst>
          </p:cNvPr>
          <p:cNvCxnSpPr>
            <a:stCxn id="40" idx="1"/>
            <a:endCxn id="54" idx="3"/>
          </p:cNvCxnSpPr>
          <p:nvPr/>
        </p:nvCxnSpPr>
        <p:spPr>
          <a:xfrm flipH="1">
            <a:off x="3904707" y="3454421"/>
            <a:ext cx="5015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0BF8BA86-DCEB-4C4E-AF63-42845558A1B2}"/>
              </a:ext>
            </a:extLst>
          </p:cNvPr>
          <p:cNvCxnSpPr>
            <a:stCxn id="51" idx="2"/>
            <a:endCxn id="59" idx="0"/>
          </p:cNvCxnSpPr>
          <p:nvPr/>
        </p:nvCxnSpPr>
        <p:spPr>
          <a:xfrm flipH="1">
            <a:off x="2149285" y="3674148"/>
            <a:ext cx="1" cy="10530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81" name="Group 80">
            <a:extLst>
              <a:ext uri="{FF2B5EF4-FFF2-40B4-BE49-F238E27FC236}">
                <a16:creationId xmlns:a16="http://schemas.microsoft.com/office/drawing/2014/main" id="{3777C976-D23C-47F2-911D-90237B139CF7}"/>
              </a:ext>
            </a:extLst>
          </p:cNvPr>
          <p:cNvGrpSpPr/>
          <p:nvPr/>
        </p:nvGrpSpPr>
        <p:grpSpPr>
          <a:xfrm>
            <a:off x="4952337" y="1696278"/>
            <a:ext cx="752724" cy="265625"/>
            <a:chOff x="4952337" y="1696278"/>
            <a:chExt cx="752724" cy="265625"/>
          </a:xfrm>
        </p:grpSpPr>
        <p:cxnSp>
          <p:nvCxnSpPr>
            <p:cNvPr id="73" name="Straight Connector 72">
              <a:extLst>
                <a:ext uri="{FF2B5EF4-FFF2-40B4-BE49-F238E27FC236}">
                  <a16:creationId xmlns:a16="http://schemas.microsoft.com/office/drawing/2014/main" id="{B63FDF05-09F8-4A22-A368-F7D3897FAE6B}"/>
                </a:ext>
              </a:extLst>
            </p:cNvPr>
            <p:cNvCxnSpPr>
              <a:stCxn id="18" idx="0"/>
            </p:cNvCxnSpPr>
            <p:nvPr/>
          </p:nvCxnSpPr>
          <p:spPr>
            <a:xfrm flipV="1">
              <a:off x="5704661" y="1696278"/>
              <a:ext cx="400" cy="265625"/>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7E81E2AC-F684-4459-9B4A-8C5ED472D344}"/>
                </a:ext>
              </a:extLst>
            </p:cNvPr>
            <p:cNvCxnSpPr/>
            <p:nvPr/>
          </p:nvCxnSpPr>
          <p:spPr>
            <a:xfrm flipH="1">
              <a:off x="4952337" y="1696278"/>
              <a:ext cx="7523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25BA5A3F-2407-4376-A873-E6F16523A77A}"/>
                </a:ext>
              </a:extLst>
            </p:cNvPr>
            <p:cNvCxnSpPr/>
            <p:nvPr/>
          </p:nvCxnSpPr>
          <p:spPr>
            <a:xfrm>
              <a:off x="4952337" y="1696278"/>
              <a:ext cx="0" cy="2656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79" name="Straight Arrow Connector 78">
            <a:extLst>
              <a:ext uri="{FF2B5EF4-FFF2-40B4-BE49-F238E27FC236}">
                <a16:creationId xmlns:a16="http://schemas.microsoft.com/office/drawing/2014/main" id="{2AD6434E-2305-4187-9CE5-CF1B230AF22C}"/>
              </a:ext>
            </a:extLst>
          </p:cNvPr>
          <p:cNvCxnSpPr/>
          <p:nvPr/>
        </p:nvCxnSpPr>
        <p:spPr>
          <a:xfrm>
            <a:off x="5161722" y="2537791"/>
            <a:ext cx="6361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82" name="Group 81">
            <a:extLst>
              <a:ext uri="{FF2B5EF4-FFF2-40B4-BE49-F238E27FC236}">
                <a16:creationId xmlns:a16="http://schemas.microsoft.com/office/drawing/2014/main" id="{ED17E4E4-B558-4C97-B93F-F62D706277FD}"/>
              </a:ext>
            </a:extLst>
          </p:cNvPr>
          <p:cNvGrpSpPr/>
          <p:nvPr/>
        </p:nvGrpSpPr>
        <p:grpSpPr>
          <a:xfrm>
            <a:off x="8507712" y="1683026"/>
            <a:ext cx="1755822" cy="265625"/>
            <a:chOff x="4952337" y="1696278"/>
            <a:chExt cx="752724" cy="265625"/>
          </a:xfrm>
        </p:grpSpPr>
        <p:cxnSp>
          <p:nvCxnSpPr>
            <p:cNvPr id="83" name="Straight Connector 82">
              <a:extLst>
                <a:ext uri="{FF2B5EF4-FFF2-40B4-BE49-F238E27FC236}">
                  <a16:creationId xmlns:a16="http://schemas.microsoft.com/office/drawing/2014/main" id="{EE03CABC-07A0-4E50-8521-5909CE21DAD5}"/>
                </a:ext>
              </a:extLst>
            </p:cNvPr>
            <p:cNvCxnSpPr/>
            <p:nvPr/>
          </p:nvCxnSpPr>
          <p:spPr>
            <a:xfrm flipV="1">
              <a:off x="5704661" y="1696278"/>
              <a:ext cx="400" cy="265625"/>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D5681341-1D66-417C-B350-B5EA9212FE9C}"/>
                </a:ext>
              </a:extLst>
            </p:cNvPr>
            <p:cNvCxnSpPr/>
            <p:nvPr/>
          </p:nvCxnSpPr>
          <p:spPr>
            <a:xfrm flipH="1">
              <a:off x="4952337" y="1696278"/>
              <a:ext cx="7523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9804CBD6-D658-4AFD-A990-6E1E68AA8A71}"/>
                </a:ext>
              </a:extLst>
            </p:cNvPr>
            <p:cNvCxnSpPr/>
            <p:nvPr/>
          </p:nvCxnSpPr>
          <p:spPr>
            <a:xfrm>
              <a:off x="4952337" y="1696278"/>
              <a:ext cx="0" cy="2656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C101D5DF-E648-4706-A184-405DE4E8A1B3}"/>
              </a:ext>
            </a:extLst>
          </p:cNvPr>
          <p:cNvGrpSpPr/>
          <p:nvPr/>
        </p:nvGrpSpPr>
        <p:grpSpPr>
          <a:xfrm>
            <a:off x="9474282" y="2969069"/>
            <a:ext cx="1254273" cy="265625"/>
            <a:chOff x="4952337" y="1696278"/>
            <a:chExt cx="752724" cy="265625"/>
          </a:xfrm>
        </p:grpSpPr>
        <p:cxnSp>
          <p:nvCxnSpPr>
            <p:cNvPr id="87" name="Straight Connector 86">
              <a:extLst>
                <a:ext uri="{FF2B5EF4-FFF2-40B4-BE49-F238E27FC236}">
                  <a16:creationId xmlns:a16="http://schemas.microsoft.com/office/drawing/2014/main" id="{21056625-106C-496B-B1DF-72C35C50B25C}"/>
                </a:ext>
              </a:extLst>
            </p:cNvPr>
            <p:cNvCxnSpPr/>
            <p:nvPr/>
          </p:nvCxnSpPr>
          <p:spPr>
            <a:xfrm flipV="1">
              <a:off x="5704661" y="1696278"/>
              <a:ext cx="400" cy="265625"/>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81C53796-D240-4C83-99E6-0F7A6BBA2F30}"/>
                </a:ext>
              </a:extLst>
            </p:cNvPr>
            <p:cNvCxnSpPr/>
            <p:nvPr/>
          </p:nvCxnSpPr>
          <p:spPr>
            <a:xfrm flipH="1">
              <a:off x="4952337" y="1696278"/>
              <a:ext cx="7523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518E9140-A16C-4F52-AE6E-9180C6B7BEF3}"/>
                </a:ext>
              </a:extLst>
            </p:cNvPr>
            <p:cNvCxnSpPr/>
            <p:nvPr/>
          </p:nvCxnSpPr>
          <p:spPr>
            <a:xfrm>
              <a:off x="4952337" y="1696278"/>
              <a:ext cx="0" cy="2656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92" name="Group 91">
            <a:extLst>
              <a:ext uri="{FF2B5EF4-FFF2-40B4-BE49-F238E27FC236}">
                <a16:creationId xmlns:a16="http://schemas.microsoft.com/office/drawing/2014/main" id="{1CDF147A-1A95-4438-B461-99C8D9B8CB8D}"/>
              </a:ext>
            </a:extLst>
          </p:cNvPr>
          <p:cNvGrpSpPr/>
          <p:nvPr/>
        </p:nvGrpSpPr>
        <p:grpSpPr>
          <a:xfrm>
            <a:off x="6412451" y="2969069"/>
            <a:ext cx="752123" cy="265625"/>
            <a:chOff x="4952337" y="1696278"/>
            <a:chExt cx="752724" cy="265625"/>
          </a:xfrm>
        </p:grpSpPr>
        <p:cxnSp>
          <p:nvCxnSpPr>
            <p:cNvPr id="93" name="Straight Connector 92">
              <a:extLst>
                <a:ext uri="{FF2B5EF4-FFF2-40B4-BE49-F238E27FC236}">
                  <a16:creationId xmlns:a16="http://schemas.microsoft.com/office/drawing/2014/main" id="{C8980AA6-608C-4454-8257-C135B6BF0305}"/>
                </a:ext>
              </a:extLst>
            </p:cNvPr>
            <p:cNvCxnSpPr/>
            <p:nvPr/>
          </p:nvCxnSpPr>
          <p:spPr>
            <a:xfrm flipV="1">
              <a:off x="5704661" y="1696278"/>
              <a:ext cx="400" cy="265625"/>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39C9E8D2-B15E-43D5-A724-5EA6D7ADBCFD}"/>
                </a:ext>
              </a:extLst>
            </p:cNvPr>
            <p:cNvCxnSpPr/>
            <p:nvPr/>
          </p:nvCxnSpPr>
          <p:spPr>
            <a:xfrm flipH="1">
              <a:off x="4952337" y="1696278"/>
              <a:ext cx="7523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534FD71A-2696-4FD4-B6DC-97C3F01EED6E}"/>
                </a:ext>
              </a:extLst>
            </p:cNvPr>
            <p:cNvCxnSpPr/>
            <p:nvPr/>
          </p:nvCxnSpPr>
          <p:spPr>
            <a:xfrm>
              <a:off x="4952337" y="1696278"/>
              <a:ext cx="0" cy="2656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97" name="Group 96">
            <a:extLst>
              <a:ext uri="{FF2B5EF4-FFF2-40B4-BE49-F238E27FC236}">
                <a16:creationId xmlns:a16="http://schemas.microsoft.com/office/drawing/2014/main" id="{A66B613B-B27B-450D-899C-21EF0E9A831E}"/>
              </a:ext>
            </a:extLst>
          </p:cNvPr>
          <p:cNvGrpSpPr/>
          <p:nvPr/>
        </p:nvGrpSpPr>
        <p:grpSpPr>
          <a:xfrm>
            <a:off x="894746" y="2969068"/>
            <a:ext cx="2795711" cy="265625"/>
            <a:chOff x="4952337" y="1696278"/>
            <a:chExt cx="752724" cy="265625"/>
          </a:xfrm>
        </p:grpSpPr>
        <p:cxnSp>
          <p:nvCxnSpPr>
            <p:cNvPr id="98" name="Straight Connector 97">
              <a:extLst>
                <a:ext uri="{FF2B5EF4-FFF2-40B4-BE49-F238E27FC236}">
                  <a16:creationId xmlns:a16="http://schemas.microsoft.com/office/drawing/2014/main" id="{C72D305B-35D7-4471-8633-D956770FE753}"/>
                </a:ext>
              </a:extLst>
            </p:cNvPr>
            <p:cNvCxnSpPr/>
            <p:nvPr/>
          </p:nvCxnSpPr>
          <p:spPr>
            <a:xfrm flipV="1">
              <a:off x="5704661" y="1696278"/>
              <a:ext cx="400" cy="265625"/>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C66F644E-FF1A-40A7-89C5-B74C6C04901A}"/>
                </a:ext>
              </a:extLst>
            </p:cNvPr>
            <p:cNvCxnSpPr/>
            <p:nvPr/>
          </p:nvCxnSpPr>
          <p:spPr>
            <a:xfrm flipH="1">
              <a:off x="4952337" y="1696278"/>
              <a:ext cx="7523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1834D7C0-1F6E-4B81-BD92-1143874BF1DE}"/>
                </a:ext>
              </a:extLst>
            </p:cNvPr>
            <p:cNvCxnSpPr/>
            <p:nvPr/>
          </p:nvCxnSpPr>
          <p:spPr>
            <a:xfrm>
              <a:off x="4952337" y="1696278"/>
              <a:ext cx="0" cy="2656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cxnSp>
        <p:nvCxnSpPr>
          <p:cNvPr id="102" name="Straight Arrow Connector 101">
            <a:extLst>
              <a:ext uri="{FF2B5EF4-FFF2-40B4-BE49-F238E27FC236}">
                <a16:creationId xmlns:a16="http://schemas.microsoft.com/office/drawing/2014/main" id="{1108CEC5-1EBB-4DA9-ACD0-4D5516F562FC}"/>
              </a:ext>
            </a:extLst>
          </p:cNvPr>
          <p:cNvCxnSpPr/>
          <p:nvPr/>
        </p:nvCxnSpPr>
        <p:spPr>
          <a:xfrm>
            <a:off x="8739809" y="2537791"/>
            <a:ext cx="15227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A0DC3999-1D23-4C7C-A649-70104FCA7261}"/>
              </a:ext>
            </a:extLst>
          </p:cNvPr>
          <p:cNvCxnSpPr/>
          <p:nvPr/>
        </p:nvCxnSpPr>
        <p:spPr>
          <a:xfrm>
            <a:off x="9780104" y="3843130"/>
            <a:ext cx="104692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9E68E4B2-E513-4C4B-AE0B-C925E5BCF7D5}"/>
              </a:ext>
            </a:extLst>
          </p:cNvPr>
          <p:cNvCxnSpPr/>
          <p:nvPr/>
        </p:nvCxnSpPr>
        <p:spPr>
          <a:xfrm>
            <a:off x="6632713" y="3843130"/>
            <a:ext cx="5318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556E002C-592F-41E4-9487-36DCC506FC88}"/>
              </a:ext>
            </a:extLst>
          </p:cNvPr>
          <p:cNvCxnSpPr/>
          <p:nvPr/>
        </p:nvCxnSpPr>
        <p:spPr>
          <a:xfrm>
            <a:off x="1119809" y="3843130"/>
            <a:ext cx="256916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6732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Merge Sort</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12</a:t>
            </a:fld>
            <a:endParaRPr lang="en-US"/>
          </a:p>
        </p:txBody>
      </p:sp>
      <p:grpSp>
        <p:nvGrpSpPr>
          <p:cNvPr id="6" name="Group 5">
            <a:extLst>
              <a:ext uri="{FF2B5EF4-FFF2-40B4-BE49-F238E27FC236}">
                <a16:creationId xmlns:a16="http://schemas.microsoft.com/office/drawing/2014/main" id="{5418AE7E-F559-4B55-A123-051F5D0E0764}"/>
              </a:ext>
            </a:extLst>
          </p:cNvPr>
          <p:cNvGrpSpPr/>
          <p:nvPr/>
        </p:nvGrpSpPr>
        <p:grpSpPr>
          <a:xfrm>
            <a:off x="3942398" y="1500472"/>
            <a:ext cx="4307204" cy="559377"/>
            <a:chOff x="1256306" y="3387256"/>
            <a:chExt cx="5732888" cy="818984"/>
          </a:xfrm>
        </p:grpSpPr>
        <p:sp>
          <p:nvSpPr>
            <p:cNvPr id="7" name="Rectangle: Rounded Corners 6">
              <a:extLst>
                <a:ext uri="{FF2B5EF4-FFF2-40B4-BE49-F238E27FC236}">
                  <a16:creationId xmlns:a16="http://schemas.microsoft.com/office/drawing/2014/main" id="{B4970199-B454-417E-B3C0-F7E50826B6B1}"/>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8" name="Rectangle: Rounded Corners 7">
              <a:extLst>
                <a:ext uri="{FF2B5EF4-FFF2-40B4-BE49-F238E27FC236}">
                  <a16:creationId xmlns:a16="http://schemas.microsoft.com/office/drawing/2014/main" id="{04EA0F10-2B0A-466A-9760-9FE3E3C46B9C}"/>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9" name="Rectangle: Rounded Corners 8">
              <a:extLst>
                <a:ext uri="{FF2B5EF4-FFF2-40B4-BE49-F238E27FC236}">
                  <a16:creationId xmlns:a16="http://schemas.microsoft.com/office/drawing/2014/main" id="{96A773A3-A38B-45BD-ACC6-C96C2B97D2A2}"/>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0" name="Rectangle: Rounded Corners 9">
              <a:extLst>
                <a:ext uri="{FF2B5EF4-FFF2-40B4-BE49-F238E27FC236}">
                  <a16:creationId xmlns:a16="http://schemas.microsoft.com/office/drawing/2014/main" id="{3CDB7E83-D69A-4D89-AC05-C9B72DD0860B}"/>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 name="Rectangle: Rounded Corners 10">
              <a:extLst>
                <a:ext uri="{FF2B5EF4-FFF2-40B4-BE49-F238E27FC236}">
                  <a16:creationId xmlns:a16="http://schemas.microsoft.com/office/drawing/2014/main" id="{5F21627A-E088-4AF0-93B3-39A3720229B3}"/>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2" name="Rectangle: Rounded Corners 11">
              <a:extLst>
                <a:ext uri="{FF2B5EF4-FFF2-40B4-BE49-F238E27FC236}">
                  <a16:creationId xmlns:a16="http://schemas.microsoft.com/office/drawing/2014/main" id="{000D083C-A0A4-40B2-AE84-A68A944A6A5C}"/>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13" name="Rectangle: Rounded Corners 12">
              <a:extLst>
                <a:ext uri="{FF2B5EF4-FFF2-40B4-BE49-F238E27FC236}">
                  <a16:creationId xmlns:a16="http://schemas.microsoft.com/office/drawing/2014/main" id="{FADAA72E-C8D5-4DEE-8761-F994DE2F18BD}"/>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2" name="Group 1">
            <a:extLst>
              <a:ext uri="{FF2B5EF4-FFF2-40B4-BE49-F238E27FC236}">
                <a16:creationId xmlns:a16="http://schemas.microsoft.com/office/drawing/2014/main" id="{41AD13A0-7DE9-4B05-90E7-C8EA65267A09}"/>
              </a:ext>
            </a:extLst>
          </p:cNvPr>
          <p:cNvGrpSpPr/>
          <p:nvPr/>
        </p:nvGrpSpPr>
        <p:grpSpPr>
          <a:xfrm>
            <a:off x="3272460" y="2622334"/>
            <a:ext cx="2461259" cy="559377"/>
            <a:chOff x="1162216" y="2647243"/>
            <a:chExt cx="3275936" cy="744531"/>
          </a:xfrm>
        </p:grpSpPr>
        <p:sp>
          <p:nvSpPr>
            <p:cNvPr id="15" name="Rectangle: Rounded Corners 14">
              <a:extLst>
                <a:ext uri="{FF2B5EF4-FFF2-40B4-BE49-F238E27FC236}">
                  <a16:creationId xmlns:a16="http://schemas.microsoft.com/office/drawing/2014/main" id="{07DBBBD4-D646-4657-ABD3-6E58CE5C5713}"/>
                </a:ext>
              </a:extLst>
            </p:cNvPr>
            <p:cNvSpPr/>
            <p:nvPr/>
          </p:nvSpPr>
          <p:spPr>
            <a:xfrm>
              <a:off x="1162216" y="2647243"/>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6" name="Rectangle: Rounded Corners 15">
              <a:extLst>
                <a:ext uri="{FF2B5EF4-FFF2-40B4-BE49-F238E27FC236}">
                  <a16:creationId xmlns:a16="http://schemas.microsoft.com/office/drawing/2014/main" id="{D1ECD2F0-0486-4A47-8A3A-6B7D5D21FC9A}"/>
                </a:ext>
              </a:extLst>
            </p:cNvPr>
            <p:cNvSpPr/>
            <p:nvPr/>
          </p:nvSpPr>
          <p:spPr>
            <a:xfrm>
              <a:off x="1981200" y="2647243"/>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17" name="Rectangle: Rounded Corners 16">
              <a:extLst>
                <a:ext uri="{FF2B5EF4-FFF2-40B4-BE49-F238E27FC236}">
                  <a16:creationId xmlns:a16="http://schemas.microsoft.com/office/drawing/2014/main" id="{94B3E252-60BB-4C66-A976-972CC8CAD2B4}"/>
                </a:ext>
              </a:extLst>
            </p:cNvPr>
            <p:cNvSpPr/>
            <p:nvPr/>
          </p:nvSpPr>
          <p:spPr>
            <a:xfrm>
              <a:off x="2800184" y="2647243"/>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8" name="Rectangle: Rounded Corners 17">
              <a:extLst>
                <a:ext uri="{FF2B5EF4-FFF2-40B4-BE49-F238E27FC236}">
                  <a16:creationId xmlns:a16="http://schemas.microsoft.com/office/drawing/2014/main" id="{636EB15B-2611-4FE1-83EC-50C006147978}"/>
                </a:ext>
              </a:extLst>
            </p:cNvPr>
            <p:cNvSpPr/>
            <p:nvPr/>
          </p:nvSpPr>
          <p:spPr>
            <a:xfrm>
              <a:off x="3619168" y="2647243"/>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grpSp>
      <p:grpSp>
        <p:nvGrpSpPr>
          <p:cNvPr id="5" name="Group 4">
            <a:extLst>
              <a:ext uri="{FF2B5EF4-FFF2-40B4-BE49-F238E27FC236}">
                <a16:creationId xmlns:a16="http://schemas.microsoft.com/office/drawing/2014/main" id="{E09BA423-F281-4794-87C5-19397988333B}"/>
              </a:ext>
            </a:extLst>
          </p:cNvPr>
          <p:cNvGrpSpPr/>
          <p:nvPr/>
        </p:nvGrpSpPr>
        <p:grpSpPr>
          <a:xfrm>
            <a:off x="7634287" y="2571639"/>
            <a:ext cx="1845945" cy="559377"/>
            <a:chOff x="8480066" y="2647243"/>
            <a:chExt cx="2456952" cy="744531"/>
          </a:xfrm>
        </p:grpSpPr>
        <p:sp>
          <p:nvSpPr>
            <p:cNvPr id="19" name="Rectangle: Rounded Corners 18">
              <a:extLst>
                <a:ext uri="{FF2B5EF4-FFF2-40B4-BE49-F238E27FC236}">
                  <a16:creationId xmlns:a16="http://schemas.microsoft.com/office/drawing/2014/main" id="{E3C88DB0-700E-4F46-A205-76A69C0D8C76}"/>
                </a:ext>
              </a:extLst>
            </p:cNvPr>
            <p:cNvSpPr/>
            <p:nvPr/>
          </p:nvSpPr>
          <p:spPr>
            <a:xfrm>
              <a:off x="8480066" y="2647243"/>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0" name="Rectangle: Rounded Corners 19">
              <a:extLst>
                <a:ext uri="{FF2B5EF4-FFF2-40B4-BE49-F238E27FC236}">
                  <a16:creationId xmlns:a16="http://schemas.microsoft.com/office/drawing/2014/main" id="{240729F1-543B-42E5-841C-8CD012EB466A}"/>
                </a:ext>
              </a:extLst>
            </p:cNvPr>
            <p:cNvSpPr/>
            <p:nvPr/>
          </p:nvSpPr>
          <p:spPr>
            <a:xfrm>
              <a:off x="9299050" y="2647243"/>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21" name="Rectangle: Rounded Corners 20">
              <a:extLst>
                <a:ext uri="{FF2B5EF4-FFF2-40B4-BE49-F238E27FC236}">
                  <a16:creationId xmlns:a16="http://schemas.microsoft.com/office/drawing/2014/main" id="{5B80328A-B6BA-417E-818D-F63998231FA9}"/>
                </a:ext>
              </a:extLst>
            </p:cNvPr>
            <p:cNvSpPr/>
            <p:nvPr/>
          </p:nvSpPr>
          <p:spPr>
            <a:xfrm>
              <a:off x="10118034" y="2647243"/>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31" name="Group 30">
            <a:extLst>
              <a:ext uri="{FF2B5EF4-FFF2-40B4-BE49-F238E27FC236}">
                <a16:creationId xmlns:a16="http://schemas.microsoft.com/office/drawing/2014/main" id="{979B3888-26E7-4788-B904-139790F3D8DA}"/>
              </a:ext>
            </a:extLst>
          </p:cNvPr>
          <p:cNvGrpSpPr/>
          <p:nvPr/>
        </p:nvGrpSpPr>
        <p:grpSpPr>
          <a:xfrm>
            <a:off x="1827412" y="3972270"/>
            <a:ext cx="1230630" cy="559377"/>
            <a:chOff x="343232" y="3972461"/>
            <a:chExt cx="1637968" cy="744531"/>
          </a:xfrm>
        </p:grpSpPr>
        <p:sp>
          <p:nvSpPr>
            <p:cNvPr id="22" name="Rectangle: Rounded Corners 21">
              <a:extLst>
                <a:ext uri="{FF2B5EF4-FFF2-40B4-BE49-F238E27FC236}">
                  <a16:creationId xmlns:a16="http://schemas.microsoft.com/office/drawing/2014/main" id="{9F69A967-B0F6-42BD-B6FF-497A5C3975AD}"/>
                </a:ext>
              </a:extLst>
            </p:cNvPr>
            <p:cNvSpPr/>
            <p:nvPr/>
          </p:nvSpPr>
          <p:spPr>
            <a:xfrm>
              <a:off x="343232" y="3972461"/>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3" name="Rectangle: Rounded Corners 22">
              <a:extLst>
                <a:ext uri="{FF2B5EF4-FFF2-40B4-BE49-F238E27FC236}">
                  <a16:creationId xmlns:a16="http://schemas.microsoft.com/office/drawing/2014/main" id="{F9A7B4C5-DBDB-42A6-9C30-2AE943823553}"/>
                </a:ext>
              </a:extLst>
            </p:cNvPr>
            <p:cNvSpPr/>
            <p:nvPr/>
          </p:nvSpPr>
          <p:spPr>
            <a:xfrm>
              <a:off x="1162216" y="3972461"/>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grpSp>
      <p:grpSp>
        <p:nvGrpSpPr>
          <p:cNvPr id="32" name="Group 31">
            <a:extLst>
              <a:ext uri="{FF2B5EF4-FFF2-40B4-BE49-F238E27FC236}">
                <a16:creationId xmlns:a16="http://schemas.microsoft.com/office/drawing/2014/main" id="{B4A9A62E-6B4D-43BF-84D3-A6DCB1D8EA21}"/>
              </a:ext>
            </a:extLst>
          </p:cNvPr>
          <p:cNvGrpSpPr/>
          <p:nvPr/>
        </p:nvGrpSpPr>
        <p:grpSpPr>
          <a:xfrm>
            <a:off x="4570487" y="3981615"/>
            <a:ext cx="1230630" cy="559377"/>
            <a:chOff x="3619168" y="3972461"/>
            <a:chExt cx="1637968" cy="744531"/>
          </a:xfrm>
        </p:grpSpPr>
        <p:sp>
          <p:nvSpPr>
            <p:cNvPr id="24" name="Rectangle: Rounded Corners 23">
              <a:extLst>
                <a:ext uri="{FF2B5EF4-FFF2-40B4-BE49-F238E27FC236}">
                  <a16:creationId xmlns:a16="http://schemas.microsoft.com/office/drawing/2014/main" id="{64E84661-7567-4C5E-AD3C-D5A69F16730D}"/>
                </a:ext>
              </a:extLst>
            </p:cNvPr>
            <p:cNvSpPr/>
            <p:nvPr/>
          </p:nvSpPr>
          <p:spPr>
            <a:xfrm>
              <a:off x="3619168" y="3972461"/>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25" name="Rectangle: Rounded Corners 24">
              <a:extLst>
                <a:ext uri="{FF2B5EF4-FFF2-40B4-BE49-F238E27FC236}">
                  <a16:creationId xmlns:a16="http://schemas.microsoft.com/office/drawing/2014/main" id="{2127AE6E-79CD-40F1-9DDE-6F93723BC782}"/>
                </a:ext>
              </a:extLst>
            </p:cNvPr>
            <p:cNvSpPr/>
            <p:nvPr/>
          </p:nvSpPr>
          <p:spPr>
            <a:xfrm>
              <a:off x="4438152" y="3972461"/>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grpSp>
      <p:grpSp>
        <p:nvGrpSpPr>
          <p:cNvPr id="33" name="Group 32">
            <a:extLst>
              <a:ext uri="{FF2B5EF4-FFF2-40B4-BE49-F238E27FC236}">
                <a16:creationId xmlns:a16="http://schemas.microsoft.com/office/drawing/2014/main" id="{F3ADBEA1-71CF-4700-9121-29AC25E13216}"/>
              </a:ext>
            </a:extLst>
          </p:cNvPr>
          <p:cNvGrpSpPr/>
          <p:nvPr/>
        </p:nvGrpSpPr>
        <p:grpSpPr>
          <a:xfrm>
            <a:off x="7313562" y="4001935"/>
            <a:ext cx="1230630" cy="559377"/>
            <a:chOff x="7661082" y="3972461"/>
            <a:chExt cx="1637968" cy="744531"/>
          </a:xfrm>
        </p:grpSpPr>
        <p:sp>
          <p:nvSpPr>
            <p:cNvPr id="26" name="Rectangle: Rounded Corners 25">
              <a:extLst>
                <a:ext uri="{FF2B5EF4-FFF2-40B4-BE49-F238E27FC236}">
                  <a16:creationId xmlns:a16="http://schemas.microsoft.com/office/drawing/2014/main" id="{EC45FE87-DF9F-4F22-8F2B-24B44422B7E1}"/>
                </a:ext>
              </a:extLst>
            </p:cNvPr>
            <p:cNvSpPr/>
            <p:nvPr/>
          </p:nvSpPr>
          <p:spPr>
            <a:xfrm>
              <a:off x="7661082" y="3972461"/>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7" name="Rectangle: Rounded Corners 26">
              <a:extLst>
                <a:ext uri="{FF2B5EF4-FFF2-40B4-BE49-F238E27FC236}">
                  <a16:creationId xmlns:a16="http://schemas.microsoft.com/office/drawing/2014/main" id="{E7BCE67D-53D9-410C-8F10-7069DC9BF0CD}"/>
                </a:ext>
              </a:extLst>
            </p:cNvPr>
            <p:cNvSpPr/>
            <p:nvPr/>
          </p:nvSpPr>
          <p:spPr>
            <a:xfrm>
              <a:off x="8480066" y="3972461"/>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grpSp>
      <p:sp>
        <p:nvSpPr>
          <p:cNvPr id="28" name="Rectangle: Rounded Corners 27">
            <a:extLst>
              <a:ext uri="{FF2B5EF4-FFF2-40B4-BE49-F238E27FC236}">
                <a16:creationId xmlns:a16="http://schemas.microsoft.com/office/drawing/2014/main" id="{205CF791-9335-4DE6-AC5B-D2EBBFBA6753}"/>
              </a:ext>
            </a:extLst>
          </p:cNvPr>
          <p:cNvSpPr/>
          <p:nvPr/>
        </p:nvSpPr>
        <p:spPr>
          <a:xfrm>
            <a:off x="10323505" y="4001935"/>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4" name="Rectangle: Rounded Corners 33">
            <a:extLst>
              <a:ext uri="{FF2B5EF4-FFF2-40B4-BE49-F238E27FC236}">
                <a16:creationId xmlns:a16="http://schemas.microsoft.com/office/drawing/2014/main" id="{9F1AA2D8-DD71-4739-995B-ABC7BC59C890}"/>
              </a:ext>
            </a:extLst>
          </p:cNvPr>
          <p:cNvSpPr/>
          <p:nvPr/>
        </p:nvSpPr>
        <p:spPr>
          <a:xfrm>
            <a:off x="735019" y="5153839"/>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35" name="Rectangle: Rounded Corners 34">
            <a:extLst>
              <a:ext uri="{FF2B5EF4-FFF2-40B4-BE49-F238E27FC236}">
                <a16:creationId xmlns:a16="http://schemas.microsoft.com/office/drawing/2014/main" id="{FEF81569-D5EE-47C0-B95C-2C7CEB87A601}"/>
              </a:ext>
            </a:extLst>
          </p:cNvPr>
          <p:cNvSpPr/>
          <p:nvPr/>
        </p:nvSpPr>
        <p:spPr>
          <a:xfrm>
            <a:off x="2756183" y="5078827"/>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36" name="Rectangle: Rounded Corners 35">
            <a:extLst>
              <a:ext uri="{FF2B5EF4-FFF2-40B4-BE49-F238E27FC236}">
                <a16:creationId xmlns:a16="http://schemas.microsoft.com/office/drawing/2014/main" id="{84442279-49F2-41E5-A6EB-0EDD44298CAB}"/>
              </a:ext>
            </a:extLst>
          </p:cNvPr>
          <p:cNvSpPr/>
          <p:nvPr/>
        </p:nvSpPr>
        <p:spPr>
          <a:xfrm>
            <a:off x="3887774" y="5078826"/>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37" name="Rectangle: Rounded Corners 36">
            <a:extLst>
              <a:ext uri="{FF2B5EF4-FFF2-40B4-BE49-F238E27FC236}">
                <a16:creationId xmlns:a16="http://schemas.microsoft.com/office/drawing/2014/main" id="{884166F5-27D0-42D4-B2E4-18174333733D}"/>
              </a:ext>
            </a:extLst>
          </p:cNvPr>
          <p:cNvSpPr/>
          <p:nvPr/>
        </p:nvSpPr>
        <p:spPr>
          <a:xfrm>
            <a:off x="5848411" y="5074325"/>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38" name="Rectangle: Rounded Corners 37">
            <a:extLst>
              <a:ext uri="{FF2B5EF4-FFF2-40B4-BE49-F238E27FC236}">
                <a16:creationId xmlns:a16="http://schemas.microsoft.com/office/drawing/2014/main" id="{538E4028-D8F2-4051-B4CF-47D020233079}"/>
              </a:ext>
            </a:extLst>
          </p:cNvPr>
          <p:cNvSpPr/>
          <p:nvPr/>
        </p:nvSpPr>
        <p:spPr>
          <a:xfrm>
            <a:off x="6980002" y="5074324"/>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39" name="Rectangle: Rounded Corners 38">
            <a:extLst>
              <a:ext uri="{FF2B5EF4-FFF2-40B4-BE49-F238E27FC236}">
                <a16:creationId xmlns:a16="http://schemas.microsoft.com/office/drawing/2014/main" id="{7A91FBDE-374C-434A-8D0B-819E17002362}"/>
              </a:ext>
            </a:extLst>
          </p:cNvPr>
          <p:cNvSpPr/>
          <p:nvPr/>
        </p:nvSpPr>
        <p:spPr>
          <a:xfrm>
            <a:off x="8512846" y="5074323"/>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cxnSp>
        <p:nvCxnSpPr>
          <p:cNvPr id="40" name="Straight Connector 39">
            <a:extLst>
              <a:ext uri="{FF2B5EF4-FFF2-40B4-BE49-F238E27FC236}">
                <a16:creationId xmlns:a16="http://schemas.microsoft.com/office/drawing/2014/main" id="{0D560DF9-376F-49FB-A37E-F00A184ECBBD}"/>
              </a:ext>
            </a:extLst>
          </p:cNvPr>
          <p:cNvCxnSpPr>
            <a:cxnSpLocks/>
          </p:cNvCxnSpPr>
          <p:nvPr/>
        </p:nvCxnSpPr>
        <p:spPr>
          <a:xfrm>
            <a:off x="6403657" y="1141343"/>
            <a:ext cx="0" cy="1250671"/>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D4994A52-174F-4AFC-85AC-5B7951DA99E8}"/>
              </a:ext>
            </a:extLst>
          </p:cNvPr>
          <p:cNvCxnSpPr>
            <a:cxnSpLocks/>
          </p:cNvCxnSpPr>
          <p:nvPr/>
        </p:nvCxnSpPr>
        <p:spPr>
          <a:xfrm>
            <a:off x="4503089" y="2189457"/>
            <a:ext cx="0" cy="1250671"/>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CBA688DF-DBEE-4F38-A7A5-CAF4B23C94CB}"/>
              </a:ext>
            </a:extLst>
          </p:cNvPr>
          <p:cNvCxnSpPr>
            <a:cxnSpLocks/>
          </p:cNvCxnSpPr>
          <p:nvPr/>
        </p:nvCxnSpPr>
        <p:spPr>
          <a:xfrm>
            <a:off x="8868893" y="2139954"/>
            <a:ext cx="0" cy="1250671"/>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44" name="Straight Connector 43">
            <a:extLst>
              <a:ext uri="{FF2B5EF4-FFF2-40B4-BE49-F238E27FC236}">
                <a16:creationId xmlns:a16="http://schemas.microsoft.com/office/drawing/2014/main" id="{F58270E0-04F5-47FE-B413-360AABBECEED}"/>
              </a:ext>
            </a:extLst>
          </p:cNvPr>
          <p:cNvCxnSpPr>
            <a:cxnSpLocks/>
          </p:cNvCxnSpPr>
          <p:nvPr/>
        </p:nvCxnSpPr>
        <p:spPr>
          <a:xfrm>
            <a:off x="2442727" y="3610945"/>
            <a:ext cx="0" cy="1250671"/>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id="{A7039041-79C4-4D49-85FB-D1AB023F6A77}"/>
              </a:ext>
            </a:extLst>
          </p:cNvPr>
          <p:cNvCxnSpPr>
            <a:cxnSpLocks/>
          </p:cNvCxnSpPr>
          <p:nvPr/>
        </p:nvCxnSpPr>
        <p:spPr>
          <a:xfrm>
            <a:off x="5173028" y="3597099"/>
            <a:ext cx="0" cy="1250671"/>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47022CB2-30AF-47FE-BAAA-B26CB4DDF0CF}"/>
              </a:ext>
            </a:extLst>
          </p:cNvPr>
          <p:cNvCxnSpPr>
            <a:cxnSpLocks/>
          </p:cNvCxnSpPr>
          <p:nvPr/>
        </p:nvCxnSpPr>
        <p:spPr>
          <a:xfrm>
            <a:off x="7928877" y="3540032"/>
            <a:ext cx="0" cy="1250671"/>
          </a:xfrm>
          <a:prstGeom prst="line">
            <a:avLst/>
          </a:prstGeom>
          <a:ln w="28575">
            <a:prstDash val="dash"/>
          </a:ln>
        </p:spPr>
        <p:style>
          <a:lnRef idx="1">
            <a:schemeClr val="dk1"/>
          </a:lnRef>
          <a:fillRef idx="0">
            <a:schemeClr val="dk1"/>
          </a:fillRef>
          <a:effectRef idx="0">
            <a:schemeClr val="dk1"/>
          </a:effectRef>
          <a:fontRef idx="minor">
            <a:schemeClr val="tx1"/>
          </a:fontRef>
        </p:style>
      </p:cxnSp>
      <p:cxnSp>
        <p:nvCxnSpPr>
          <p:cNvPr id="49" name="Straight Arrow Connector 48">
            <a:extLst>
              <a:ext uri="{FF2B5EF4-FFF2-40B4-BE49-F238E27FC236}">
                <a16:creationId xmlns:a16="http://schemas.microsoft.com/office/drawing/2014/main" id="{C72F9557-C8B3-4C05-850E-0789E2CF829D}"/>
              </a:ext>
            </a:extLst>
          </p:cNvPr>
          <p:cNvCxnSpPr/>
          <p:nvPr/>
        </p:nvCxnSpPr>
        <p:spPr>
          <a:xfrm flipH="1">
            <a:off x="4557713" y="2139954"/>
            <a:ext cx="829296" cy="4316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A15CA385-45A3-4DA9-9FAD-FD671CACCD8C}"/>
              </a:ext>
            </a:extLst>
          </p:cNvPr>
          <p:cNvCxnSpPr/>
          <p:nvPr/>
        </p:nvCxnSpPr>
        <p:spPr>
          <a:xfrm>
            <a:off x="7189304" y="2139954"/>
            <a:ext cx="1477618" cy="3315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ED4BFDBE-6513-4F87-B637-5DE90E589ED1}"/>
              </a:ext>
            </a:extLst>
          </p:cNvPr>
          <p:cNvCxnSpPr/>
          <p:nvPr/>
        </p:nvCxnSpPr>
        <p:spPr>
          <a:xfrm flipH="1">
            <a:off x="2544417" y="3233527"/>
            <a:ext cx="1510748" cy="5963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D3C239BF-437B-4AC8-9BEE-8663711E145B}"/>
              </a:ext>
            </a:extLst>
          </p:cNvPr>
          <p:cNvCxnSpPr/>
          <p:nvPr/>
        </p:nvCxnSpPr>
        <p:spPr>
          <a:xfrm>
            <a:off x="4923183" y="3233527"/>
            <a:ext cx="262619" cy="5433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B191CB39-7DAD-4A24-910E-948738203DC3}"/>
              </a:ext>
            </a:extLst>
          </p:cNvPr>
          <p:cNvCxnSpPr/>
          <p:nvPr/>
        </p:nvCxnSpPr>
        <p:spPr>
          <a:xfrm flipH="1">
            <a:off x="7997687" y="3181711"/>
            <a:ext cx="311426" cy="6945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885044FD-45AA-4461-A835-CDF4E78E4B28}"/>
              </a:ext>
            </a:extLst>
          </p:cNvPr>
          <p:cNvCxnSpPr/>
          <p:nvPr/>
        </p:nvCxnSpPr>
        <p:spPr>
          <a:xfrm>
            <a:off x="9128161" y="3233527"/>
            <a:ext cx="1387439" cy="6427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104AEE56-4DD5-455C-BA80-61536855B672}"/>
              </a:ext>
            </a:extLst>
          </p:cNvPr>
          <p:cNvCxnSpPr/>
          <p:nvPr/>
        </p:nvCxnSpPr>
        <p:spPr>
          <a:xfrm flipH="1">
            <a:off x="1106557" y="4618379"/>
            <a:ext cx="881269" cy="4559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F329BD4D-EF8A-40BB-B0A5-B12EADBA3175}"/>
              </a:ext>
            </a:extLst>
          </p:cNvPr>
          <p:cNvCxnSpPr/>
          <p:nvPr/>
        </p:nvCxnSpPr>
        <p:spPr>
          <a:xfrm>
            <a:off x="2756183" y="4618379"/>
            <a:ext cx="301859" cy="3975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7FDC81BC-66C7-42B2-8635-B6753B4B66D7}"/>
              </a:ext>
            </a:extLst>
          </p:cNvPr>
          <p:cNvCxnSpPr/>
          <p:nvPr/>
        </p:nvCxnSpPr>
        <p:spPr>
          <a:xfrm flipH="1">
            <a:off x="4293704" y="4618379"/>
            <a:ext cx="629479" cy="3975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2658BD7D-2246-49ED-A40C-572FC88CD63A}"/>
              </a:ext>
            </a:extLst>
          </p:cNvPr>
          <p:cNvCxnSpPr/>
          <p:nvPr/>
        </p:nvCxnSpPr>
        <p:spPr>
          <a:xfrm>
            <a:off x="5499652" y="4618379"/>
            <a:ext cx="596348" cy="3975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462D1EC2-6F6C-439F-B199-7080A0FF6B8F}"/>
              </a:ext>
            </a:extLst>
          </p:cNvPr>
          <p:cNvCxnSpPr/>
          <p:nvPr/>
        </p:nvCxnSpPr>
        <p:spPr>
          <a:xfrm flipH="1">
            <a:off x="7313562" y="4618379"/>
            <a:ext cx="320725" cy="3975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84D48A99-4CD2-4780-9332-B852BE2EC687}"/>
              </a:ext>
            </a:extLst>
          </p:cNvPr>
          <p:cNvCxnSpPr>
            <a:endCxn id="39" idx="0"/>
          </p:cNvCxnSpPr>
          <p:nvPr/>
        </p:nvCxnSpPr>
        <p:spPr>
          <a:xfrm>
            <a:off x="8249602" y="4618379"/>
            <a:ext cx="570902" cy="4559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0314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Merge Sort</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13</a:t>
            </a:fld>
            <a:endParaRPr lang="en-US"/>
          </a:p>
        </p:txBody>
      </p:sp>
      <p:sp>
        <p:nvSpPr>
          <p:cNvPr id="15" name="Rectangle: Rounded Corners 14">
            <a:extLst>
              <a:ext uri="{FF2B5EF4-FFF2-40B4-BE49-F238E27FC236}">
                <a16:creationId xmlns:a16="http://schemas.microsoft.com/office/drawing/2014/main" id="{C825F157-14AD-4219-9B9D-ABA669D32A0D}"/>
              </a:ext>
            </a:extLst>
          </p:cNvPr>
          <p:cNvSpPr/>
          <p:nvPr/>
        </p:nvSpPr>
        <p:spPr>
          <a:xfrm>
            <a:off x="10955951" y="1328553"/>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6" name="Rectangle: Rounded Corners 15">
            <a:extLst>
              <a:ext uri="{FF2B5EF4-FFF2-40B4-BE49-F238E27FC236}">
                <a16:creationId xmlns:a16="http://schemas.microsoft.com/office/drawing/2014/main" id="{02D9DEAE-19D4-4FC6-9685-F8E9A71F53BC}"/>
              </a:ext>
            </a:extLst>
          </p:cNvPr>
          <p:cNvSpPr/>
          <p:nvPr/>
        </p:nvSpPr>
        <p:spPr>
          <a:xfrm>
            <a:off x="748276" y="1350468"/>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7" name="Rectangle: Rounded Corners 16">
            <a:extLst>
              <a:ext uri="{FF2B5EF4-FFF2-40B4-BE49-F238E27FC236}">
                <a16:creationId xmlns:a16="http://schemas.microsoft.com/office/drawing/2014/main" id="{3BD84DF9-9169-4761-B15F-34C3A8345F74}"/>
              </a:ext>
            </a:extLst>
          </p:cNvPr>
          <p:cNvSpPr/>
          <p:nvPr/>
        </p:nvSpPr>
        <p:spPr>
          <a:xfrm>
            <a:off x="2073701" y="1350468"/>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18" name="Rectangle: Rounded Corners 17">
            <a:extLst>
              <a:ext uri="{FF2B5EF4-FFF2-40B4-BE49-F238E27FC236}">
                <a16:creationId xmlns:a16="http://schemas.microsoft.com/office/drawing/2014/main" id="{0FCABBD6-7B86-4BEF-A5B3-5E8EF86EC940}"/>
              </a:ext>
            </a:extLst>
          </p:cNvPr>
          <p:cNvSpPr/>
          <p:nvPr/>
        </p:nvSpPr>
        <p:spPr>
          <a:xfrm>
            <a:off x="4212520" y="1351997"/>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9" name="Rectangle: Rounded Corners 18">
            <a:extLst>
              <a:ext uri="{FF2B5EF4-FFF2-40B4-BE49-F238E27FC236}">
                <a16:creationId xmlns:a16="http://schemas.microsoft.com/office/drawing/2014/main" id="{AD41743A-0F5E-43F5-8BCD-BCE782C609A3}"/>
              </a:ext>
            </a:extLst>
          </p:cNvPr>
          <p:cNvSpPr/>
          <p:nvPr/>
        </p:nvSpPr>
        <p:spPr>
          <a:xfrm>
            <a:off x="5537945" y="1328554"/>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20" name="Rectangle: Rounded Corners 19">
            <a:extLst>
              <a:ext uri="{FF2B5EF4-FFF2-40B4-BE49-F238E27FC236}">
                <a16:creationId xmlns:a16="http://schemas.microsoft.com/office/drawing/2014/main" id="{8B967D9A-A96B-42C0-89D9-54F3D472D452}"/>
              </a:ext>
            </a:extLst>
          </p:cNvPr>
          <p:cNvSpPr/>
          <p:nvPr/>
        </p:nvSpPr>
        <p:spPr>
          <a:xfrm>
            <a:off x="7184049" y="1351997"/>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1" name="Rectangle: Rounded Corners 20">
            <a:extLst>
              <a:ext uri="{FF2B5EF4-FFF2-40B4-BE49-F238E27FC236}">
                <a16:creationId xmlns:a16="http://schemas.microsoft.com/office/drawing/2014/main" id="{457E2E96-AED6-4086-9A79-C9724797FF0C}"/>
              </a:ext>
            </a:extLst>
          </p:cNvPr>
          <p:cNvSpPr/>
          <p:nvPr/>
        </p:nvSpPr>
        <p:spPr>
          <a:xfrm>
            <a:off x="8817132" y="1353802"/>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grpSp>
        <p:nvGrpSpPr>
          <p:cNvPr id="22" name="Group 21">
            <a:extLst>
              <a:ext uri="{FF2B5EF4-FFF2-40B4-BE49-F238E27FC236}">
                <a16:creationId xmlns:a16="http://schemas.microsoft.com/office/drawing/2014/main" id="{9F18C77C-E764-41BD-840B-DE5B186ECEF7}"/>
              </a:ext>
            </a:extLst>
          </p:cNvPr>
          <p:cNvGrpSpPr/>
          <p:nvPr/>
        </p:nvGrpSpPr>
        <p:grpSpPr>
          <a:xfrm>
            <a:off x="1150728" y="2574169"/>
            <a:ext cx="1230630" cy="559377"/>
            <a:chOff x="343232" y="3972461"/>
            <a:chExt cx="1637968" cy="744531"/>
          </a:xfrm>
        </p:grpSpPr>
        <p:sp>
          <p:nvSpPr>
            <p:cNvPr id="23" name="Rectangle: Rounded Corners 22">
              <a:extLst>
                <a:ext uri="{FF2B5EF4-FFF2-40B4-BE49-F238E27FC236}">
                  <a16:creationId xmlns:a16="http://schemas.microsoft.com/office/drawing/2014/main" id="{53E3B5FE-6B58-406D-940C-C64598F85A4C}"/>
                </a:ext>
              </a:extLst>
            </p:cNvPr>
            <p:cNvSpPr/>
            <p:nvPr/>
          </p:nvSpPr>
          <p:spPr>
            <a:xfrm>
              <a:off x="343232" y="3972461"/>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4" name="Rectangle: Rounded Corners 23">
              <a:extLst>
                <a:ext uri="{FF2B5EF4-FFF2-40B4-BE49-F238E27FC236}">
                  <a16:creationId xmlns:a16="http://schemas.microsoft.com/office/drawing/2014/main" id="{67DCA82C-9A24-4AE4-B29D-4DFB3A4932CA}"/>
                </a:ext>
              </a:extLst>
            </p:cNvPr>
            <p:cNvSpPr/>
            <p:nvPr/>
          </p:nvSpPr>
          <p:spPr>
            <a:xfrm>
              <a:off x="1162216" y="3972461"/>
              <a:ext cx="818984" cy="744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grpSp>
      <p:sp>
        <p:nvSpPr>
          <p:cNvPr id="25" name="Rectangle: Rounded Corners 24">
            <a:extLst>
              <a:ext uri="{FF2B5EF4-FFF2-40B4-BE49-F238E27FC236}">
                <a16:creationId xmlns:a16="http://schemas.microsoft.com/office/drawing/2014/main" id="{5FACC56E-6519-4DC0-A903-43C9D5A74E5E}"/>
              </a:ext>
            </a:extLst>
          </p:cNvPr>
          <p:cNvSpPr/>
          <p:nvPr/>
        </p:nvSpPr>
        <p:spPr>
          <a:xfrm>
            <a:off x="4358501" y="2574169"/>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26" name="Rectangle: Rounded Corners 25">
            <a:extLst>
              <a:ext uri="{FF2B5EF4-FFF2-40B4-BE49-F238E27FC236}">
                <a16:creationId xmlns:a16="http://schemas.microsoft.com/office/drawing/2014/main" id="{C0A35406-80DE-49CB-86E4-2283BA23E6BA}"/>
              </a:ext>
            </a:extLst>
          </p:cNvPr>
          <p:cNvSpPr/>
          <p:nvPr/>
        </p:nvSpPr>
        <p:spPr>
          <a:xfrm>
            <a:off x="4973816" y="2574168"/>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27" name="Rectangle: Rounded Corners 26">
            <a:extLst>
              <a:ext uri="{FF2B5EF4-FFF2-40B4-BE49-F238E27FC236}">
                <a16:creationId xmlns:a16="http://schemas.microsoft.com/office/drawing/2014/main" id="{1DAF8E33-5E2E-4C0E-B955-8C167A299BC7}"/>
              </a:ext>
            </a:extLst>
          </p:cNvPr>
          <p:cNvSpPr/>
          <p:nvPr/>
        </p:nvSpPr>
        <p:spPr>
          <a:xfrm>
            <a:off x="7566274" y="2574169"/>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8" name="Rectangle: Rounded Corners 27">
            <a:extLst>
              <a:ext uri="{FF2B5EF4-FFF2-40B4-BE49-F238E27FC236}">
                <a16:creationId xmlns:a16="http://schemas.microsoft.com/office/drawing/2014/main" id="{CA7D7080-E13B-44F7-8132-3992E8091351}"/>
              </a:ext>
            </a:extLst>
          </p:cNvPr>
          <p:cNvSpPr/>
          <p:nvPr/>
        </p:nvSpPr>
        <p:spPr>
          <a:xfrm>
            <a:off x="8181589" y="2574167"/>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29" name="Rectangle: Rounded Corners 28">
            <a:extLst>
              <a:ext uri="{FF2B5EF4-FFF2-40B4-BE49-F238E27FC236}">
                <a16:creationId xmlns:a16="http://schemas.microsoft.com/office/drawing/2014/main" id="{A8059E3B-0B1B-435E-96B3-27E834E7BBAF}"/>
              </a:ext>
            </a:extLst>
          </p:cNvPr>
          <p:cNvSpPr/>
          <p:nvPr/>
        </p:nvSpPr>
        <p:spPr>
          <a:xfrm>
            <a:off x="2689015" y="4138013"/>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30" name="Rectangle: Rounded Corners 29">
            <a:extLst>
              <a:ext uri="{FF2B5EF4-FFF2-40B4-BE49-F238E27FC236}">
                <a16:creationId xmlns:a16="http://schemas.microsoft.com/office/drawing/2014/main" id="{9D354F0B-74C6-4F17-801B-E21829C4396A}"/>
              </a:ext>
            </a:extLst>
          </p:cNvPr>
          <p:cNvSpPr/>
          <p:nvPr/>
        </p:nvSpPr>
        <p:spPr>
          <a:xfrm>
            <a:off x="2073700" y="4138014"/>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31" name="Rectangle: Rounded Corners 30">
            <a:extLst>
              <a:ext uri="{FF2B5EF4-FFF2-40B4-BE49-F238E27FC236}">
                <a16:creationId xmlns:a16="http://schemas.microsoft.com/office/drawing/2014/main" id="{B8DD6823-4EBA-4409-BEB0-C75CC4055EBD}"/>
              </a:ext>
            </a:extLst>
          </p:cNvPr>
          <p:cNvSpPr/>
          <p:nvPr/>
        </p:nvSpPr>
        <p:spPr>
          <a:xfrm>
            <a:off x="3304330" y="4141075"/>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32" name="Rectangle: Rounded Corners 31">
            <a:extLst>
              <a:ext uri="{FF2B5EF4-FFF2-40B4-BE49-F238E27FC236}">
                <a16:creationId xmlns:a16="http://schemas.microsoft.com/office/drawing/2014/main" id="{B1279A0D-A15E-4145-8720-1840A75F3834}"/>
              </a:ext>
            </a:extLst>
          </p:cNvPr>
          <p:cNvSpPr/>
          <p:nvPr/>
        </p:nvSpPr>
        <p:spPr>
          <a:xfrm>
            <a:off x="3919645" y="4138012"/>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33" name="Rectangle: Rounded Corners 32">
            <a:extLst>
              <a:ext uri="{FF2B5EF4-FFF2-40B4-BE49-F238E27FC236}">
                <a16:creationId xmlns:a16="http://schemas.microsoft.com/office/drawing/2014/main" id="{EE13B3CA-B175-40EE-8320-18BBE31493EF}"/>
              </a:ext>
            </a:extLst>
          </p:cNvPr>
          <p:cNvSpPr/>
          <p:nvPr/>
        </p:nvSpPr>
        <p:spPr>
          <a:xfrm>
            <a:off x="7258616" y="4185570"/>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4" name="Rectangle: Rounded Corners 33">
            <a:extLst>
              <a:ext uri="{FF2B5EF4-FFF2-40B4-BE49-F238E27FC236}">
                <a16:creationId xmlns:a16="http://schemas.microsoft.com/office/drawing/2014/main" id="{5534D5DD-2501-4757-8551-E4B201EF2382}"/>
              </a:ext>
            </a:extLst>
          </p:cNvPr>
          <p:cNvSpPr/>
          <p:nvPr/>
        </p:nvSpPr>
        <p:spPr>
          <a:xfrm>
            <a:off x="7873931" y="4185570"/>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35" name="Rectangle: Rounded Corners 34">
            <a:extLst>
              <a:ext uri="{FF2B5EF4-FFF2-40B4-BE49-F238E27FC236}">
                <a16:creationId xmlns:a16="http://schemas.microsoft.com/office/drawing/2014/main" id="{102C9394-6BE4-491E-90F6-D0459600B744}"/>
              </a:ext>
            </a:extLst>
          </p:cNvPr>
          <p:cNvSpPr/>
          <p:nvPr/>
        </p:nvSpPr>
        <p:spPr>
          <a:xfrm>
            <a:off x="8489246" y="4185568"/>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36" name="Rectangle: Rounded Corners 35">
            <a:extLst>
              <a:ext uri="{FF2B5EF4-FFF2-40B4-BE49-F238E27FC236}">
                <a16:creationId xmlns:a16="http://schemas.microsoft.com/office/drawing/2014/main" id="{64F55B0F-8600-48EE-B49D-B2F4D99E247A}"/>
              </a:ext>
            </a:extLst>
          </p:cNvPr>
          <p:cNvSpPr/>
          <p:nvPr/>
        </p:nvSpPr>
        <p:spPr>
          <a:xfrm>
            <a:off x="4233205" y="5583674"/>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37" name="Rectangle: Rounded Corners 36">
            <a:extLst>
              <a:ext uri="{FF2B5EF4-FFF2-40B4-BE49-F238E27FC236}">
                <a16:creationId xmlns:a16="http://schemas.microsoft.com/office/drawing/2014/main" id="{4DF247F7-36D0-48DA-A3BA-A545CA81B34B}"/>
              </a:ext>
            </a:extLst>
          </p:cNvPr>
          <p:cNvSpPr/>
          <p:nvPr/>
        </p:nvSpPr>
        <p:spPr>
          <a:xfrm>
            <a:off x="3617890" y="5583673"/>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38" name="Rectangle: Rounded Corners 37">
            <a:extLst>
              <a:ext uri="{FF2B5EF4-FFF2-40B4-BE49-F238E27FC236}">
                <a16:creationId xmlns:a16="http://schemas.microsoft.com/office/drawing/2014/main" id="{7F276AE1-B02A-481E-8A28-5445069D0589}"/>
              </a:ext>
            </a:extLst>
          </p:cNvPr>
          <p:cNvSpPr/>
          <p:nvPr/>
        </p:nvSpPr>
        <p:spPr>
          <a:xfrm>
            <a:off x="4848520" y="5583167"/>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39" name="Rectangle: Rounded Corners 38">
            <a:extLst>
              <a:ext uri="{FF2B5EF4-FFF2-40B4-BE49-F238E27FC236}">
                <a16:creationId xmlns:a16="http://schemas.microsoft.com/office/drawing/2014/main" id="{32050662-230C-464E-8248-0BAB271EE50C}"/>
              </a:ext>
            </a:extLst>
          </p:cNvPr>
          <p:cNvSpPr/>
          <p:nvPr/>
        </p:nvSpPr>
        <p:spPr>
          <a:xfrm>
            <a:off x="5463835" y="5582660"/>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40" name="Rectangle: Rounded Corners 39">
            <a:extLst>
              <a:ext uri="{FF2B5EF4-FFF2-40B4-BE49-F238E27FC236}">
                <a16:creationId xmlns:a16="http://schemas.microsoft.com/office/drawing/2014/main" id="{5C356198-7C47-41E0-B2A9-A9A59AF96DB2}"/>
              </a:ext>
            </a:extLst>
          </p:cNvPr>
          <p:cNvSpPr/>
          <p:nvPr/>
        </p:nvSpPr>
        <p:spPr>
          <a:xfrm>
            <a:off x="6079150" y="5592349"/>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41" name="Rectangle: Rounded Corners 40">
            <a:extLst>
              <a:ext uri="{FF2B5EF4-FFF2-40B4-BE49-F238E27FC236}">
                <a16:creationId xmlns:a16="http://schemas.microsoft.com/office/drawing/2014/main" id="{7D3A29BB-86AA-4A88-B41B-95A68926A9B2}"/>
              </a:ext>
            </a:extLst>
          </p:cNvPr>
          <p:cNvSpPr/>
          <p:nvPr/>
        </p:nvSpPr>
        <p:spPr>
          <a:xfrm>
            <a:off x="6694465" y="5583673"/>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42" name="Rectangle: Rounded Corners 41">
            <a:extLst>
              <a:ext uri="{FF2B5EF4-FFF2-40B4-BE49-F238E27FC236}">
                <a16:creationId xmlns:a16="http://schemas.microsoft.com/office/drawing/2014/main" id="{E1A801A6-EAC5-4D00-8A7F-1109B6A239AE}"/>
              </a:ext>
            </a:extLst>
          </p:cNvPr>
          <p:cNvSpPr/>
          <p:nvPr/>
        </p:nvSpPr>
        <p:spPr>
          <a:xfrm>
            <a:off x="7309780" y="5574997"/>
            <a:ext cx="615315" cy="5593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cxnSp>
        <p:nvCxnSpPr>
          <p:cNvPr id="5" name="Straight Arrow Connector 4">
            <a:extLst>
              <a:ext uri="{FF2B5EF4-FFF2-40B4-BE49-F238E27FC236}">
                <a16:creationId xmlns:a16="http://schemas.microsoft.com/office/drawing/2014/main" id="{5F2DA936-B497-4430-9AA3-C832AFCFF9B2}"/>
              </a:ext>
            </a:extLst>
          </p:cNvPr>
          <p:cNvCxnSpPr>
            <a:endCxn id="23" idx="0"/>
          </p:cNvCxnSpPr>
          <p:nvPr/>
        </p:nvCxnSpPr>
        <p:spPr>
          <a:xfrm>
            <a:off x="1073426" y="1974574"/>
            <a:ext cx="384960" cy="5995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6C95D84D-DD7C-4926-BB1E-7277195CC364}"/>
              </a:ext>
            </a:extLst>
          </p:cNvPr>
          <p:cNvCxnSpPr>
            <a:stCxn id="17" idx="2"/>
            <a:endCxn id="24" idx="0"/>
          </p:cNvCxnSpPr>
          <p:nvPr/>
        </p:nvCxnSpPr>
        <p:spPr>
          <a:xfrm flipH="1">
            <a:off x="2073701" y="1909845"/>
            <a:ext cx="307658" cy="664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F087125B-B881-4CCA-9D5F-F83425A310E0}"/>
              </a:ext>
            </a:extLst>
          </p:cNvPr>
          <p:cNvCxnSpPr>
            <a:endCxn id="29" idx="0"/>
          </p:cNvCxnSpPr>
          <p:nvPr/>
        </p:nvCxnSpPr>
        <p:spPr>
          <a:xfrm>
            <a:off x="1815548" y="3133546"/>
            <a:ext cx="1181125" cy="10044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3A54DD17-2261-4DFC-8B68-77F953FADD29}"/>
              </a:ext>
            </a:extLst>
          </p:cNvPr>
          <p:cNvCxnSpPr>
            <a:endCxn id="31" idx="0"/>
          </p:cNvCxnSpPr>
          <p:nvPr/>
        </p:nvCxnSpPr>
        <p:spPr>
          <a:xfrm flipH="1">
            <a:off x="3611988" y="3133546"/>
            <a:ext cx="1361828" cy="1007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354803E6-B659-4926-9FE8-195748432C25}"/>
              </a:ext>
            </a:extLst>
          </p:cNvPr>
          <p:cNvCxnSpPr>
            <a:endCxn id="38" idx="0"/>
          </p:cNvCxnSpPr>
          <p:nvPr/>
        </p:nvCxnSpPr>
        <p:spPr>
          <a:xfrm>
            <a:off x="3304330" y="4697389"/>
            <a:ext cx="1851848" cy="8857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767822AC-0F42-4105-93E1-3A3EAC42C8A6}"/>
              </a:ext>
            </a:extLst>
          </p:cNvPr>
          <p:cNvCxnSpPr>
            <a:stCxn id="34" idx="2"/>
            <a:endCxn id="40" idx="0"/>
          </p:cNvCxnSpPr>
          <p:nvPr/>
        </p:nvCxnSpPr>
        <p:spPr>
          <a:xfrm flipH="1">
            <a:off x="6386808" y="4744947"/>
            <a:ext cx="1794781" cy="8474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5C3AA252-FA14-4CDA-8DFF-275A825B0D5E}"/>
              </a:ext>
            </a:extLst>
          </p:cNvPr>
          <p:cNvCxnSpPr>
            <a:endCxn id="34" idx="0"/>
          </p:cNvCxnSpPr>
          <p:nvPr/>
        </p:nvCxnSpPr>
        <p:spPr>
          <a:xfrm>
            <a:off x="8181589" y="3187148"/>
            <a:ext cx="0" cy="9984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D60A076B-6FEC-4B07-85E1-438E4B5F3A20}"/>
              </a:ext>
            </a:extLst>
          </p:cNvPr>
          <p:cNvCxnSpPr>
            <a:endCxn id="34" idx="0"/>
          </p:cNvCxnSpPr>
          <p:nvPr/>
        </p:nvCxnSpPr>
        <p:spPr>
          <a:xfrm flipH="1">
            <a:off x="8181589" y="1974574"/>
            <a:ext cx="3082759" cy="22109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F40CBBAA-0BD1-42D9-AE97-572261A2A29C}"/>
              </a:ext>
            </a:extLst>
          </p:cNvPr>
          <p:cNvCxnSpPr>
            <a:stCxn id="18" idx="2"/>
            <a:endCxn id="25" idx="0"/>
          </p:cNvCxnSpPr>
          <p:nvPr/>
        </p:nvCxnSpPr>
        <p:spPr>
          <a:xfrm>
            <a:off x="4520178" y="1911374"/>
            <a:ext cx="145981" cy="6627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0F132072-176C-49C1-AF1A-5DF348A9B9F6}"/>
              </a:ext>
            </a:extLst>
          </p:cNvPr>
          <p:cNvCxnSpPr>
            <a:stCxn id="19" idx="2"/>
            <a:endCxn id="26" idx="0"/>
          </p:cNvCxnSpPr>
          <p:nvPr/>
        </p:nvCxnSpPr>
        <p:spPr>
          <a:xfrm flipH="1">
            <a:off x="5281474" y="1887931"/>
            <a:ext cx="564129" cy="6862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8415ADBB-F45D-4265-A63E-CC5DC8E2E1DB}"/>
              </a:ext>
            </a:extLst>
          </p:cNvPr>
          <p:cNvCxnSpPr>
            <a:endCxn id="27" idx="0"/>
          </p:cNvCxnSpPr>
          <p:nvPr/>
        </p:nvCxnSpPr>
        <p:spPr>
          <a:xfrm>
            <a:off x="7491706" y="1974574"/>
            <a:ext cx="382226" cy="5995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41C7BA4E-1F76-4F96-8A85-A4C9F6DD04EE}"/>
              </a:ext>
            </a:extLst>
          </p:cNvPr>
          <p:cNvCxnSpPr>
            <a:stCxn id="21" idx="2"/>
            <a:endCxn id="28" idx="0"/>
          </p:cNvCxnSpPr>
          <p:nvPr/>
        </p:nvCxnSpPr>
        <p:spPr>
          <a:xfrm flipH="1">
            <a:off x="8489247" y="1913179"/>
            <a:ext cx="635543" cy="6609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8597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555598D3-84E6-4AE8-96D7-32825079EC37}"/>
              </a:ext>
            </a:extLst>
          </p:cNvPr>
          <p:cNvSpPr/>
          <p:nvPr/>
        </p:nvSpPr>
        <p:spPr>
          <a:xfrm>
            <a:off x="2716696" y="1225827"/>
            <a:ext cx="6798365" cy="412805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Computational Complexity</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14</a:t>
            </a:fld>
            <a:endParaRPr lang="en-US"/>
          </a:p>
        </p:txBody>
      </p:sp>
      <p:sp>
        <p:nvSpPr>
          <p:cNvPr id="2" name="Oval 1">
            <a:extLst>
              <a:ext uri="{FF2B5EF4-FFF2-40B4-BE49-F238E27FC236}">
                <a16:creationId xmlns:a16="http://schemas.microsoft.com/office/drawing/2014/main" id="{F3B91DE5-3121-48F2-843D-946035403712}"/>
              </a:ext>
            </a:extLst>
          </p:cNvPr>
          <p:cNvSpPr/>
          <p:nvPr/>
        </p:nvSpPr>
        <p:spPr>
          <a:xfrm>
            <a:off x="3256722" y="1411357"/>
            <a:ext cx="5678556" cy="36907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NP</a:t>
            </a:r>
          </a:p>
        </p:txBody>
      </p:sp>
      <p:sp>
        <p:nvSpPr>
          <p:cNvPr id="5" name="Oval 4">
            <a:extLst>
              <a:ext uri="{FF2B5EF4-FFF2-40B4-BE49-F238E27FC236}">
                <a16:creationId xmlns:a16="http://schemas.microsoft.com/office/drawing/2014/main" id="{4EBC646C-B914-4102-9435-81CB9C7CE78F}"/>
              </a:ext>
            </a:extLst>
          </p:cNvPr>
          <p:cNvSpPr/>
          <p:nvPr/>
        </p:nvSpPr>
        <p:spPr>
          <a:xfrm>
            <a:off x="5135217" y="3558209"/>
            <a:ext cx="1921566" cy="13583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P</a:t>
            </a:r>
          </a:p>
        </p:txBody>
      </p:sp>
      <p:sp>
        <p:nvSpPr>
          <p:cNvPr id="6" name="Oval 5">
            <a:extLst>
              <a:ext uri="{FF2B5EF4-FFF2-40B4-BE49-F238E27FC236}">
                <a16:creationId xmlns:a16="http://schemas.microsoft.com/office/drawing/2014/main" id="{E8168967-9E73-4085-A8A3-343569C1590E}"/>
              </a:ext>
            </a:extLst>
          </p:cNvPr>
          <p:cNvSpPr/>
          <p:nvPr/>
        </p:nvSpPr>
        <p:spPr>
          <a:xfrm>
            <a:off x="5135217" y="1592056"/>
            <a:ext cx="1921566" cy="13583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NP Complete</a:t>
            </a:r>
          </a:p>
        </p:txBody>
      </p:sp>
      <p:sp>
        <p:nvSpPr>
          <p:cNvPr id="9" name="TextBox 8">
            <a:extLst>
              <a:ext uri="{FF2B5EF4-FFF2-40B4-BE49-F238E27FC236}">
                <a16:creationId xmlns:a16="http://schemas.microsoft.com/office/drawing/2014/main" id="{7855DE59-6D7C-4B4D-B4AD-C7A3BAC36931}"/>
              </a:ext>
            </a:extLst>
          </p:cNvPr>
          <p:cNvSpPr txBox="1"/>
          <p:nvPr/>
        </p:nvSpPr>
        <p:spPr>
          <a:xfrm>
            <a:off x="2955235" y="1592056"/>
            <a:ext cx="689113" cy="369332"/>
          </a:xfrm>
          <a:prstGeom prst="rect">
            <a:avLst/>
          </a:prstGeom>
          <a:noFill/>
        </p:spPr>
        <p:txBody>
          <a:bodyPr wrap="square" rtlCol="0">
            <a:spAutoFit/>
          </a:bodyPr>
          <a:lstStyle/>
          <a:p>
            <a:r>
              <a:rPr lang="en-GB" dirty="0"/>
              <a:t>EXP</a:t>
            </a:r>
          </a:p>
        </p:txBody>
      </p:sp>
      <p:sp>
        <p:nvSpPr>
          <p:cNvPr id="10" name="TextBox 9">
            <a:extLst>
              <a:ext uri="{FF2B5EF4-FFF2-40B4-BE49-F238E27FC236}">
                <a16:creationId xmlns:a16="http://schemas.microsoft.com/office/drawing/2014/main" id="{713316BA-7A85-4EDB-BB29-30443F5DB10D}"/>
              </a:ext>
            </a:extLst>
          </p:cNvPr>
          <p:cNvSpPr txBox="1"/>
          <p:nvPr/>
        </p:nvSpPr>
        <p:spPr>
          <a:xfrm>
            <a:off x="4143479" y="5676898"/>
            <a:ext cx="3893502" cy="646331"/>
          </a:xfrm>
          <a:prstGeom prst="rect">
            <a:avLst/>
          </a:prstGeom>
          <a:noFill/>
        </p:spPr>
        <p:txBody>
          <a:bodyPr wrap="none" rtlCol="0">
            <a:spAutoFit/>
          </a:bodyPr>
          <a:lstStyle/>
          <a:p>
            <a:pPr algn="ctr"/>
            <a:r>
              <a:rPr lang="en-GB" dirty="0">
                <a:latin typeface="Cambria" panose="02040503050406030204" pitchFamily="18" charset="0"/>
                <a:ea typeface="Cambria" panose="02040503050406030204" pitchFamily="18" charset="0"/>
              </a:rPr>
              <a:t>P stands for Polynomial time -&gt; </a:t>
            </a:r>
            <a:r>
              <a:rPr lang="en-GB" b="1" dirty="0">
                <a:latin typeface="Cambria" panose="02040503050406030204" pitchFamily="18" charset="0"/>
                <a:ea typeface="Cambria" panose="02040503050406030204" pitchFamily="18" charset="0"/>
              </a:rPr>
              <a:t>O(</a:t>
            </a:r>
            <a:r>
              <a:rPr lang="en-GB" b="1" dirty="0" err="1">
                <a:latin typeface="Cambria" panose="02040503050406030204" pitchFamily="18" charset="0"/>
                <a:ea typeface="Cambria" panose="02040503050406030204" pitchFamily="18" charset="0"/>
              </a:rPr>
              <a:t>n</a:t>
            </a:r>
            <a:r>
              <a:rPr lang="en-GB" b="1" baseline="30000" dirty="0" err="1">
                <a:latin typeface="Cambria" panose="02040503050406030204" pitchFamily="18" charset="0"/>
                <a:ea typeface="Cambria" panose="02040503050406030204" pitchFamily="18" charset="0"/>
              </a:rPr>
              <a:t>k</a:t>
            </a:r>
            <a:r>
              <a:rPr lang="en-GB" b="1" dirty="0">
                <a:latin typeface="Cambria" panose="02040503050406030204" pitchFamily="18" charset="0"/>
                <a:ea typeface="Cambria" panose="02040503050406030204" pitchFamily="18" charset="0"/>
              </a:rPr>
              <a:t>)</a:t>
            </a:r>
          </a:p>
          <a:p>
            <a:pPr algn="ctr"/>
            <a:r>
              <a:rPr lang="en-GB" dirty="0">
                <a:latin typeface="Cambria" panose="02040503050406030204" pitchFamily="18" charset="0"/>
                <a:ea typeface="Cambria" panose="02040503050406030204" pitchFamily="18" charset="0"/>
              </a:rPr>
              <a:t>Examples: GCD and Prime Check</a:t>
            </a:r>
          </a:p>
        </p:txBody>
      </p:sp>
    </p:spTree>
    <p:extLst>
      <p:ext uri="{BB962C8B-B14F-4D97-AF65-F5344CB8AC3E}">
        <p14:creationId xmlns:p14="http://schemas.microsoft.com/office/powerpoint/2010/main" val="1455731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NP Problems</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15</a:t>
            </a:fld>
            <a:endParaRPr lang="en-US"/>
          </a:p>
        </p:txBody>
      </p:sp>
      <p:sp>
        <p:nvSpPr>
          <p:cNvPr id="5" name="Content Placeholder 1">
            <a:extLst>
              <a:ext uri="{FF2B5EF4-FFF2-40B4-BE49-F238E27FC236}">
                <a16:creationId xmlns:a16="http://schemas.microsoft.com/office/drawing/2014/main" id="{DA47A1DF-E446-43AC-B082-4BA2CA215770}"/>
              </a:ext>
            </a:extLst>
          </p:cNvPr>
          <p:cNvSpPr>
            <a:spLocks noGrp="1"/>
          </p:cNvSpPr>
          <p:nvPr>
            <p:ph idx="1"/>
          </p:nvPr>
        </p:nvSpPr>
        <p:spPr>
          <a:xfrm>
            <a:off x="198783" y="1155781"/>
            <a:ext cx="11661913" cy="5021182"/>
          </a:xfrm>
        </p:spPr>
        <p:txBody>
          <a:bodyPr/>
          <a:lstStyle/>
          <a:p>
            <a:r>
              <a:rPr lang="en-US" dirty="0"/>
              <a:t>The problem can be verified in polynomial time:</a:t>
            </a:r>
          </a:p>
          <a:p>
            <a:pPr lvl="1"/>
            <a:r>
              <a:rPr lang="en-US" dirty="0"/>
              <a:t>Problems with Efficient Algorithms for </a:t>
            </a:r>
            <a:r>
              <a:rPr lang="en-US" i="1" dirty="0"/>
              <a:t>Verifying</a:t>
            </a:r>
            <a:r>
              <a:rPr lang="en-US" dirty="0"/>
              <a:t> Proofs</a:t>
            </a:r>
          </a:p>
          <a:p>
            <a:pPr lvl="1"/>
            <a:r>
              <a:rPr lang="en-US" dirty="0"/>
              <a:t>As the input size grows, it becomes harder to solve the problem, but given a guess it is not that difficult to check the guess</a:t>
            </a:r>
          </a:p>
          <a:p>
            <a:pPr lvl="1"/>
            <a:r>
              <a:rPr lang="en-US" dirty="0"/>
              <a:t>Examples: Prime Factorization, Sudoku, Protein Folding, </a:t>
            </a:r>
            <a:r>
              <a:rPr lang="en-US" dirty="0" err="1"/>
              <a:t>etc</a:t>
            </a:r>
            <a:endParaRPr lang="en-US" dirty="0"/>
          </a:p>
          <a:p>
            <a:endParaRPr lang="en-US" dirty="0"/>
          </a:p>
          <a:p>
            <a:r>
              <a:rPr lang="en-US" dirty="0"/>
              <a:t>There’s a $1,000,000 prize for something called the ‘P vs NP’ problem (which is itself an NP problem)</a:t>
            </a:r>
          </a:p>
          <a:p>
            <a:endParaRPr lang="en-US" dirty="0"/>
          </a:p>
          <a:p>
            <a:r>
              <a:rPr lang="en-US" dirty="0">
                <a:hlinkClick r:id="rId2"/>
              </a:rPr>
              <a:t>Fun video for more information</a:t>
            </a:r>
            <a:endParaRPr lang="en-US" dirty="0"/>
          </a:p>
        </p:txBody>
      </p:sp>
    </p:spTree>
    <p:extLst>
      <p:ext uri="{BB962C8B-B14F-4D97-AF65-F5344CB8AC3E}">
        <p14:creationId xmlns:p14="http://schemas.microsoft.com/office/powerpoint/2010/main" val="3557089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How does Python work?</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16</a:t>
            </a:fld>
            <a:endParaRPr lang="en-US"/>
          </a:p>
        </p:txBody>
      </p:sp>
      <p:sp>
        <p:nvSpPr>
          <p:cNvPr id="5" name="Content Placeholder 2">
            <a:extLst>
              <a:ext uri="{FF2B5EF4-FFF2-40B4-BE49-F238E27FC236}">
                <a16:creationId xmlns:a16="http://schemas.microsoft.com/office/drawing/2014/main" id="{DE022AA1-59EF-4912-A239-06719D921271}"/>
              </a:ext>
            </a:extLst>
          </p:cNvPr>
          <p:cNvSpPr>
            <a:spLocks noGrp="1"/>
          </p:cNvSpPr>
          <p:nvPr>
            <p:ph idx="1"/>
          </p:nvPr>
        </p:nvSpPr>
        <p:spPr>
          <a:xfrm>
            <a:off x="506895" y="1337540"/>
            <a:ext cx="11178209" cy="4876800"/>
          </a:xfrm>
        </p:spPr>
        <p:txBody>
          <a:bodyPr>
            <a:normAutofit/>
          </a:bodyPr>
          <a:lstStyle/>
          <a:p>
            <a:pPr marL="457200" indent="-457200">
              <a:buFont typeface="+mj-lt"/>
              <a:buAutoNum type="arabicPeriod"/>
            </a:pPr>
            <a:r>
              <a:rPr lang="en-US" dirty="0"/>
              <a:t>Code gets written (in a .</a:t>
            </a:r>
            <a:r>
              <a:rPr lang="en-US" dirty="0" err="1"/>
              <a:t>py</a:t>
            </a:r>
            <a:r>
              <a:rPr lang="en-US" dirty="0"/>
              <a:t> file or the command line).</a:t>
            </a:r>
          </a:p>
          <a:p>
            <a:pPr marL="457200" indent="-457200">
              <a:buFont typeface="+mj-lt"/>
              <a:buAutoNum type="arabicPeriod"/>
            </a:pPr>
            <a:endParaRPr lang="en-US" dirty="0"/>
          </a:p>
          <a:p>
            <a:pPr marL="457200" indent="-457200">
              <a:buFont typeface="+mj-lt"/>
              <a:buAutoNum type="arabicPeriod"/>
            </a:pPr>
            <a:r>
              <a:rPr lang="en-US" dirty="0"/>
              <a:t>On execution (running the code), it gets </a:t>
            </a:r>
            <a:r>
              <a:rPr lang="en-US" b="1" dirty="0"/>
              <a:t>parsed (compiled)</a:t>
            </a:r>
            <a:r>
              <a:rPr lang="en-US" dirty="0"/>
              <a:t>, verifying syntax and code.</a:t>
            </a:r>
          </a:p>
          <a:p>
            <a:pPr lvl="1"/>
            <a:r>
              <a:rPr lang="en-US" dirty="0"/>
              <a:t>source code is translated to something called byte code (.</a:t>
            </a:r>
            <a:r>
              <a:rPr lang="en-US" dirty="0" err="1"/>
              <a:t>pyc</a:t>
            </a:r>
            <a:r>
              <a:rPr lang="en-US" dirty="0"/>
              <a:t> files)</a:t>
            </a:r>
          </a:p>
          <a:p>
            <a:pPr marL="457200" indent="-457200">
              <a:buFont typeface="+mj-lt"/>
              <a:buAutoNum type="arabicPeriod"/>
            </a:pPr>
            <a:endParaRPr lang="en-US" dirty="0"/>
          </a:p>
          <a:p>
            <a:pPr marL="457200" indent="-457200">
              <a:buFont typeface="+mj-lt"/>
              <a:buAutoNum type="arabicPeriod"/>
            </a:pPr>
            <a:r>
              <a:rPr lang="en-US" dirty="0"/>
              <a:t>Finally, the </a:t>
            </a:r>
            <a:r>
              <a:rPr lang="en-US" b="1" dirty="0"/>
              <a:t>python interpreter</a:t>
            </a:r>
            <a:r>
              <a:rPr lang="en-US" dirty="0"/>
              <a:t> is called, running your code</a:t>
            </a:r>
          </a:p>
          <a:p>
            <a:pPr lvl="1"/>
            <a:r>
              <a:rPr lang="en-US" dirty="0"/>
              <a:t>The python interpreter is called the Python Virtual Machine</a:t>
            </a:r>
          </a:p>
          <a:p>
            <a:pPr marL="0" indent="0">
              <a:buNone/>
            </a:pPr>
            <a:endParaRPr lang="en-US" dirty="0"/>
          </a:p>
        </p:txBody>
      </p:sp>
    </p:spTree>
    <p:extLst>
      <p:ext uri="{BB962C8B-B14F-4D97-AF65-F5344CB8AC3E}">
        <p14:creationId xmlns:p14="http://schemas.microsoft.com/office/powerpoint/2010/main" val="407233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Hello World: Python vs C vs C++</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17</a:t>
            </a:fld>
            <a:endParaRPr lang="en-US"/>
          </a:p>
        </p:txBody>
      </p:sp>
      <p:pic>
        <p:nvPicPr>
          <p:cNvPr id="5" name="Picture 4">
            <a:extLst>
              <a:ext uri="{FF2B5EF4-FFF2-40B4-BE49-F238E27FC236}">
                <a16:creationId xmlns:a16="http://schemas.microsoft.com/office/drawing/2014/main" id="{D32E7D04-705C-4E49-BF51-A198D365D69D}"/>
              </a:ext>
            </a:extLst>
          </p:cNvPr>
          <p:cNvPicPr>
            <a:picLocks noChangeAspect="1"/>
          </p:cNvPicPr>
          <p:nvPr/>
        </p:nvPicPr>
        <p:blipFill>
          <a:blip r:embed="rId2"/>
          <a:stretch>
            <a:fillRect/>
          </a:stretch>
        </p:blipFill>
        <p:spPr>
          <a:xfrm>
            <a:off x="108857" y="2322609"/>
            <a:ext cx="2755514" cy="2216795"/>
          </a:xfrm>
          <a:prstGeom prst="rect">
            <a:avLst/>
          </a:prstGeom>
        </p:spPr>
      </p:pic>
      <p:pic>
        <p:nvPicPr>
          <p:cNvPr id="6" name="Picture 5">
            <a:extLst>
              <a:ext uri="{FF2B5EF4-FFF2-40B4-BE49-F238E27FC236}">
                <a16:creationId xmlns:a16="http://schemas.microsoft.com/office/drawing/2014/main" id="{04E55F51-C6D8-41CA-8F79-6586C8BE1883}"/>
              </a:ext>
            </a:extLst>
          </p:cNvPr>
          <p:cNvPicPr>
            <a:picLocks noChangeAspect="1"/>
          </p:cNvPicPr>
          <p:nvPr/>
        </p:nvPicPr>
        <p:blipFill>
          <a:blip r:embed="rId3"/>
          <a:stretch>
            <a:fillRect/>
          </a:stretch>
        </p:blipFill>
        <p:spPr>
          <a:xfrm>
            <a:off x="3496875" y="2324616"/>
            <a:ext cx="3480759" cy="2216795"/>
          </a:xfrm>
          <a:prstGeom prst="rect">
            <a:avLst/>
          </a:prstGeom>
        </p:spPr>
      </p:pic>
      <p:pic>
        <p:nvPicPr>
          <p:cNvPr id="7" name="Picture 6">
            <a:extLst>
              <a:ext uri="{FF2B5EF4-FFF2-40B4-BE49-F238E27FC236}">
                <a16:creationId xmlns:a16="http://schemas.microsoft.com/office/drawing/2014/main" id="{1766639B-A5A5-43AF-A8B3-5D57F83EA0AF}"/>
              </a:ext>
            </a:extLst>
          </p:cNvPr>
          <p:cNvPicPr>
            <a:picLocks noChangeAspect="1"/>
          </p:cNvPicPr>
          <p:nvPr/>
        </p:nvPicPr>
        <p:blipFill>
          <a:blip r:embed="rId4"/>
          <a:stretch>
            <a:fillRect/>
          </a:stretch>
        </p:blipFill>
        <p:spPr>
          <a:xfrm>
            <a:off x="7610138" y="2324616"/>
            <a:ext cx="4473005" cy="2214788"/>
          </a:xfrm>
          <a:prstGeom prst="rect">
            <a:avLst/>
          </a:prstGeom>
        </p:spPr>
      </p:pic>
    </p:spTree>
    <p:extLst>
      <p:ext uri="{BB962C8B-B14F-4D97-AF65-F5344CB8AC3E}">
        <p14:creationId xmlns:p14="http://schemas.microsoft.com/office/powerpoint/2010/main" val="2317022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How do C/ C++ work?</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18</a:t>
            </a:fld>
            <a:endParaRPr lang="en-US"/>
          </a:p>
        </p:txBody>
      </p:sp>
      <p:pic>
        <p:nvPicPr>
          <p:cNvPr id="5" name="Picture 4">
            <a:extLst>
              <a:ext uri="{FF2B5EF4-FFF2-40B4-BE49-F238E27FC236}">
                <a16:creationId xmlns:a16="http://schemas.microsoft.com/office/drawing/2014/main" id="{88FFEF70-1FCF-442F-8167-68B955104F28}"/>
              </a:ext>
            </a:extLst>
          </p:cNvPr>
          <p:cNvPicPr>
            <a:picLocks noChangeAspect="1"/>
          </p:cNvPicPr>
          <p:nvPr/>
        </p:nvPicPr>
        <p:blipFill>
          <a:blip r:embed="rId2"/>
          <a:stretch>
            <a:fillRect/>
          </a:stretch>
        </p:blipFill>
        <p:spPr>
          <a:xfrm>
            <a:off x="326989" y="4406031"/>
            <a:ext cx="3696698" cy="1830404"/>
          </a:xfrm>
          <a:prstGeom prst="rect">
            <a:avLst/>
          </a:prstGeom>
        </p:spPr>
      </p:pic>
      <p:grpSp>
        <p:nvGrpSpPr>
          <p:cNvPr id="18" name="Group 17">
            <a:extLst>
              <a:ext uri="{FF2B5EF4-FFF2-40B4-BE49-F238E27FC236}">
                <a16:creationId xmlns:a16="http://schemas.microsoft.com/office/drawing/2014/main" id="{DB581E0F-F312-43AF-B4E9-E31C7185B1B5}"/>
              </a:ext>
            </a:extLst>
          </p:cNvPr>
          <p:cNvGrpSpPr/>
          <p:nvPr/>
        </p:nvGrpSpPr>
        <p:grpSpPr>
          <a:xfrm>
            <a:off x="4157914" y="4561718"/>
            <a:ext cx="2372408" cy="254361"/>
            <a:chOff x="5430741" y="2455167"/>
            <a:chExt cx="2372408" cy="307777"/>
          </a:xfrm>
        </p:grpSpPr>
        <p:cxnSp>
          <p:nvCxnSpPr>
            <p:cNvPr id="19" name="Straight Arrow Connector 18">
              <a:extLst>
                <a:ext uri="{FF2B5EF4-FFF2-40B4-BE49-F238E27FC236}">
                  <a16:creationId xmlns:a16="http://schemas.microsoft.com/office/drawing/2014/main" id="{A7662CB9-991E-43F2-9121-7729529334E4}"/>
                </a:ext>
              </a:extLst>
            </p:cNvPr>
            <p:cNvCxnSpPr>
              <a:cxnSpLocks/>
            </p:cNvCxnSpPr>
            <p:nvPr/>
          </p:nvCxnSpPr>
          <p:spPr>
            <a:xfrm flipH="1">
              <a:off x="5430741" y="2639833"/>
              <a:ext cx="51683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3B1B4782-9ACD-4449-A16F-CAD486AA72FD}"/>
                </a:ext>
              </a:extLst>
            </p:cNvPr>
            <p:cNvSpPr txBox="1"/>
            <p:nvPr/>
          </p:nvSpPr>
          <p:spPr>
            <a:xfrm>
              <a:off x="5947576" y="2455167"/>
              <a:ext cx="1855573" cy="307777"/>
            </a:xfrm>
            <a:prstGeom prst="rect">
              <a:avLst/>
            </a:prstGeom>
            <a:noFill/>
          </p:spPr>
          <p:txBody>
            <a:bodyPr wrap="none" rtlCol="0">
              <a:spAutoFit/>
            </a:bodyPr>
            <a:lstStyle/>
            <a:p>
              <a:r>
                <a:rPr lang="en-US" sz="1400" dirty="0">
                  <a:latin typeface="Cambria" panose="02040503050406030204" pitchFamily="18" charset="0"/>
                  <a:ea typeface="Cambria" panose="02040503050406030204" pitchFamily="18" charset="0"/>
                </a:rPr>
                <a:t>Include I/O Functions</a:t>
              </a:r>
            </a:p>
          </p:txBody>
        </p:sp>
      </p:grpSp>
      <p:grpSp>
        <p:nvGrpSpPr>
          <p:cNvPr id="21" name="Group 20">
            <a:extLst>
              <a:ext uri="{FF2B5EF4-FFF2-40B4-BE49-F238E27FC236}">
                <a16:creationId xmlns:a16="http://schemas.microsoft.com/office/drawing/2014/main" id="{4BB9EA86-E403-484B-BBFC-0E995ED25E3E}"/>
              </a:ext>
            </a:extLst>
          </p:cNvPr>
          <p:cNvGrpSpPr/>
          <p:nvPr/>
        </p:nvGrpSpPr>
        <p:grpSpPr>
          <a:xfrm>
            <a:off x="4157914" y="4902105"/>
            <a:ext cx="2612537" cy="254361"/>
            <a:chOff x="5430741" y="3013083"/>
            <a:chExt cx="2612537" cy="307777"/>
          </a:xfrm>
        </p:grpSpPr>
        <p:cxnSp>
          <p:nvCxnSpPr>
            <p:cNvPr id="22" name="Straight Arrow Connector 21">
              <a:extLst>
                <a:ext uri="{FF2B5EF4-FFF2-40B4-BE49-F238E27FC236}">
                  <a16:creationId xmlns:a16="http://schemas.microsoft.com/office/drawing/2014/main" id="{65315BE3-E2DB-4FAE-B396-B3779C93C979}"/>
                </a:ext>
              </a:extLst>
            </p:cNvPr>
            <p:cNvCxnSpPr>
              <a:cxnSpLocks/>
            </p:cNvCxnSpPr>
            <p:nvPr/>
          </p:nvCxnSpPr>
          <p:spPr>
            <a:xfrm flipH="1">
              <a:off x="5430741" y="3205701"/>
              <a:ext cx="51683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036964B0-45F6-4E07-B5B9-368E50A731AF}"/>
                </a:ext>
              </a:extLst>
            </p:cNvPr>
            <p:cNvSpPr txBox="1"/>
            <p:nvPr/>
          </p:nvSpPr>
          <p:spPr>
            <a:xfrm>
              <a:off x="5947576" y="3013083"/>
              <a:ext cx="2095702" cy="307777"/>
            </a:xfrm>
            <a:prstGeom prst="rect">
              <a:avLst/>
            </a:prstGeom>
            <a:noFill/>
          </p:spPr>
          <p:txBody>
            <a:bodyPr wrap="none" rtlCol="0">
              <a:spAutoFit/>
            </a:bodyPr>
            <a:lstStyle/>
            <a:p>
              <a:r>
                <a:rPr lang="en-US" sz="1400" dirty="0">
                  <a:latin typeface="Cambria" panose="02040503050406030204" pitchFamily="18" charset="0"/>
                  <a:ea typeface="Cambria" panose="02040503050406030204" pitchFamily="18" charset="0"/>
                </a:rPr>
                <a:t>Start your Main Function</a:t>
              </a:r>
            </a:p>
          </p:txBody>
        </p:sp>
      </p:grpSp>
      <p:grpSp>
        <p:nvGrpSpPr>
          <p:cNvPr id="24" name="Group 23">
            <a:extLst>
              <a:ext uri="{FF2B5EF4-FFF2-40B4-BE49-F238E27FC236}">
                <a16:creationId xmlns:a16="http://schemas.microsoft.com/office/drawing/2014/main" id="{CF440660-5730-4A8A-A863-94B0F21F1F33}"/>
              </a:ext>
            </a:extLst>
          </p:cNvPr>
          <p:cNvGrpSpPr/>
          <p:nvPr/>
        </p:nvGrpSpPr>
        <p:grpSpPr>
          <a:xfrm>
            <a:off x="4157914" y="5089869"/>
            <a:ext cx="1840211" cy="254361"/>
            <a:chOff x="5430741" y="3299330"/>
            <a:chExt cx="1840211" cy="307777"/>
          </a:xfrm>
        </p:grpSpPr>
        <p:cxnSp>
          <p:nvCxnSpPr>
            <p:cNvPr id="25" name="Straight Arrow Connector 24">
              <a:extLst>
                <a:ext uri="{FF2B5EF4-FFF2-40B4-BE49-F238E27FC236}">
                  <a16:creationId xmlns:a16="http://schemas.microsoft.com/office/drawing/2014/main" id="{6815D1F7-27A3-4B38-90EF-7828A9429BE9}"/>
                </a:ext>
              </a:extLst>
            </p:cNvPr>
            <p:cNvCxnSpPr>
              <a:cxnSpLocks/>
            </p:cNvCxnSpPr>
            <p:nvPr/>
          </p:nvCxnSpPr>
          <p:spPr>
            <a:xfrm flipH="1">
              <a:off x="5430741" y="3483996"/>
              <a:ext cx="51683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4B674709-F7AA-4B30-A562-5E49D6A01005}"/>
                </a:ext>
              </a:extLst>
            </p:cNvPr>
            <p:cNvSpPr txBox="1"/>
            <p:nvPr/>
          </p:nvSpPr>
          <p:spPr>
            <a:xfrm>
              <a:off x="5947576" y="3299330"/>
              <a:ext cx="1323376" cy="307777"/>
            </a:xfrm>
            <a:prstGeom prst="rect">
              <a:avLst/>
            </a:prstGeom>
            <a:noFill/>
          </p:spPr>
          <p:txBody>
            <a:bodyPr wrap="none" rtlCol="0">
              <a:spAutoFit/>
            </a:bodyPr>
            <a:lstStyle/>
            <a:p>
              <a:r>
                <a:rPr lang="en-US" sz="1400" dirty="0">
                  <a:latin typeface="Cambria" panose="02040503050406030204" pitchFamily="18" charset="0"/>
                  <a:ea typeface="Cambria" panose="02040503050406030204" pitchFamily="18" charset="0"/>
                </a:rPr>
                <a:t>Print to Screen</a:t>
              </a:r>
            </a:p>
          </p:txBody>
        </p:sp>
      </p:grpSp>
      <p:grpSp>
        <p:nvGrpSpPr>
          <p:cNvPr id="27" name="Group 26">
            <a:extLst>
              <a:ext uri="{FF2B5EF4-FFF2-40B4-BE49-F238E27FC236}">
                <a16:creationId xmlns:a16="http://schemas.microsoft.com/office/drawing/2014/main" id="{081FBEE9-F132-430B-BA15-302272EBEB58}"/>
              </a:ext>
            </a:extLst>
          </p:cNvPr>
          <p:cNvGrpSpPr/>
          <p:nvPr/>
        </p:nvGrpSpPr>
        <p:grpSpPr>
          <a:xfrm>
            <a:off x="4157914" y="5261689"/>
            <a:ext cx="2011731" cy="254361"/>
            <a:chOff x="5430741" y="3585578"/>
            <a:chExt cx="2011731" cy="307777"/>
          </a:xfrm>
        </p:grpSpPr>
        <p:cxnSp>
          <p:nvCxnSpPr>
            <p:cNvPr id="28" name="Straight Arrow Connector 27">
              <a:extLst>
                <a:ext uri="{FF2B5EF4-FFF2-40B4-BE49-F238E27FC236}">
                  <a16:creationId xmlns:a16="http://schemas.microsoft.com/office/drawing/2014/main" id="{B639ED17-9934-4CB7-B727-85FEABAA7951}"/>
                </a:ext>
              </a:extLst>
            </p:cNvPr>
            <p:cNvCxnSpPr>
              <a:cxnSpLocks/>
            </p:cNvCxnSpPr>
            <p:nvPr/>
          </p:nvCxnSpPr>
          <p:spPr>
            <a:xfrm flipH="1">
              <a:off x="5430741" y="3770244"/>
              <a:ext cx="51683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6CAFAE32-2976-4CDA-89E7-F25D1103C888}"/>
                </a:ext>
              </a:extLst>
            </p:cNvPr>
            <p:cNvSpPr txBox="1"/>
            <p:nvPr/>
          </p:nvSpPr>
          <p:spPr>
            <a:xfrm>
              <a:off x="5947576" y="3585578"/>
              <a:ext cx="1494896" cy="307777"/>
            </a:xfrm>
            <a:prstGeom prst="rect">
              <a:avLst/>
            </a:prstGeom>
            <a:noFill/>
          </p:spPr>
          <p:txBody>
            <a:bodyPr wrap="none" rtlCol="0">
              <a:spAutoFit/>
            </a:bodyPr>
            <a:lstStyle/>
            <a:p>
              <a:r>
                <a:rPr lang="en-US" sz="1400" dirty="0">
                  <a:latin typeface="Cambria" panose="02040503050406030204" pitchFamily="18" charset="0"/>
                  <a:ea typeface="Cambria" panose="02040503050406030204" pitchFamily="18" charset="0"/>
                </a:rPr>
                <a:t>End the Function</a:t>
              </a:r>
            </a:p>
          </p:txBody>
        </p:sp>
      </p:grpSp>
      <p:pic>
        <p:nvPicPr>
          <p:cNvPr id="2" name="Picture 1">
            <a:extLst>
              <a:ext uri="{FF2B5EF4-FFF2-40B4-BE49-F238E27FC236}">
                <a16:creationId xmlns:a16="http://schemas.microsoft.com/office/drawing/2014/main" id="{96C4A66D-81AF-4EB7-BDB0-0715934B4F66}"/>
              </a:ext>
            </a:extLst>
          </p:cNvPr>
          <p:cNvPicPr>
            <a:picLocks noChangeAspect="1"/>
          </p:cNvPicPr>
          <p:nvPr/>
        </p:nvPicPr>
        <p:blipFill>
          <a:blip r:embed="rId3"/>
          <a:stretch>
            <a:fillRect/>
          </a:stretch>
        </p:blipFill>
        <p:spPr>
          <a:xfrm>
            <a:off x="326989" y="1823037"/>
            <a:ext cx="6832233" cy="1027403"/>
          </a:xfrm>
          <a:prstGeom prst="rect">
            <a:avLst/>
          </a:prstGeom>
        </p:spPr>
      </p:pic>
      <p:sp>
        <p:nvSpPr>
          <p:cNvPr id="31" name="Content Placeholder 2">
            <a:extLst>
              <a:ext uri="{FF2B5EF4-FFF2-40B4-BE49-F238E27FC236}">
                <a16:creationId xmlns:a16="http://schemas.microsoft.com/office/drawing/2014/main" id="{A80A78EE-6DDF-4D31-BB0F-6BB92CC5EF4C}"/>
              </a:ext>
            </a:extLst>
          </p:cNvPr>
          <p:cNvSpPr>
            <a:spLocks noGrp="1"/>
          </p:cNvSpPr>
          <p:nvPr>
            <p:ph idx="1"/>
          </p:nvPr>
        </p:nvSpPr>
        <p:spPr>
          <a:xfrm>
            <a:off x="6353813" y="1479550"/>
            <a:ext cx="5724939" cy="4876800"/>
          </a:xfrm>
        </p:spPr>
        <p:txBody>
          <a:bodyPr>
            <a:normAutofit lnSpcReduction="10000"/>
          </a:bodyPr>
          <a:lstStyle/>
          <a:p>
            <a:pPr marL="457200" indent="-457200">
              <a:buFont typeface="+mj-lt"/>
              <a:buAutoNum type="arabicPeriod"/>
            </a:pPr>
            <a:r>
              <a:rPr lang="en-US" sz="2400" dirty="0">
                <a:ea typeface="Cambria" panose="02040503050406030204" pitchFamily="18" charset="0"/>
              </a:rPr>
              <a:t>Have the compiler/linker installed ( </a:t>
            </a:r>
            <a:r>
              <a:rPr lang="en-US" sz="2400" dirty="0" err="1">
                <a:ea typeface="Cambria" panose="02040503050406030204" pitchFamily="18" charset="0"/>
              </a:rPr>
              <a:t>gcc</a:t>
            </a:r>
            <a:r>
              <a:rPr lang="en-US" sz="2400" dirty="0">
                <a:ea typeface="Cambria" panose="02040503050406030204" pitchFamily="18" charset="0"/>
              </a:rPr>
              <a:t> and g++ )</a:t>
            </a:r>
          </a:p>
          <a:p>
            <a:pPr marL="457200" indent="-457200">
              <a:buFont typeface="+mj-lt"/>
              <a:buAutoNum type="arabicPeriod"/>
            </a:pPr>
            <a:endParaRPr lang="en-US" sz="2400" dirty="0">
              <a:ea typeface="Cambria" panose="02040503050406030204" pitchFamily="18" charset="0"/>
            </a:endParaRPr>
          </a:p>
          <a:p>
            <a:pPr marL="457200" indent="-457200">
              <a:buFont typeface="+mj-lt"/>
              <a:buAutoNum type="arabicPeriod"/>
            </a:pPr>
            <a:r>
              <a:rPr lang="en-US" sz="2400" dirty="0">
                <a:ea typeface="Cambria" panose="02040503050406030204" pitchFamily="18" charset="0"/>
              </a:rPr>
              <a:t>Compile using the following command:</a:t>
            </a:r>
          </a:p>
          <a:p>
            <a:pPr marL="0" indent="0" algn="ctr">
              <a:buNone/>
            </a:pPr>
            <a:r>
              <a:rPr lang="en-US" sz="2400" dirty="0" err="1">
                <a:ea typeface="Cambria" panose="02040503050406030204" pitchFamily="18" charset="0"/>
                <a:cs typeface="Courier New" panose="02070309020205020404" pitchFamily="49" charset="0"/>
              </a:rPr>
              <a:t>gcc</a:t>
            </a:r>
            <a:r>
              <a:rPr lang="en-US" sz="2400" dirty="0">
                <a:ea typeface="Cambria" panose="02040503050406030204" pitchFamily="18" charset="0"/>
                <a:cs typeface="Courier New" panose="02070309020205020404" pitchFamily="49" charset="0"/>
              </a:rPr>
              <a:t> –c </a:t>
            </a:r>
            <a:r>
              <a:rPr lang="en-US" sz="2400" dirty="0" err="1">
                <a:ea typeface="Cambria" panose="02040503050406030204" pitchFamily="18" charset="0"/>
                <a:cs typeface="Courier New" panose="02070309020205020404" pitchFamily="49" charset="0"/>
              </a:rPr>
              <a:t>hello.c</a:t>
            </a:r>
            <a:endParaRPr lang="en-US" sz="2400" dirty="0">
              <a:ea typeface="Cambria" panose="02040503050406030204" pitchFamily="18" charset="0"/>
              <a:cs typeface="Courier New" panose="02070309020205020404" pitchFamily="49" charset="0"/>
            </a:endParaRPr>
          </a:p>
          <a:p>
            <a:pPr marL="0" indent="0">
              <a:buNone/>
            </a:pPr>
            <a:r>
              <a:rPr lang="en-US" sz="2400" dirty="0">
                <a:ea typeface="Cambria" panose="02040503050406030204" pitchFamily="18" charset="0"/>
                <a:cs typeface="Courier New" panose="02070309020205020404" pitchFamily="49" charset="0"/>
              </a:rPr>
              <a:t>      This generates the </a:t>
            </a:r>
            <a:r>
              <a:rPr lang="en-US" sz="2400" dirty="0" err="1">
                <a:ea typeface="Cambria" panose="02040503050406030204" pitchFamily="18" charset="0"/>
                <a:cs typeface="Courier New" panose="02070309020205020404" pitchFamily="49" charset="0"/>
              </a:rPr>
              <a:t>hello.o</a:t>
            </a:r>
            <a:r>
              <a:rPr lang="en-US" sz="2400" dirty="0">
                <a:ea typeface="Cambria" panose="02040503050406030204" pitchFamily="18" charset="0"/>
                <a:cs typeface="Courier New" panose="02070309020205020404" pitchFamily="49" charset="0"/>
              </a:rPr>
              <a:t> object file.</a:t>
            </a:r>
          </a:p>
          <a:p>
            <a:pPr marL="0" indent="0">
              <a:buNone/>
            </a:pPr>
            <a:endParaRPr lang="en-US" sz="2400" dirty="0">
              <a:ea typeface="Cambria" panose="02040503050406030204" pitchFamily="18" charset="0"/>
              <a:cs typeface="Courier New" panose="02070309020205020404" pitchFamily="49" charset="0"/>
            </a:endParaRPr>
          </a:p>
          <a:p>
            <a:pPr marL="457200" indent="-457200">
              <a:buFont typeface="+mj-lt"/>
              <a:buAutoNum type="arabicPeriod" startAt="3"/>
            </a:pPr>
            <a:r>
              <a:rPr lang="en-US" sz="2400" dirty="0">
                <a:ea typeface="Cambria" panose="02040503050406030204" pitchFamily="18" charset="0"/>
              </a:rPr>
              <a:t>Now, link the object file into an executable:</a:t>
            </a:r>
          </a:p>
          <a:p>
            <a:pPr marL="0" indent="0" algn="ctr">
              <a:buNone/>
            </a:pPr>
            <a:r>
              <a:rPr lang="en-US" sz="2400" dirty="0" err="1">
                <a:ea typeface="Cambria" panose="02040503050406030204" pitchFamily="18" charset="0"/>
                <a:cs typeface="Courier New" panose="02070309020205020404" pitchFamily="49" charset="0"/>
              </a:rPr>
              <a:t>gcc</a:t>
            </a:r>
            <a:r>
              <a:rPr lang="en-US" sz="2400" dirty="0">
                <a:ea typeface="Cambria" panose="02040503050406030204" pitchFamily="18" charset="0"/>
                <a:cs typeface="Courier New" panose="02070309020205020404" pitchFamily="49" charset="0"/>
              </a:rPr>
              <a:t> –o hello </a:t>
            </a:r>
            <a:r>
              <a:rPr lang="en-US" sz="2400" dirty="0" err="1">
                <a:ea typeface="Cambria" panose="02040503050406030204" pitchFamily="18" charset="0"/>
                <a:cs typeface="Courier New" panose="02070309020205020404" pitchFamily="49" charset="0"/>
              </a:rPr>
              <a:t>hello.o</a:t>
            </a:r>
            <a:endParaRPr lang="en-US" sz="2400" dirty="0">
              <a:ea typeface="Cambria" panose="02040503050406030204" pitchFamily="18" charset="0"/>
              <a:cs typeface="Courier New" panose="02070309020205020404" pitchFamily="49" charset="0"/>
            </a:endParaRPr>
          </a:p>
          <a:p>
            <a:pPr marL="0" indent="0" algn="ctr">
              <a:buNone/>
            </a:pPr>
            <a:endParaRPr lang="en-US" sz="2400" dirty="0">
              <a:ea typeface="Cambria" panose="02040503050406030204" pitchFamily="18" charset="0"/>
              <a:cs typeface="Courier New" panose="02070309020205020404" pitchFamily="49" charset="0"/>
            </a:endParaRPr>
          </a:p>
          <a:p>
            <a:pPr marL="457200" indent="-457200">
              <a:buFont typeface="+mj-lt"/>
              <a:buAutoNum type="arabicPeriod" startAt="4"/>
            </a:pPr>
            <a:r>
              <a:rPr lang="en-US" sz="2400" dirty="0">
                <a:ea typeface="Cambria" panose="02040503050406030204" pitchFamily="18" charset="0"/>
                <a:cs typeface="Courier New" panose="02070309020205020404" pitchFamily="49" charset="0"/>
              </a:rPr>
              <a:t>Now, you can run the code hello.exe</a:t>
            </a:r>
          </a:p>
        </p:txBody>
      </p:sp>
      <p:sp>
        <p:nvSpPr>
          <p:cNvPr id="30" name="TextBox 29">
            <a:extLst>
              <a:ext uri="{FF2B5EF4-FFF2-40B4-BE49-F238E27FC236}">
                <a16:creationId xmlns:a16="http://schemas.microsoft.com/office/drawing/2014/main" id="{4F18997C-6D22-47A1-A379-44BAE15DD4B5}"/>
              </a:ext>
            </a:extLst>
          </p:cNvPr>
          <p:cNvSpPr txBox="1"/>
          <p:nvPr/>
        </p:nvSpPr>
        <p:spPr>
          <a:xfrm>
            <a:off x="2175338" y="3121223"/>
            <a:ext cx="2415469" cy="307777"/>
          </a:xfrm>
          <a:prstGeom prst="rect">
            <a:avLst/>
          </a:prstGeom>
          <a:noFill/>
        </p:spPr>
        <p:txBody>
          <a:bodyPr wrap="none" rtlCol="0">
            <a:spAutoFit/>
          </a:bodyPr>
          <a:lstStyle/>
          <a:p>
            <a:r>
              <a:rPr lang="en-GB" sz="1400" dirty="0">
                <a:latin typeface="Cambria" panose="02040503050406030204" pitchFamily="18" charset="0"/>
                <a:ea typeface="Cambria" panose="02040503050406030204" pitchFamily="18" charset="0"/>
              </a:rPr>
              <a:t>Credit: MIT </a:t>
            </a:r>
            <a:r>
              <a:rPr lang="en-GB" sz="1400" dirty="0" err="1">
                <a:latin typeface="Cambria" panose="02040503050406030204" pitchFamily="18" charset="0"/>
                <a:ea typeface="Cambria" panose="02040503050406030204" pitchFamily="18" charset="0"/>
              </a:rPr>
              <a:t>OpenCourseware</a:t>
            </a:r>
            <a:endParaRPr lang="en-GB" sz="1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32465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Highest Common Factor</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19</a:t>
            </a:fld>
            <a:endParaRPr lang="en-US"/>
          </a:p>
        </p:txBody>
      </p:sp>
      <p:pic>
        <p:nvPicPr>
          <p:cNvPr id="2" name="Picture 1">
            <a:extLst>
              <a:ext uri="{FF2B5EF4-FFF2-40B4-BE49-F238E27FC236}">
                <a16:creationId xmlns:a16="http://schemas.microsoft.com/office/drawing/2014/main" id="{14A84E4C-3BBF-468F-81B1-ED850DC02EC5}"/>
              </a:ext>
            </a:extLst>
          </p:cNvPr>
          <p:cNvPicPr>
            <a:picLocks noChangeAspect="1"/>
          </p:cNvPicPr>
          <p:nvPr/>
        </p:nvPicPr>
        <p:blipFill>
          <a:blip r:embed="rId2"/>
          <a:stretch>
            <a:fillRect/>
          </a:stretch>
        </p:blipFill>
        <p:spPr>
          <a:xfrm>
            <a:off x="772567" y="3361896"/>
            <a:ext cx="3033023" cy="3330229"/>
          </a:xfrm>
          <a:prstGeom prst="rect">
            <a:avLst/>
          </a:prstGeom>
        </p:spPr>
      </p:pic>
      <p:pic>
        <p:nvPicPr>
          <p:cNvPr id="5" name="Picture 4">
            <a:extLst>
              <a:ext uri="{FF2B5EF4-FFF2-40B4-BE49-F238E27FC236}">
                <a16:creationId xmlns:a16="http://schemas.microsoft.com/office/drawing/2014/main" id="{8E140708-535A-4A8E-A192-5B9C9CC99018}"/>
              </a:ext>
            </a:extLst>
          </p:cNvPr>
          <p:cNvPicPr>
            <a:picLocks noChangeAspect="1"/>
          </p:cNvPicPr>
          <p:nvPr/>
        </p:nvPicPr>
        <p:blipFill>
          <a:blip r:embed="rId3"/>
          <a:stretch>
            <a:fillRect/>
          </a:stretch>
        </p:blipFill>
        <p:spPr>
          <a:xfrm>
            <a:off x="1237428" y="1264010"/>
            <a:ext cx="2103302" cy="1851820"/>
          </a:xfrm>
          <a:prstGeom prst="rect">
            <a:avLst/>
          </a:prstGeom>
        </p:spPr>
      </p:pic>
      <p:sp>
        <p:nvSpPr>
          <p:cNvPr id="7" name="Rectangle 6">
            <a:extLst>
              <a:ext uri="{FF2B5EF4-FFF2-40B4-BE49-F238E27FC236}">
                <a16:creationId xmlns:a16="http://schemas.microsoft.com/office/drawing/2014/main" id="{807AC478-FB74-42C7-8880-454C9D6ED8BF}"/>
              </a:ext>
            </a:extLst>
          </p:cNvPr>
          <p:cNvSpPr/>
          <p:nvPr/>
        </p:nvSpPr>
        <p:spPr>
          <a:xfrm>
            <a:off x="5323433" y="2736502"/>
            <a:ext cx="6096000" cy="1384995"/>
          </a:xfrm>
          <a:prstGeom prst="rect">
            <a:avLst/>
          </a:prstGeom>
        </p:spPr>
        <p:txBody>
          <a:bodyPr>
            <a:spAutoFit/>
          </a:bodyPr>
          <a:lstStyle/>
          <a:p>
            <a:pPr marL="742950" lvl="1" indent="-285750">
              <a:buFont typeface="Arial" panose="020B0604020202020204" pitchFamily="34" charset="0"/>
              <a:buChar char="•"/>
            </a:pPr>
            <a:r>
              <a:rPr lang="en-US" sz="2800" dirty="0">
                <a:latin typeface="Cambria" panose="02040503050406030204" pitchFamily="18" charset="0"/>
                <a:ea typeface="Cambria" panose="02040503050406030204" pitchFamily="18" charset="0"/>
              </a:rPr>
              <a:t>Variable Declaration</a:t>
            </a:r>
          </a:p>
          <a:p>
            <a:pPr marL="742950" lvl="1" indent="-285750">
              <a:buFont typeface="Arial" panose="020B0604020202020204" pitchFamily="34" charset="0"/>
              <a:buChar char="•"/>
            </a:pPr>
            <a:r>
              <a:rPr lang="en-US" sz="2800" dirty="0">
                <a:latin typeface="Cambria" panose="02040503050406030204" pitchFamily="18" charset="0"/>
                <a:ea typeface="Cambria" panose="02040503050406030204" pitchFamily="18" charset="0"/>
              </a:rPr>
              <a:t>Semicolons and Parentheses</a:t>
            </a:r>
          </a:p>
          <a:p>
            <a:pPr marL="742950" lvl="1" indent="-285750">
              <a:buFont typeface="Arial" panose="020B0604020202020204" pitchFamily="34" charset="0"/>
              <a:buChar char="•"/>
            </a:pPr>
            <a:r>
              <a:rPr lang="en-US" sz="2800" dirty="0">
                <a:latin typeface="Cambria" panose="02040503050406030204" pitchFamily="18" charset="0"/>
                <a:ea typeface="Cambria" panose="02040503050406030204" pitchFamily="18" charset="0"/>
              </a:rPr>
              <a:t>Namespace specification</a:t>
            </a:r>
          </a:p>
        </p:txBody>
      </p:sp>
    </p:spTree>
    <p:extLst>
      <p:ext uri="{BB962C8B-B14F-4D97-AF65-F5344CB8AC3E}">
        <p14:creationId xmlns:p14="http://schemas.microsoft.com/office/powerpoint/2010/main" val="90328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83ACF4-C24D-D04D-91DA-0D6BE24910FB}"/>
              </a:ext>
            </a:extLst>
          </p:cNvPr>
          <p:cNvSpPr>
            <a:spLocks noGrp="1"/>
          </p:cNvSpPr>
          <p:nvPr>
            <p:ph idx="1"/>
          </p:nvPr>
        </p:nvSpPr>
        <p:spPr>
          <a:xfrm>
            <a:off x="198783" y="1155781"/>
            <a:ext cx="11661913" cy="5021182"/>
          </a:xfrm>
        </p:spPr>
        <p:txBody>
          <a:bodyPr/>
          <a:lstStyle/>
          <a:p>
            <a:r>
              <a:rPr lang="en-US" dirty="0"/>
              <a:t>It is possible to write a program which could technically run forever, even though it is not technically wrong</a:t>
            </a:r>
          </a:p>
          <a:p>
            <a:pPr marL="0" indent="0">
              <a:buNone/>
            </a:pPr>
            <a:endParaRPr lang="en-US" dirty="0"/>
          </a:p>
          <a:p>
            <a:r>
              <a:rPr lang="en-US" dirty="0"/>
              <a:t>An efficient program is related to how the implemented algorithm uses computational resources:</a:t>
            </a:r>
          </a:p>
          <a:p>
            <a:pPr lvl="1"/>
            <a:r>
              <a:rPr lang="en-US" dirty="0"/>
              <a:t>Memory</a:t>
            </a:r>
          </a:p>
          <a:p>
            <a:pPr lvl="1"/>
            <a:r>
              <a:rPr lang="en-US" dirty="0"/>
              <a:t>Time</a:t>
            </a:r>
          </a:p>
          <a:p>
            <a:pPr marL="457200" lvl="1" indent="0">
              <a:buNone/>
            </a:pPr>
            <a:endParaRPr lang="en-US" dirty="0"/>
          </a:p>
          <a:p>
            <a:r>
              <a:rPr lang="en-US" dirty="0"/>
              <a:t>You will not be writing your own algorithm; you will be implementing algorithms already developed for other problems</a:t>
            </a:r>
          </a:p>
        </p:txBody>
      </p:sp>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Efficiency</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2</a:t>
            </a:fld>
            <a:endParaRPr lang="en-US"/>
          </a:p>
        </p:txBody>
      </p:sp>
    </p:spTree>
    <p:extLst>
      <p:ext uri="{BB962C8B-B14F-4D97-AF65-F5344CB8AC3E}">
        <p14:creationId xmlns:p14="http://schemas.microsoft.com/office/powerpoint/2010/main" val="41644995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Python vs C++: Summary</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20</a:t>
            </a:fld>
            <a:endParaRPr lang="en-US"/>
          </a:p>
        </p:txBody>
      </p:sp>
      <p:sp>
        <p:nvSpPr>
          <p:cNvPr id="9" name="Text Placeholder 1">
            <a:extLst>
              <a:ext uri="{FF2B5EF4-FFF2-40B4-BE49-F238E27FC236}">
                <a16:creationId xmlns:a16="http://schemas.microsoft.com/office/drawing/2014/main" id="{3E93EE7B-7264-4B82-88EF-D7E7D602AE85}"/>
              </a:ext>
            </a:extLst>
          </p:cNvPr>
          <p:cNvSpPr txBox="1">
            <a:spLocks/>
          </p:cNvSpPr>
          <p:nvPr/>
        </p:nvSpPr>
        <p:spPr>
          <a:xfrm>
            <a:off x="839788" y="1351722"/>
            <a:ext cx="5157787" cy="431110"/>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Wingdings" pitchFamily="2" charset="2"/>
              <a:buChar char="Ø"/>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Wingdings" pitchFamily="2" charset="2"/>
              <a:buChar char="ü"/>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dirty="0"/>
              <a:t>Python</a:t>
            </a:r>
          </a:p>
        </p:txBody>
      </p:sp>
      <p:sp>
        <p:nvSpPr>
          <p:cNvPr id="10" name="Content Placeholder 4">
            <a:extLst>
              <a:ext uri="{FF2B5EF4-FFF2-40B4-BE49-F238E27FC236}">
                <a16:creationId xmlns:a16="http://schemas.microsoft.com/office/drawing/2014/main" id="{4A744D37-34AF-47C8-A45D-2A9878882A93}"/>
              </a:ext>
            </a:extLst>
          </p:cNvPr>
          <p:cNvSpPr txBox="1">
            <a:spLocks/>
          </p:cNvSpPr>
          <p:nvPr/>
        </p:nvSpPr>
        <p:spPr>
          <a:xfrm>
            <a:off x="839788" y="1782832"/>
            <a:ext cx="5157787" cy="3684588"/>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r>
              <a:rPr lang="en-GB"/>
              <a:t>Commands are executed by the interpreter, after being compiled into ‘byte code’</a:t>
            </a:r>
          </a:p>
          <a:p>
            <a:pPr marL="514350" indent="-514350">
              <a:buFont typeface="+mj-lt"/>
              <a:buAutoNum type="arabicPeriod"/>
            </a:pPr>
            <a:r>
              <a:rPr lang="en-GB"/>
              <a:t>Source file can be compiled once, and then the byte code can be run on any machine with the interpreter</a:t>
            </a:r>
          </a:p>
          <a:p>
            <a:pPr marL="514350" indent="-514350">
              <a:buFont typeface="+mj-lt"/>
              <a:buAutoNum type="arabicPeriod"/>
            </a:pPr>
            <a:r>
              <a:rPr lang="en-GB"/>
              <a:t>Dynamically typed: interpreter checks the variable types</a:t>
            </a:r>
          </a:p>
          <a:p>
            <a:pPr marL="514350" indent="-514350">
              <a:buFont typeface="+mj-lt"/>
              <a:buAutoNum type="arabicPeriod"/>
            </a:pPr>
            <a:endParaRPr lang="en-GB" dirty="0"/>
          </a:p>
        </p:txBody>
      </p:sp>
      <p:sp>
        <p:nvSpPr>
          <p:cNvPr id="11" name="Text Placeholder 5">
            <a:extLst>
              <a:ext uri="{FF2B5EF4-FFF2-40B4-BE49-F238E27FC236}">
                <a16:creationId xmlns:a16="http://schemas.microsoft.com/office/drawing/2014/main" id="{883B796E-0F4E-4CA3-A459-462F4125F723}"/>
              </a:ext>
            </a:extLst>
          </p:cNvPr>
          <p:cNvSpPr txBox="1">
            <a:spLocks/>
          </p:cNvSpPr>
          <p:nvPr/>
        </p:nvSpPr>
        <p:spPr>
          <a:xfrm>
            <a:off x="6172200" y="1351722"/>
            <a:ext cx="5183188" cy="43111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dirty="0"/>
              <a:t>C++</a:t>
            </a:r>
          </a:p>
        </p:txBody>
      </p:sp>
      <p:sp>
        <p:nvSpPr>
          <p:cNvPr id="12" name="Content Placeholder 6">
            <a:extLst>
              <a:ext uri="{FF2B5EF4-FFF2-40B4-BE49-F238E27FC236}">
                <a16:creationId xmlns:a16="http://schemas.microsoft.com/office/drawing/2014/main" id="{A15090E7-F671-4CEA-BE51-1362260186B4}"/>
              </a:ext>
            </a:extLst>
          </p:cNvPr>
          <p:cNvSpPr txBox="1">
            <a:spLocks/>
          </p:cNvSpPr>
          <p:nvPr/>
        </p:nvSpPr>
        <p:spPr>
          <a:xfrm>
            <a:off x="6172200" y="1782832"/>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a:pPr>
            <a:r>
              <a:rPr lang="en-GB"/>
              <a:t>Source file in compiled into machine language</a:t>
            </a:r>
          </a:p>
          <a:p>
            <a:pPr marL="514350" indent="-514350">
              <a:buFont typeface="+mj-lt"/>
              <a:buAutoNum type="arabicPeriod"/>
            </a:pPr>
            <a:r>
              <a:rPr lang="en-GB"/>
              <a:t>The source file must be compiled on different machines</a:t>
            </a:r>
          </a:p>
          <a:p>
            <a:pPr marL="514350" indent="-514350">
              <a:buFont typeface="+mj-lt"/>
              <a:buAutoNum type="arabicPeriod"/>
            </a:pPr>
            <a:r>
              <a:rPr lang="en-GB"/>
              <a:t>Statically typed: programmer must ensure type compatibility</a:t>
            </a:r>
            <a:endParaRPr lang="en-GB" dirty="0"/>
          </a:p>
        </p:txBody>
      </p:sp>
    </p:spTree>
    <p:extLst>
      <p:ext uri="{BB962C8B-B14F-4D97-AF65-F5344CB8AC3E}">
        <p14:creationId xmlns:p14="http://schemas.microsoft.com/office/powerpoint/2010/main" val="2199995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Memory Management</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21</a:t>
            </a:fld>
            <a:endParaRPr lang="en-US"/>
          </a:p>
        </p:txBody>
      </p:sp>
      <p:sp>
        <p:nvSpPr>
          <p:cNvPr id="5" name="Content Placeholder 2">
            <a:extLst>
              <a:ext uri="{FF2B5EF4-FFF2-40B4-BE49-F238E27FC236}">
                <a16:creationId xmlns:a16="http://schemas.microsoft.com/office/drawing/2014/main" id="{C4D2BC8F-E9C3-419D-AA9E-B6B593BA7F07}"/>
              </a:ext>
            </a:extLst>
          </p:cNvPr>
          <p:cNvSpPr>
            <a:spLocks noGrp="1"/>
          </p:cNvSpPr>
          <p:nvPr>
            <p:ph idx="1"/>
          </p:nvPr>
        </p:nvSpPr>
        <p:spPr>
          <a:xfrm>
            <a:off x="506895" y="1337540"/>
            <a:ext cx="11178209" cy="4876800"/>
          </a:xfrm>
        </p:spPr>
        <p:txBody>
          <a:bodyPr>
            <a:normAutofit lnSpcReduction="10000"/>
          </a:bodyPr>
          <a:lstStyle/>
          <a:p>
            <a:pPr marL="457200" indent="-457200">
              <a:buFont typeface="+mj-lt"/>
              <a:buAutoNum type="arabicPeriod"/>
            </a:pPr>
            <a:r>
              <a:rPr lang="en-US" dirty="0"/>
              <a:t>We can see that in C and C++, the user is ‘declaring variables’, and thus manually allocating memory before the variables were initialized</a:t>
            </a:r>
          </a:p>
          <a:p>
            <a:pPr marL="457200" indent="-457200">
              <a:buFont typeface="+mj-lt"/>
              <a:buAutoNum type="arabicPeriod"/>
            </a:pPr>
            <a:endParaRPr lang="en-US" dirty="0"/>
          </a:p>
          <a:p>
            <a:pPr marL="457200" indent="-457200">
              <a:buFont typeface="+mj-lt"/>
              <a:buAutoNum type="arabicPeriod"/>
            </a:pPr>
            <a:r>
              <a:rPr lang="en-US" dirty="0"/>
              <a:t>Deallocating memory:</a:t>
            </a:r>
          </a:p>
          <a:p>
            <a:pPr lvl="1"/>
            <a:r>
              <a:rPr lang="en-US" dirty="0"/>
              <a:t>Once done with the variable, the user is also responsible for freeing up the memory once occupied</a:t>
            </a:r>
          </a:p>
          <a:p>
            <a:pPr lvl="1"/>
            <a:r>
              <a:rPr lang="en-US" dirty="0"/>
              <a:t>Forgetting to deallocate can result in memory leaks for long-running applications</a:t>
            </a:r>
          </a:p>
          <a:p>
            <a:pPr marL="457200" indent="-457200">
              <a:buFont typeface="+mj-lt"/>
              <a:buAutoNum type="arabicPeriod"/>
            </a:pPr>
            <a:endParaRPr lang="en-US" dirty="0"/>
          </a:p>
          <a:p>
            <a:pPr marL="457200" indent="-457200">
              <a:buFont typeface="+mj-lt"/>
              <a:buAutoNum type="arabicPeriod"/>
            </a:pPr>
            <a:r>
              <a:rPr lang="en-US" dirty="0"/>
              <a:t>Deallocating memory space before your program is done with it can cause it to crash</a:t>
            </a:r>
          </a:p>
          <a:p>
            <a:pPr marL="0" indent="0">
              <a:buNone/>
            </a:pPr>
            <a:endParaRPr lang="en-US" dirty="0"/>
          </a:p>
        </p:txBody>
      </p:sp>
    </p:spTree>
    <p:extLst>
      <p:ext uri="{BB962C8B-B14F-4D97-AF65-F5344CB8AC3E}">
        <p14:creationId xmlns:p14="http://schemas.microsoft.com/office/powerpoint/2010/main" val="1484913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Python Garbage Collection</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22</a:t>
            </a:fld>
            <a:endParaRPr lang="en-US"/>
          </a:p>
        </p:txBody>
      </p:sp>
      <p:sp>
        <p:nvSpPr>
          <p:cNvPr id="5" name="Content Placeholder 2">
            <a:extLst>
              <a:ext uri="{FF2B5EF4-FFF2-40B4-BE49-F238E27FC236}">
                <a16:creationId xmlns:a16="http://schemas.microsoft.com/office/drawing/2014/main" id="{08F63AD5-685D-439E-B699-1ED585587F64}"/>
              </a:ext>
            </a:extLst>
          </p:cNvPr>
          <p:cNvSpPr>
            <a:spLocks noGrp="1"/>
          </p:cNvSpPr>
          <p:nvPr>
            <p:ph idx="1"/>
          </p:nvPr>
        </p:nvSpPr>
        <p:spPr>
          <a:xfrm>
            <a:off x="506895" y="1337540"/>
            <a:ext cx="11178209" cy="4876800"/>
          </a:xfrm>
        </p:spPr>
        <p:txBody>
          <a:bodyPr>
            <a:normAutofit fontScale="92500"/>
          </a:bodyPr>
          <a:lstStyle/>
          <a:p>
            <a:pPr marL="457200" indent="-457200">
              <a:buFont typeface="+mj-lt"/>
              <a:buAutoNum type="arabicPeriod"/>
            </a:pPr>
            <a:r>
              <a:rPr lang="en-US" dirty="0"/>
              <a:t>Automatic memory management is available in Python, known as the Garbage Collector</a:t>
            </a:r>
          </a:p>
          <a:p>
            <a:pPr marL="457200" indent="-457200">
              <a:buFont typeface="+mj-lt"/>
              <a:buAutoNum type="arabicPeriod"/>
            </a:pPr>
            <a:endParaRPr lang="en-US" dirty="0"/>
          </a:p>
          <a:p>
            <a:pPr marL="457200" indent="-457200">
              <a:buFont typeface="+mj-lt"/>
              <a:buAutoNum type="arabicPeriod"/>
            </a:pPr>
            <a:r>
              <a:rPr lang="en-US" dirty="0"/>
              <a:t>It works by reference counting: when the number of references to a particular variable becomes 0, the memory is freed</a:t>
            </a:r>
          </a:p>
          <a:p>
            <a:pPr marL="457200" indent="-457200">
              <a:buFont typeface="+mj-lt"/>
              <a:buAutoNum type="arabicPeriod"/>
            </a:pPr>
            <a:endParaRPr lang="en-US" dirty="0"/>
          </a:p>
          <a:p>
            <a:pPr marL="457200" indent="-457200">
              <a:buFont typeface="+mj-lt"/>
              <a:buAutoNum type="arabicPeriod"/>
            </a:pPr>
            <a:r>
              <a:rPr lang="en-US" dirty="0"/>
              <a:t>This method uses extra memory to keep track of references, and can also stop the program during runtime to collect all the objects not being used</a:t>
            </a:r>
          </a:p>
          <a:p>
            <a:pPr marL="457200" indent="-457200">
              <a:buFont typeface="+mj-lt"/>
              <a:buAutoNum type="arabicPeriod"/>
            </a:pPr>
            <a:endParaRPr lang="en-US" dirty="0"/>
          </a:p>
          <a:p>
            <a:pPr marL="457200" indent="-457200">
              <a:buFont typeface="+mj-lt"/>
              <a:buAutoNum type="arabicPeriod"/>
            </a:pPr>
            <a:r>
              <a:rPr lang="en-US" dirty="0"/>
              <a:t>Python also uses another mechanism called Generational garbage collection</a:t>
            </a:r>
          </a:p>
          <a:p>
            <a:pPr marL="0" indent="0">
              <a:buNone/>
            </a:pPr>
            <a:endParaRPr lang="en-US" dirty="0"/>
          </a:p>
        </p:txBody>
      </p:sp>
    </p:spTree>
    <p:extLst>
      <p:ext uri="{BB962C8B-B14F-4D97-AF65-F5344CB8AC3E}">
        <p14:creationId xmlns:p14="http://schemas.microsoft.com/office/powerpoint/2010/main" val="4091237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83ACF4-C24D-D04D-91DA-0D6BE24910FB}"/>
              </a:ext>
            </a:extLst>
          </p:cNvPr>
          <p:cNvSpPr>
            <a:spLocks noGrp="1"/>
          </p:cNvSpPr>
          <p:nvPr>
            <p:ph idx="1"/>
          </p:nvPr>
        </p:nvSpPr>
        <p:spPr>
          <a:xfrm>
            <a:off x="198783" y="1155781"/>
            <a:ext cx="11661913" cy="5021182"/>
          </a:xfrm>
        </p:spPr>
        <p:txBody>
          <a:bodyPr/>
          <a:lstStyle/>
          <a:p>
            <a:r>
              <a:rPr lang="en-US" dirty="0"/>
              <a:t>To compare the speed or time efficiency of algorithms, we might try comparing the time they take to complete</a:t>
            </a:r>
          </a:p>
          <a:p>
            <a:pPr marL="0" indent="0">
              <a:buNone/>
            </a:pPr>
            <a:endParaRPr lang="en-US" dirty="0"/>
          </a:p>
          <a:p>
            <a:r>
              <a:rPr lang="en-US" dirty="0"/>
              <a:t>The above metric is influenced by:</a:t>
            </a:r>
          </a:p>
          <a:p>
            <a:pPr lvl="1"/>
            <a:r>
              <a:rPr lang="en-US" dirty="0"/>
              <a:t>Speed of the machine</a:t>
            </a:r>
          </a:p>
          <a:p>
            <a:pPr lvl="1"/>
            <a:r>
              <a:rPr lang="en-US" dirty="0"/>
              <a:t>Python implementation</a:t>
            </a:r>
          </a:p>
          <a:p>
            <a:pPr lvl="1"/>
            <a:r>
              <a:rPr lang="en-US" dirty="0"/>
              <a:t>Input size</a:t>
            </a:r>
          </a:p>
          <a:p>
            <a:pPr marL="457200" lvl="1" indent="0">
              <a:buNone/>
            </a:pPr>
            <a:endParaRPr lang="en-US" dirty="0"/>
          </a:p>
          <a:p>
            <a:r>
              <a:rPr lang="en-US" dirty="0"/>
              <a:t>Efficiency in the end depends on the number of steps needed to execute on a given size of input</a:t>
            </a:r>
          </a:p>
        </p:txBody>
      </p:sp>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Order of Growth</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3</a:t>
            </a:fld>
            <a:endParaRPr lang="en-US"/>
          </a:p>
        </p:txBody>
      </p:sp>
    </p:spTree>
    <p:extLst>
      <p:ext uri="{BB962C8B-B14F-4D97-AF65-F5344CB8AC3E}">
        <p14:creationId xmlns:p14="http://schemas.microsoft.com/office/powerpoint/2010/main" val="2736848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a:extLst>
                  <a:ext uri="{FF2B5EF4-FFF2-40B4-BE49-F238E27FC236}">
                    <a16:creationId xmlns:a16="http://schemas.microsoft.com/office/drawing/2014/main" id="{1583ACF4-C24D-D04D-91DA-0D6BE24910FB}"/>
                  </a:ext>
                </a:extLst>
              </p:cNvPr>
              <p:cNvSpPr>
                <a:spLocks noGrp="1"/>
              </p:cNvSpPr>
              <p:nvPr>
                <p:ph idx="1"/>
              </p:nvPr>
            </p:nvSpPr>
            <p:spPr>
              <a:xfrm>
                <a:off x="198783" y="1155781"/>
                <a:ext cx="11661913" cy="5021182"/>
              </a:xfrm>
            </p:spPr>
            <p:txBody>
              <a:bodyPr/>
              <a:lstStyle/>
              <a:p>
                <a:r>
                  <a:rPr lang="en-US" dirty="0"/>
                  <a:t>How does a problem scale?</a:t>
                </a:r>
              </a:p>
              <a:p>
                <a:pPr marL="0" indent="0">
                  <a:buNone/>
                </a:pPr>
                <a:endParaRPr lang="en-US" dirty="0"/>
              </a:p>
              <a:p>
                <a:r>
                  <a:rPr lang="en-US" dirty="0"/>
                  <a:t>Asymptotic growth models are used to calculate the growth, as it approaches a limit on the size of the input</a:t>
                </a:r>
              </a:p>
              <a:p>
                <a:endParaRPr lang="en-US" dirty="0"/>
              </a:p>
              <a:p>
                <a:r>
                  <a:rPr lang="en-US" dirty="0"/>
                  <a:t>Useful to define some parameter describing how something scales</a:t>
                </a:r>
              </a:p>
              <a:p>
                <a:pPr lvl="1"/>
                <a14:m>
                  <m:oMath xmlns:m="http://schemas.openxmlformats.org/officeDocument/2006/math">
                    <m:r>
                      <m:rPr>
                        <m:sty m:val="p"/>
                      </m:rPr>
                      <a:rPr lang="en-US">
                        <a:latin typeface="Cambria Math" panose="02040503050406030204" pitchFamily="18" charset="0"/>
                      </a:rPr>
                      <m:t>O</m:t>
                    </m:r>
                  </m:oMath>
                </a14:m>
                <a:r>
                  <a:rPr lang="en-US" dirty="0"/>
                  <a:t> notation – Upper bound</a:t>
                </a:r>
              </a:p>
              <a:p>
                <a:pPr lvl="1"/>
                <a14:m>
                  <m:oMath xmlns:m="http://schemas.openxmlformats.org/officeDocument/2006/math">
                    <m:r>
                      <m:rPr>
                        <m:sty m:val="p"/>
                      </m:rPr>
                      <a:rPr lang="en-US">
                        <a:latin typeface="Cambria Math" panose="02040503050406030204" pitchFamily="18" charset="0"/>
                      </a:rPr>
                      <m:t>Ω</m:t>
                    </m:r>
                  </m:oMath>
                </a14:m>
                <a:r>
                  <a:rPr lang="en-US" dirty="0"/>
                  <a:t> notation – Lower bound</a:t>
                </a:r>
              </a:p>
              <a:p>
                <a:pPr lvl="1"/>
                <a14:m>
                  <m:oMath xmlns:m="http://schemas.openxmlformats.org/officeDocument/2006/math">
                    <m:r>
                      <m:rPr>
                        <m:sty m:val="p"/>
                      </m:rPr>
                      <a:rPr lang="en-US">
                        <a:latin typeface="Cambria Math" panose="02040503050406030204" pitchFamily="18" charset="0"/>
                      </a:rPr>
                      <m:t>Θ</m:t>
                    </m:r>
                  </m:oMath>
                </a14:m>
                <a:r>
                  <a:rPr lang="en-US" dirty="0"/>
                  <a:t> notation – Exactly bound</a:t>
                </a:r>
              </a:p>
            </p:txBody>
          </p:sp>
        </mc:Choice>
        <mc:Fallback xmlns="">
          <p:sp>
            <p:nvSpPr>
              <p:cNvPr id="2" name="Content Placeholder 1">
                <a:extLst>
                  <a:ext uri="{FF2B5EF4-FFF2-40B4-BE49-F238E27FC236}">
                    <a16:creationId xmlns:a16="http://schemas.microsoft.com/office/drawing/2014/main" id="{1583ACF4-C24D-D04D-91DA-0D6BE24910FB}"/>
                  </a:ext>
                </a:extLst>
              </p:cNvPr>
              <p:cNvSpPr>
                <a:spLocks noGrp="1" noRot="1" noChangeAspect="1" noMove="1" noResize="1" noEditPoints="1" noAdjustHandles="1" noChangeArrowheads="1" noChangeShapeType="1" noTextEdit="1"/>
              </p:cNvSpPr>
              <p:nvPr>
                <p:ph idx="1"/>
              </p:nvPr>
            </p:nvSpPr>
            <p:spPr>
              <a:xfrm>
                <a:off x="198783" y="1155781"/>
                <a:ext cx="11661913" cy="5021182"/>
              </a:xfrm>
              <a:blipFill>
                <a:blip r:embed="rId3"/>
                <a:stretch>
                  <a:fillRect l="-941" t="-2187"/>
                </a:stretch>
              </a:blipFill>
            </p:spPr>
            <p:txBody>
              <a:bodyPr/>
              <a:lstStyle/>
              <a:p>
                <a:r>
                  <a:rPr lang="en-GB">
                    <a:noFill/>
                  </a:rPr>
                  <a:t> </a:t>
                </a:r>
              </a:p>
            </p:txBody>
          </p:sp>
        </mc:Fallback>
      </mc:AlternateContent>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Order of Growth</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4</a:t>
            </a:fld>
            <a:endParaRPr lang="en-US"/>
          </a:p>
        </p:txBody>
      </p:sp>
    </p:spTree>
    <p:extLst>
      <p:ext uri="{BB962C8B-B14F-4D97-AF65-F5344CB8AC3E}">
        <p14:creationId xmlns:p14="http://schemas.microsoft.com/office/powerpoint/2010/main" val="4229647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583ACF4-C24D-D04D-91DA-0D6BE24910FB}"/>
              </a:ext>
            </a:extLst>
          </p:cNvPr>
          <p:cNvSpPr>
            <a:spLocks noGrp="1"/>
          </p:cNvSpPr>
          <p:nvPr>
            <p:ph idx="1"/>
          </p:nvPr>
        </p:nvSpPr>
        <p:spPr>
          <a:xfrm>
            <a:off x="198783" y="1155780"/>
            <a:ext cx="11661913" cy="5251645"/>
          </a:xfrm>
        </p:spPr>
        <p:txBody>
          <a:bodyPr>
            <a:normAutofit/>
          </a:bodyPr>
          <a:lstStyle/>
          <a:p>
            <a:r>
              <a:rPr lang="en-US" dirty="0"/>
              <a:t>Worst case scenario and is the conventional notation used by computer scientists studying algorithms</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Big O Notation</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5</a:t>
            </a:fld>
            <a:endParaRPr lang="en-US"/>
          </a:p>
        </p:txBody>
      </p:sp>
      <p:grpSp>
        <p:nvGrpSpPr>
          <p:cNvPr id="7" name="Group 6">
            <a:extLst>
              <a:ext uri="{FF2B5EF4-FFF2-40B4-BE49-F238E27FC236}">
                <a16:creationId xmlns:a16="http://schemas.microsoft.com/office/drawing/2014/main" id="{80C73A65-EBBE-4377-B7E8-49453ECEF5C2}"/>
              </a:ext>
            </a:extLst>
          </p:cNvPr>
          <p:cNvGrpSpPr/>
          <p:nvPr/>
        </p:nvGrpSpPr>
        <p:grpSpPr>
          <a:xfrm>
            <a:off x="2410167" y="2154473"/>
            <a:ext cx="7239144" cy="3450160"/>
            <a:chOff x="630660" y="2148884"/>
            <a:chExt cx="7239144" cy="3450160"/>
          </a:xfrm>
        </p:grpSpPr>
        <mc:AlternateContent xmlns:mc="http://schemas.openxmlformats.org/markup-compatibility/2006" xmlns:a14="http://schemas.microsoft.com/office/drawing/2010/main">
          <mc:Choice Requires="a14">
            <p:sp>
              <p:nvSpPr>
                <p:cNvPr id="5" name="Content Placeholder 2">
                  <a:extLst>
                    <a:ext uri="{FF2B5EF4-FFF2-40B4-BE49-F238E27FC236}">
                      <a16:creationId xmlns:a16="http://schemas.microsoft.com/office/drawing/2014/main" id="{83353CF3-6C61-4680-8B36-5186CA3960BD}"/>
                    </a:ext>
                  </a:extLst>
                </p:cNvPr>
                <p:cNvSpPr txBox="1">
                  <a:spLocks/>
                </p:cNvSpPr>
                <p:nvPr/>
              </p:nvSpPr>
              <p:spPr>
                <a:xfrm>
                  <a:off x="630660" y="2148884"/>
                  <a:ext cx="4393096" cy="34501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mn-ea"/>
                      <a:cs typeface="+mn-cs"/>
                    </a:defRPr>
                  </a:lvl1pPr>
                  <a:lvl2pPr marL="685800" indent="-228600" algn="l" defTabSz="914400" rtl="0" eaLnBrk="1" latinLnBrk="0" hangingPunct="1">
                    <a:lnSpc>
                      <a:spcPct val="90000"/>
                    </a:lnSpc>
                    <a:spcBef>
                      <a:spcPts val="500"/>
                    </a:spcBef>
                    <a:buFont typeface="Courier New" panose="02070309020205020404" pitchFamily="49" charset="0"/>
                    <a:buChar char="o"/>
                    <a:defRPr sz="2400" kern="1200">
                      <a:solidFill>
                        <a:schemeClr val="tx1"/>
                      </a:solidFill>
                      <a:latin typeface="Cambria" panose="02040503050406030204" pitchFamily="18" charset="0"/>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kern="1200">
                      <a:solidFill>
                        <a:schemeClr val="tx1"/>
                      </a:solidFill>
                      <a:latin typeface="Cambria" panose="02040503050406030204" pitchFamily="18" charset="0"/>
                      <a:ea typeface="+mn-ea"/>
                      <a:cs typeface="+mn-cs"/>
                    </a:defRPr>
                  </a:lvl3pPr>
                  <a:lvl4pPr marL="1600200" indent="-228600" algn="l" defTabSz="914400" rtl="0" eaLnBrk="1" latinLnBrk="0" hangingPunct="1">
                    <a:lnSpc>
                      <a:spcPct val="90000"/>
                    </a:lnSpc>
                    <a:spcBef>
                      <a:spcPts val="500"/>
                    </a:spcBef>
                    <a:buFont typeface="Wingdings" pitchFamily="2" charset="2"/>
                    <a:buChar char="Ø"/>
                    <a:defRPr sz="1800" kern="1200">
                      <a:solidFill>
                        <a:schemeClr val="tx1"/>
                      </a:solidFill>
                      <a:latin typeface="Cambria" panose="02040503050406030204" pitchFamily="18" charset="0"/>
                      <a:ea typeface="+mn-ea"/>
                      <a:cs typeface="+mn-cs"/>
                    </a:defRPr>
                  </a:lvl4pPr>
                  <a:lvl5pPr marL="2057400" indent="-228600" algn="l" defTabSz="914400" rtl="0" eaLnBrk="1" latinLnBrk="0" hangingPunct="1">
                    <a:lnSpc>
                      <a:spcPct val="90000"/>
                    </a:lnSpc>
                    <a:spcBef>
                      <a:spcPts val="500"/>
                    </a:spcBef>
                    <a:buFont typeface="Wingdings" pitchFamily="2" charset="2"/>
                    <a:buChar char="ü"/>
                    <a:defRPr sz="1800" kern="1200">
                      <a:solidFill>
                        <a:schemeClr val="tx1"/>
                      </a:solidFill>
                      <a:latin typeface="Cambria" panose="020405030504060302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Font typeface="Arial" panose="020B0604020202020204" pitchFamily="34" charset="0"/>
                    <a:buNone/>
                  </a:pPr>
                  <a:r>
                    <a:rPr lang="en-US" sz="2400" b="1" dirty="0">
                      <a:ea typeface="Cambria" panose="02040503050406030204" pitchFamily="18" charset="0"/>
                    </a:rPr>
                    <a:t>Fit Functions</a:t>
                  </a:r>
                </a:p>
                <a:p>
                  <a:pPr marL="0" indent="0">
                    <a:lnSpc>
                      <a:spcPct val="150000"/>
                    </a:lnSpc>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r>
                          <a:rPr lang="en-US" sz="2400" i="1" smtClean="0">
                            <a:latin typeface="Cambria Math" panose="02040503050406030204" pitchFamily="18" charset="0"/>
                          </a:rPr>
                          <m:t>=4 ∗</m:t>
                        </m:r>
                        <m:r>
                          <a:rPr lang="en-US" sz="2400" i="1" smtClean="0">
                            <a:latin typeface="Cambria Math" panose="02040503050406030204" pitchFamily="18" charset="0"/>
                          </a:rPr>
                          <m:t>𝑥</m:t>
                        </m:r>
                      </m:oMath>
                    </m:oMathPara>
                  </a14:m>
                  <a:endParaRPr lang="en-US" sz="2400" dirty="0"/>
                </a:p>
                <a:p>
                  <a:pPr marL="0" indent="0">
                    <a:lnSpc>
                      <a:spcPct val="150000"/>
                    </a:lnSpc>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r>
                          <a:rPr lang="en-US" sz="2400" i="1" smtClean="0">
                            <a:latin typeface="Cambria Math" panose="02040503050406030204" pitchFamily="18" charset="0"/>
                          </a:rPr>
                          <m:t>=</m:t>
                        </m:r>
                        <m:sSup>
                          <m:sSupPr>
                            <m:ctrlPr>
                              <a:rPr lang="en-US" sz="2400" i="1" smtClean="0">
                                <a:latin typeface="Cambria Math" panose="02040503050406030204" pitchFamily="18" charset="0"/>
                              </a:rPr>
                            </m:ctrlPr>
                          </m:sSupPr>
                          <m:e>
                            <m:r>
                              <a:rPr lang="en-US" sz="2400" i="1" smtClean="0">
                                <a:latin typeface="Cambria Math" panose="02040503050406030204" pitchFamily="18" charset="0"/>
                              </a:rPr>
                              <m:t>12</m:t>
                            </m:r>
                          </m:e>
                          <m:sup>
                            <m:r>
                              <a:rPr lang="en-US" sz="2400" i="1" smtClean="0">
                                <a:latin typeface="Cambria Math" panose="02040503050406030204" pitchFamily="18" charset="0"/>
                              </a:rPr>
                              <m:t>99999</m:t>
                            </m:r>
                          </m:sup>
                        </m:sSup>
                        <m:r>
                          <a:rPr lang="en-US" sz="2400" i="1" smtClean="0">
                            <a:latin typeface="Cambria Math" panose="02040503050406030204" pitchFamily="18" charset="0"/>
                          </a:rPr>
                          <m:t> ∗</m:t>
                        </m:r>
                        <m:r>
                          <a:rPr lang="en-US" sz="2400" i="1" smtClean="0">
                            <a:latin typeface="Cambria Math" panose="02040503050406030204" pitchFamily="18" charset="0"/>
                          </a:rPr>
                          <m:t>𝑥</m:t>
                        </m:r>
                      </m:oMath>
                    </m:oMathPara>
                  </a14:m>
                  <a:endParaRPr lang="en-US" sz="2400" dirty="0"/>
                </a:p>
                <a:p>
                  <a:pPr marL="0" indent="0">
                    <a:lnSpc>
                      <a:spcPct val="150000"/>
                    </a:lnSpc>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r>
                          <a:rPr lang="en-US" sz="2400" i="1" smtClean="0">
                            <a:latin typeface="Cambria Math" panose="02040503050406030204" pitchFamily="18" charset="0"/>
                          </a:rPr>
                          <m:t>=4 ∗</m:t>
                        </m:r>
                        <m:func>
                          <m:funcPr>
                            <m:ctrlPr>
                              <a:rPr lang="en-US" sz="2400" i="1" smtClean="0">
                                <a:latin typeface="Cambria Math" panose="02040503050406030204" pitchFamily="18" charset="0"/>
                              </a:rPr>
                            </m:ctrlPr>
                          </m:funcPr>
                          <m:fName>
                            <m:sSub>
                              <m:sSubPr>
                                <m:ctrlPr>
                                  <a:rPr lang="en-US" sz="2400" i="1" smtClean="0">
                                    <a:latin typeface="Cambria Math" panose="02040503050406030204" pitchFamily="18" charset="0"/>
                                  </a:rPr>
                                </m:ctrlPr>
                              </m:sSubPr>
                              <m:e>
                                <m:r>
                                  <m:rPr>
                                    <m:sty m:val="p"/>
                                  </m:rPr>
                                  <a:rPr lang="en-US" sz="2400" smtClean="0">
                                    <a:latin typeface="Cambria Math" panose="02040503050406030204" pitchFamily="18" charset="0"/>
                                  </a:rPr>
                                  <m:t>log</m:t>
                                </m:r>
                              </m:e>
                              <m:sub>
                                <m:r>
                                  <a:rPr lang="en-US" sz="2400" i="1" smtClean="0">
                                    <a:latin typeface="Cambria Math" panose="02040503050406030204" pitchFamily="18" charset="0"/>
                                  </a:rPr>
                                  <m:t>10</m:t>
                                </m:r>
                              </m:sub>
                            </m:sSub>
                          </m:fName>
                          <m:e>
                            <m:r>
                              <a:rPr lang="en-US" sz="2400" i="1" smtClean="0">
                                <a:latin typeface="Cambria Math" panose="02040503050406030204" pitchFamily="18" charset="0"/>
                              </a:rPr>
                              <m:t>4</m:t>
                            </m:r>
                            <m:r>
                              <a:rPr lang="en-US" sz="2400" i="1" smtClean="0">
                                <a:latin typeface="Cambria Math" panose="02040503050406030204" pitchFamily="18" charset="0"/>
                              </a:rPr>
                              <m:t>𝑥</m:t>
                            </m:r>
                          </m:e>
                        </m:func>
                      </m:oMath>
                    </m:oMathPara>
                  </a14:m>
                  <a:endParaRPr lang="en-US" sz="2400" dirty="0"/>
                </a:p>
                <a:p>
                  <a:pPr marL="0" indent="0">
                    <a:lnSpc>
                      <a:spcPct val="150000"/>
                    </a:lnSpc>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r>
                          <a:rPr lang="en-US" sz="2400" i="1" smtClean="0">
                            <a:latin typeface="Cambria Math" panose="02040503050406030204" pitchFamily="18" charset="0"/>
                          </a:rPr>
                          <m:t>=</m:t>
                        </m:r>
                        <m:sSup>
                          <m:sSupPr>
                            <m:ctrlPr>
                              <a:rPr lang="en-US" sz="2400" i="1" smtClean="0">
                                <a:latin typeface="Cambria Math" panose="02040503050406030204" pitchFamily="18" charset="0"/>
                              </a:rPr>
                            </m:ctrlPr>
                          </m:sSupPr>
                          <m:e>
                            <m:r>
                              <a:rPr lang="en-US" sz="2400" i="1" smtClean="0">
                                <a:latin typeface="Cambria Math" panose="02040503050406030204" pitchFamily="18" charset="0"/>
                              </a:rPr>
                              <m:t>𝑥</m:t>
                            </m:r>
                          </m:e>
                          <m:sup>
                            <m:r>
                              <a:rPr lang="en-US" sz="2400" i="1" smtClean="0">
                                <a:latin typeface="Cambria Math" panose="02040503050406030204" pitchFamily="18" charset="0"/>
                              </a:rPr>
                              <m:t>4</m:t>
                            </m:r>
                          </m:sup>
                        </m:sSup>
                        <m:r>
                          <a:rPr lang="en-US" sz="2400" i="1" smtClean="0">
                            <a:latin typeface="Cambria Math" panose="02040503050406030204" pitchFamily="18" charset="0"/>
                          </a:rPr>
                          <m:t>+12</m:t>
                        </m:r>
                      </m:oMath>
                    </m:oMathPara>
                  </a14:m>
                  <a:endParaRPr lang="en-US" sz="2400" dirty="0"/>
                </a:p>
                <a:p>
                  <a:pPr marL="0" indent="0">
                    <a:lnSpc>
                      <a:spcPct val="150000"/>
                    </a:lnSpc>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r>
                          <a:rPr lang="en-US" sz="2400" i="1" smtClean="0">
                            <a:latin typeface="Cambria Math" panose="02040503050406030204" pitchFamily="18" charset="0"/>
                          </a:rPr>
                          <m:t>=</m:t>
                        </m:r>
                        <m:r>
                          <m:rPr>
                            <m:sty m:val="p"/>
                          </m:rPr>
                          <a:rPr lang="en-US" sz="2400" smtClean="0">
                            <a:latin typeface="Cambria Math" panose="02040503050406030204" pitchFamily="18" charset="0"/>
                          </a:rPr>
                          <m:t>x</m:t>
                        </m:r>
                        <m:r>
                          <a:rPr lang="en-US" sz="2400" smtClean="0">
                            <a:latin typeface="Cambria Math" panose="02040503050406030204" pitchFamily="18" charset="0"/>
                          </a:rPr>
                          <m:t> ∗</m:t>
                        </m:r>
                        <m:sSub>
                          <m:sSubPr>
                            <m:ctrlPr>
                              <a:rPr lang="en-US" sz="2400" i="1" smtClean="0">
                                <a:latin typeface="Cambria Math" panose="02040503050406030204" pitchFamily="18" charset="0"/>
                              </a:rPr>
                            </m:ctrlPr>
                          </m:sSubPr>
                          <m:e>
                            <m:r>
                              <m:rPr>
                                <m:sty m:val="p"/>
                              </m:rPr>
                              <a:rPr lang="en-US" sz="2400" smtClean="0">
                                <a:latin typeface="Cambria Math" panose="02040503050406030204" pitchFamily="18" charset="0"/>
                              </a:rPr>
                              <m:t>log</m:t>
                            </m:r>
                          </m:e>
                          <m:sub>
                            <m:r>
                              <a:rPr lang="en-US" sz="2400" smtClean="0">
                                <a:latin typeface="Cambria Math" panose="02040503050406030204" pitchFamily="18" charset="0"/>
                              </a:rPr>
                              <m:t>10</m:t>
                            </m:r>
                          </m:sub>
                        </m:sSub>
                        <m:d>
                          <m:dPr>
                            <m:ctrlPr>
                              <a:rPr lang="en-US" sz="2400" i="1" smtClean="0">
                                <a:latin typeface="Cambria Math" panose="02040503050406030204" pitchFamily="18" charset="0"/>
                              </a:rPr>
                            </m:ctrlPr>
                          </m:dPr>
                          <m:e>
                            <m:r>
                              <m:rPr>
                                <m:sty m:val="p"/>
                              </m:rPr>
                              <a:rPr lang="en-US" sz="2400" smtClean="0">
                                <a:latin typeface="Cambria Math" panose="02040503050406030204" pitchFamily="18" charset="0"/>
                              </a:rPr>
                              <m:t>x</m:t>
                            </m:r>
                            <m:r>
                              <a:rPr lang="en-US" sz="2400" smtClean="0">
                                <a:latin typeface="Cambria Math" panose="02040503050406030204" pitchFamily="18" charset="0"/>
                              </a:rPr>
                              <m:t>+4</m:t>
                            </m:r>
                          </m:e>
                        </m:d>
                        <m:r>
                          <a:rPr lang="en-US" sz="2400" smtClean="0">
                            <a:latin typeface="Cambria Math" panose="02040503050406030204" pitchFamily="18" charset="0"/>
                          </a:rPr>
                          <m:t>+</m:t>
                        </m:r>
                        <m:r>
                          <m:rPr>
                            <m:sty m:val="p"/>
                          </m:rPr>
                          <a:rPr lang="en-US" sz="2400" smtClean="0">
                            <a:latin typeface="Cambria Math" panose="02040503050406030204" pitchFamily="18" charset="0"/>
                          </a:rPr>
                          <m:t>x</m:t>
                        </m:r>
                      </m:oMath>
                    </m:oMathPara>
                  </a14:m>
                  <a:endParaRPr lang="en-US" sz="2400" dirty="0"/>
                </a:p>
                <a:p>
                  <a:pPr marL="0" indent="0">
                    <a:lnSpc>
                      <a:spcPct val="150000"/>
                    </a:lnSpc>
                    <a:buFont typeface="Arial" panose="020B0604020202020204" pitchFamily="34" charset="0"/>
                    <a:buNone/>
                  </a:pPr>
                  <a:endParaRPr lang="en-US" sz="2400" dirty="0"/>
                </a:p>
              </p:txBody>
            </p:sp>
          </mc:Choice>
          <mc:Fallback xmlns="">
            <p:sp>
              <p:nvSpPr>
                <p:cNvPr id="5" name="Content Placeholder 2">
                  <a:extLst>
                    <a:ext uri="{FF2B5EF4-FFF2-40B4-BE49-F238E27FC236}">
                      <a16:creationId xmlns:a16="http://schemas.microsoft.com/office/drawing/2014/main" id="{83353CF3-6C61-4680-8B36-5186CA3960BD}"/>
                    </a:ext>
                  </a:extLst>
                </p:cNvPr>
                <p:cNvSpPr txBox="1">
                  <a:spLocks noRot="1" noChangeAspect="1" noMove="1" noResize="1" noEditPoints="1" noAdjustHandles="1" noChangeArrowheads="1" noChangeShapeType="1" noTextEdit="1"/>
                </p:cNvSpPr>
                <p:nvPr/>
              </p:nvSpPr>
              <p:spPr>
                <a:xfrm>
                  <a:off x="630660" y="2148884"/>
                  <a:ext cx="4393096" cy="3450160"/>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Content Placeholder 2">
                  <a:extLst>
                    <a:ext uri="{FF2B5EF4-FFF2-40B4-BE49-F238E27FC236}">
                      <a16:creationId xmlns:a16="http://schemas.microsoft.com/office/drawing/2014/main" id="{0C5F8476-5897-404B-9CF8-93C037C237E2}"/>
                    </a:ext>
                  </a:extLst>
                </p:cNvPr>
                <p:cNvSpPr txBox="1">
                  <a:spLocks/>
                </p:cNvSpPr>
                <p:nvPr/>
              </p:nvSpPr>
              <p:spPr>
                <a:xfrm>
                  <a:off x="4322196" y="2148884"/>
                  <a:ext cx="3547608" cy="3450160"/>
                </a:xfrm>
                <a:prstGeom prst="rect">
                  <a:avLst/>
                </a:prstGeom>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lgn="ctr">
                    <a:lnSpc>
                      <a:spcPct val="150000"/>
                    </a:lnSpc>
                    <a:buFont typeface="Arial" pitchFamily="34" charset="0"/>
                    <a:buNone/>
                  </a:pPr>
                  <a:r>
                    <a:rPr lang="en-US" b="1" dirty="0">
                      <a:latin typeface="Cambria" panose="02040503050406030204" pitchFamily="18" charset="0"/>
                      <a:ea typeface="Cambria" panose="02040503050406030204" pitchFamily="18" charset="0"/>
                    </a:rPr>
                    <a:t>Big O Notation</a:t>
                  </a:r>
                </a:p>
                <a:p>
                  <a:pPr marL="0" indent="0">
                    <a:lnSpc>
                      <a:spcPct val="150000"/>
                    </a:lnSpc>
                    <a:buFont typeface="Arial" pitchFamily="34" charse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𝑂</m:t>
                        </m:r>
                        <m:r>
                          <a:rPr lang="en-US" b="0" i="1" smtClean="0">
                            <a:latin typeface="Cambria Math" panose="02040503050406030204" pitchFamily="18" charset="0"/>
                          </a:rPr>
                          <m:t>(</m:t>
                        </m:r>
                        <m:r>
                          <a:rPr lang="en-US" b="0" i="1" smtClean="0">
                            <a:latin typeface="Cambria Math" panose="02040503050406030204" pitchFamily="18" charset="0"/>
                          </a:rPr>
                          <m:t>𝑁</m:t>
                        </m:r>
                        <m:r>
                          <a:rPr lang="en-US" b="0" i="1" smtClean="0">
                            <a:latin typeface="Cambria Math" panose="02040503050406030204" pitchFamily="18" charset="0"/>
                          </a:rPr>
                          <m:t>)</m:t>
                        </m:r>
                      </m:oMath>
                    </m:oMathPara>
                  </a14:m>
                  <a:endParaRPr lang="en-US" dirty="0"/>
                </a:p>
                <a:p>
                  <a:pPr marL="0" indent="0">
                    <a:lnSpc>
                      <a:spcPct val="150000"/>
                    </a:lnSpc>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𝑂</m:t>
                        </m:r>
                        <m:r>
                          <a:rPr lang="en-US" b="0" i="1" smtClean="0">
                            <a:latin typeface="Cambria Math" panose="02040503050406030204" pitchFamily="18" charset="0"/>
                          </a:rPr>
                          <m:t>(</m:t>
                        </m:r>
                        <m:r>
                          <a:rPr lang="en-US" b="0" i="1" smtClean="0">
                            <a:latin typeface="Cambria Math" panose="02040503050406030204" pitchFamily="18" charset="0"/>
                          </a:rPr>
                          <m:t>𝑁</m:t>
                        </m:r>
                        <m:r>
                          <a:rPr lang="en-US" b="0" i="1" smtClean="0">
                            <a:latin typeface="Cambria Math" panose="02040503050406030204" pitchFamily="18" charset="0"/>
                          </a:rPr>
                          <m:t>)</m:t>
                        </m:r>
                      </m:oMath>
                    </m:oMathPara>
                  </a14:m>
                  <a:endParaRPr lang="en-US" dirty="0"/>
                </a:p>
                <a:p>
                  <a:pPr marL="0" indent="0">
                    <a:lnSpc>
                      <a:spcPct val="150000"/>
                    </a:lnSpc>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d>
                                  <m:dPr>
                                    <m:ctrlPr>
                                      <a:rPr lang="en-US" b="0" i="1" smtClean="0">
                                        <a:latin typeface="Cambria Math" panose="02040503050406030204" pitchFamily="18" charset="0"/>
                                      </a:rPr>
                                    </m:ctrlPr>
                                  </m:dPr>
                                  <m:e>
                                    <m:r>
                                      <a:rPr lang="en-US" b="0" i="1" smtClean="0">
                                        <a:latin typeface="Cambria Math" panose="02040503050406030204" pitchFamily="18" charset="0"/>
                                      </a:rPr>
                                      <m:t>𝑁</m:t>
                                    </m:r>
                                  </m:e>
                                </m:d>
                              </m:e>
                            </m:func>
                          </m:e>
                        </m:d>
                      </m:oMath>
                    </m:oMathPara>
                  </a14:m>
                  <a:endParaRPr lang="en-US" dirty="0"/>
                </a:p>
                <a:p>
                  <a:pPr marL="0" indent="0">
                    <a:lnSpc>
                      <a:spcPct val="150000"/>
                    </a:lnSpc>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𝑁</m:t>
                                </m:r>
                              </m:e>
                              <m:sup>
                                <m:r>
                                  <a:rPr lang="en-US" b="0" i="1" smtClean="0">
                                    <a:latin typeface="Cambria Math" panose="02040503050406030204" pitchFamily="18" charset="0"/>
                                  </a:rPr>
                                  <m:t>4</m:t>
                                </m:r>
                              </m:sup>
                            </m:sSup>
                          </m:e>
                        </m:d>
                      </m:oMath>
                    </m:oMathPara>
                  </a14:m>
                  <a:endParaRPr lang="en-US" dirty="0"/>
                </a:p>
                <a:p>
                  <a:pPr marL="0" indent="0">
                    <a:lnSpc>
                      <a:spcPct val="150000"/>
                    </a:lnSpc>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r>
                              <a:rPr lang="en-US" b="0" i="1" smtClean="0">
                                <a:latin typeface="Cambria Math" panose="02040503050406030204" pitchFamily="18" charset="0"/>
                              </a:rPr>
                              <m:t>𝑁𝑙𝑜𝑔</m:t>
                            </m:r>
                            <m:d>
                              <m:dPr>
                                <m:ctrlPr>
                                  <a:rPr lang="en-US" b="0" i="1" smtClean="0">
                                    <a:latin typeface="Cambria Math" panose="02040503050406030204" pitchFamily="18" charset="0"/>
                                  </a:rPr>
                                </m:ctrlPr>
                              </m:dPr>
                              <m:e>
                                <m:r>
                                  <a:rPr lang="en-US" b="0" i="1" smtClean="0">
                                    <a:latin typeface="Cambria Math" panose="02040503050406030204" pitchFamily="18" charset="0"/>
                                  </a:rPr>
                                  <m:t>𝑁</m:t>
                                </m:r>
                              </m:e>
                            </m:d>
                          </m:e>
                        </m:d>
                      </m:oMath>
                    </m:oMathPara>
                  </a14:m>
                  <a:endParaRPr lang="en-US" dirty="0"/>
                </a:p>
              </p:txBody>
            </p:sp>
          </mc:Choice>
          <mc:Fallback xmlns="">
            <p:sp>
              <p:nvSpPr>
                <p:cNvPr id="6" name="Content Placeholder 2">
                  <a:extLst>
                    <a:ext uri="{FF2B5EF4-FFF2-40B4-BE49-F238E27FC236}">
                      <a16:creationId xmlns:a16="http://schemas.microsoft.com/office/drawing/2014/main" id="{0C5F8476-5897-404B-9CF8-93C037C237E2}"/>
                    </a:ext>
                  </a:extLst>
                </p:cNvPr>
                <p:cNvSpPr txBox="1">
                  <a:spLocks noRot="1" noChangeAspect="1" noMove="1" noResize="1" noEditPoints="1" noAdjustHandles="1" noChangeArrowheads="1" noChangeShapeType="1" noTextEdit="1"/>
                </p:cNvSpPr>
                <p:nvPr/>
              </p:nvSpPr>
              <p:spPr>
                <a:xfrm>
                  <a:off x="4322196" y="2148884"/>
                  <a:ext cx="3547608" cy="3450160"/>
                </a:xfrm>
                <a:prstGeom prst="rect">
                  <a:avLst/>
                </a:prstGeom>
                <a:blipFill>
                  <a:blip r:embed="rId4"/>
                  <a:stretch>
                    <a:fillRect/>
                  </a:stretch>
                </a:blipFill>
              </p:spPr>
              <p:txBody>
                <a:bodyPr/>
                <a:lstStyle/>
                <a:p>
                  <a:r>
                    <a:rPr lang="en-GB">
                      <a:noFill/>
                    </a:rPr>
                    <a:t> </a:t>
                  </a:r>
                </a:p>
              </p:txBody>
            </p:sp>
          </mc:Fallback>
        </mc:AlternateContent>
      </p:grpSp>
    </p:spTree>
    <p:extLst>
      <p:ext uri="{BB962C8B-B14F-4D97-AF65-F5344CB8AC3E}">
        <p14:creationId xmlns:p14="http://schemas.microsoft.com/office/powerpoint/2010/main" val="2907345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Examples</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6</a:t>
            </a:fld>
            <a:endParaRPr lang="en-US"/>
          </a:p>
        </p:txBody>
      </p:sp>
      <p:pic>
        <p:nvPicPr>
          <p:cNvPr id="11" name="Picture 10" descr="A screenshot of a cell phone&#10;&#10;Description automatically generated">
            <a:extLst>
              <a:ext uri="{FF2B5EF4-FFF2-40B4-BE49-F238E27FC236}">
                <a16:creationId xmlns:a16="http://schemas.microsoft.com/office/drawing/2014/main" id="{36ADBE70-DDB6-496F-8025-EC28D5A70C19}"/>
              </a:ext>
            </a:extLst>
          </p:cNvPr>
          <p:cNvPicPr>
            <a:picLocks noChangeAspect="1"/>
          </p:cNvPicPr>
          <p:nvPr/>
        </p:nvPicPr>
        <p:blipFill>
          <a:blip r:embed="rId2"/>
          <a:stretch>
            <a:fillRect/>
          </a:stretch>
        </p:blipFill>
        <p:spPr>
          <a:xfrm>
            <a:off x="108857" y="1252723"/>
            <a:ext cx="5852172" cy="4352553"/>
          </a:xfrm>
          <a:prstGeom prst="rect">
            <a:avLst/>
          </a:prstGeom>
        </p:spPr>
      </p:pic>
      <p:pic>
        <p:nvPicPr>
          <p:cNvPr id="13" name="Picture 12" descr="A screenshot of a cell phone&#10;&#10;Description automatically generated">
            <a:extLst>
              <a:ext uri="{FF2B5EF4-FFF2-40B4-BE49-F238E27FC236}">
                <a16:creationId xmlns:a16="http://schemas.microsoft.com/office/drawing/2014/main" id="{EF001F38-9CA2-4F9E-A1D2-87301B990DD6}"/>
              </a:ext>
            </a:extLst>
          </p:cNvPr>
          <p:cNvPicPr>
            <a:picLocks noChangeAspect="1"/>
          </p:cNvPicPr>
          <p:nvPr/>
        </p:nvPicPr>
        <p:blipFill>
          <a:blip r:embed="rId3"/>
          <a:stretch>
            <a:fillRect/>
          </a:stretch>
        </p:blipFill>
        <p:spPr>
          <a:xfrm>
            <a:off x="6230973" y="1252722"/>
            <a:ext cx="5852172" cy="4352553"/>
          </a:xfrm>
          <a:prstGeom prst="rect">
            <a:avLst/>
          </a:prstGeom>
        </p:spPr>
      </p:pic>
    </p:spTree>
    <p:extLst>
      <p:ext uri="{BB962C8B-B14F-4D97-AF65-F5344CB8AC3E}">
        <p14:creationId xmlns:p14="http://schemas.microsoft.com/office/powerpoint/2010/main" val="580272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Examples</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7</a:t>
            </a:fld>
            <a:endParaRPr lang="en-US"/>
          </a:p>
        </p:txBody>
      </p:sp>
      <p:pic>
        <p:nvPicPr>
          <p:cNvPr id="5" name="Picture 4" descr="A screenshot of a cell phone&#10;&#10;Description automatically generated">
            <a:extLst>
              <a:ext uri="{FF2B5EF4-FFF2-40B4-BE49-F238E27FC236}">
                <a16:creationId xmlns:a16="http://schemas.microsoft.com/office/drawing/2014/main" id="{47CFA966-E769-415C-A57D-22A588B32588}"/>
              </a:ext>
            </a:extLst>
          </p:cNvPr>
          <p:cNvPicPr>
            <a:picLocks noChangeAspect="1"/>
          </p:cNvPicPr>
          <p:nvPr/>
        </p:nvPicPr>
        <p:blipFill>
          <a:blip r:embed="rId2"/>
          <a:stretch>
            <a:fillRect/>
          </a:stretch>
        </p:blipFill>
        <p:spPr>
          <a:xfrm>
            <a:off x="108857" y="1453302"/>
            <a:ext cx="5852172" cy="4352553"/>
          </a:xfrm>
          <a:prstGeom prst="rect">
            <a:avLst/>
          </a:prstGeom>
        </p:spPr>
      </p:pic>
      <p:pic>
        <p:nvPicPr>
          <p:cNvPr id="7" name="Picture 6" descr="A picture containing screenshot&#10;&#10;Description automatically generated">
            <a:extLst>
              <a:ext uri="{FF2B5EF4-FFF2-40B4-BE49-F238E27FC236}">
                <a16:creationId xmlns:a16="http://schemas.microsoft.com/office/drawing/2014/main" id="{9E5BB0AE-A2CF-4B06-A281-C2D779638B3B}"/>
              </a:ext>
            </a:extLst>
          </p:cNvPr>
          <p:cNvPicPr>
            <a:picLocks noChangeAspect="1"/>
          </p:cNvPicPr>
          <p:nvPr/>
        </p:nvPicPr>
        <p:blipFill>
          <a:blip r:embed="rId3"/>
          <a:stretch>
            <a:fillRect/>
          </a:stretch>
        </p:blipFill>
        <p:spPr>
          <a:xfrm>
            <a:off x="6230973" y="1453302"/>
            <a:ext cx="5852172" cy="4352553"/>
          </a:xfrm>
          <a:prstGeom prst="rect">
            <a:avLst/>
          </a:prstGeom>
        </p:spPr>
      </p:pic>
    </p:spTree>
    <p:extLst>
      <p:ext uri="{BB962C8B-B14F-4D97-AF65-F5344CB8AC3E}">
        <p14:creationId xmlns:p14="http://schemas.microsoft.com/office/powerpoint/2010/main" val="598194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Sorting Algorithms</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8</a:t>
            </a:fld>
            <a:endParaRPr lang="en-US"/>
          </a:p>
        </p:txBody>
      </p:sp>
      <mc:AlternateContent xmlns:mc="http://schemas.openxmlformats.org/markup-compatibility/2006">
        <mc:Choice xmlns:a14="http://schemas.microsoft.com/office/drawing/2010/main" Requires="a14">
          <p:sp>
            <p:nvSpPr>
              <p:cNvPr id="5" name="Content Placeholder 2">
                <a:extLst>
                  <a:ext uri="{FF2B5EF4-FFF2-40B4-BE49-F238E27FC236}">
                    <a16:creationId xmlns:a16="http://schemas.microsoft.com/office/drawing/2014/main" id="{AF4B889D-A5E7-439F-9244-4B2162F83A83}"/>
                  </a:ext>
                </a:extLst>
              </p:cNvPr>
              <p:cNvSpPr>
                <a:spLocks noGrp="1"/>
              </p:cNvSpPr>
              <p:nvPr>
                <p:ph idx="1"/>
              </p:nvPr>
            </p:nvSpPr>
            <p:spPr>
              <a:xfrm>
                <a:off x="381000" y="1297784"/>
                <a:ext cx="11188148" cy="4521245"/>
              </a:xfrm>
            </p:spPr>
            <p:txBody>
              <a:bodyPr>
                <a:normAutofit fontScale="92500" lnSpcReduction="10000"/>
              </a:bodyPr>
              <a:lstStyle/>
              <a:p>
                <a:pPr marL="0" indent="0">
                  <a:buNone/>
                </a:pPr>
                <a:r>
                  <a:rPr lang="en-US" dirty="0"/>
                  <a:t>How can we sort the following array: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731520" lvl="1" indent="-457200">
                  <a:buFont typeface="+mj-lt"/>
                  <a:buAutoNum type="arabicPeriod"/>
                </a:pPr>
                <a:r>
                  <a:rPr lang="en-US" dirty="0">
                    <a:hlinkClick r:id="rId3"/>
                  </a:rPr>
                  <a:t>Insertion</a:t>
                </a:r>
                <a:r>
                  <a:rPr lang="en-US" dirty="0"/>
                  <a:t>	 </a:t>
                </a:r>
                <a14:m>
                  <m:oMath xmlns:m="http://schemas.openxmlformats.org/officeDocument/2006/math">
                    <m:r>
                      <a:rPr lang="en-US" b="0" i="1" smtClean="0">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𝑁</m:t>
                            </m:r>
                          </m:e>
                          <m:sup>
                            <m:r>
                              <a:rPr lang="en-US" b="0" i="1" smtClean="0">
                                <a:latin typeface="Cambria Math" panose="02040503050406030204" pitchFamily="18" charset="0"/>
                              </a:rPr>
                              <m:t>2</m:t>
                            </m:r>
                          </m:sup>
                        </m:sSup>
                      </m:e>
                    </m:d>
                  </m:oMath>
                </a14:m>
                <a:endParaRPr lang="en-US" dirty="0"/>
              </a:p>
              <a:p>
                <a:pPr marL="731520" lvl="1" indent="-457200">
                  <a:buFont typeface="+mj-lt"/>
                  <a:buAutoNum type="arabicPeriod"/>
                </a:pPr>
                <a:r>
                  <a:rPr lang="en-US" dirty="0">
                    <a:hlinkClick r:id="rId4"/>
                  </a:rPr>
                  <a:t>Merge</a:t>
                </a:r>
                <a:r>
                  <a:rPr lang="en-US" dirty="0"/>
                  <a:t>		 </a:t>
                </a:r>
                <a14:m>
                  <m:oMath xmlns:m="http://schemas.openxmlformats.org/officeDocument/2006/math">
                    <m:r>
                      <a:rPr lang="en-US" i="1">
                        <a:latin typeface="Cambria Math" panose="02040503050406030204" pitchFamily="18" charset="0"/>
                      </a:rPr>
                      <m:t>𝑂</m:t>
                    </m:r>
                    <m:d>
                      <m:dPr>
                        <m:ctrlPr>
                          <a:rPr lang="en-US" b="0" i="1" smtClean="0">
                            <a:latin typeface="Cambria Math" panose="02040503050406030204" pitchFamily="18" charset="0"/>
                          </a:rPr>
                        </m:ctrlPr>
                      </m:dPr>
                      <m:e>
                        <m:r>
                          <a:rPr lang="en-US" b="0" i="1" smtClean="0">
                            <a:latin typeface="Cambria Math" panose="02040503050406030204" pitchFamily="18" charset="0"/>
                          </a:rPr>
                          <m:t>𝑁𝑙𝑜𝑔</m:t>
                        </m:r>
                        <m:d>
                          <m:dPr>
                            <m:ctrlPr>
                              <a:rPr lang="en-US" b="0" i="1" smtClean="0">
                                <a:latin typeface="Cambria Math" panose="02040503050406030204" pitchFamily="18" charset="0"/>
                              </a:rPr>
                            </m:ctrlPr>
                          </m:dPr>
                          <m:e>
                            <m:r>
                              <a:rPr lang="en-US" b="0" i="1" smtClean="0">
                                <a:latin typeface="Cambria Math" panose="02040503050406030204" pitchFamily="18" charset="0"/>
                              </a:rPr>
                              <m:t>𝑁</m:t>
                            </m:r>
                          </m:e>
                        </m:d>
                      </m:e>
                    </m:d>
                  </m:oMath>
                </a14:m>
                <a:endParaRPr lang="en-US" dirty="0"/>
              </a:p>
              <a:p>
                <a:pPr marL="731520" lvl="1" indent="-457200">
                  <a:buFont typeface="+mj-lt"/>
                  <a:buAutoNum type="arabicPeriod"/>
                </a:pPr>
                <a:r>
                  <a:rPr lang="en-US" dirty="0">
                    <a:hlinkClick r:id="rId5"/>
                  </a:rPr>
                  <a:t>Quick</a:t>
                </a:r>
                <a:r>
                  <a:rPr lang="en-US" dirty="0"/>
                  <a:t>		 </a:t>
                </a:r>
                <a14:m>
                  <m:oMath xmlns:m="http://schemas.openxmlformats.org/officeDocument/2006/math">
                    <m:r>
                      <a:rPr lang="en-US" i="1">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𝑁</m:t>
                            </m:r>
                          </m:e>
                          <m:sup>
                            <m:r>
                              <a:rPr lang="en-US" b="0" i="1" smtClean="0">
                                <a:latin typeface="Cambria Math" panose="02040503050406030204" pitchFamily="18" charset="0"/>
                              </a:rPr>
                              <m:t>2</m:t>
                            </m:r>
                          </m:sup>
                        </m:sSup>
                      </m:e>
                    </m:d>
                  </m:oMath>
                </a14:m>
                <a:endParaRPr lang="en-US" dirty="0"/>
              </a:p>
              <a:p>
                <a:pPr marL="731520" lvl="1" indent="-457200">
                  <a:buFont typeface="+mj-lt"/>
                  <a:buAutoNum type="arabicPeriod"/>
                </a:pPr>
                <a:r>
                  <a:rPr lang="en-US" dirty="0">
                    <a:hlinkClick r:id="rId6"/>
                  </a:rPr>
                  <a:t>Bubble</a:t>
                </a:r>
                <a:r>
                  <a:rPr lang="en-US" dirty="0"/>
                  <a:t>		 </a:t>
                </a:r>
                <a14:m>
                  <m:oMath xmlns:m="http://schemas.openxmlformats.org/officeDocument/2006/math">
                    <m:r>
                      <a:rPr lang="en-US" i="1">
                        <a:latin typeface="Cambria Math" panose="02040503050406030204" pitchFamily="18" charset="0"/>
                      </a:rPr>
                      <m:t>𝑂</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𝑁</m:t>
                            </m:r>
                          </m:e>
                          <m:sup>
                            <m:r>
                              <a:rPr lang="en-US" b="0" i="1" smtClean="0">
                                <a:latin typeface="Cambria Math" panose="02040503050406030204" pitchFamily="18" charset="0"/>
                              </a:rPr>
                              <m:t>2</m:t>
                            </m:r>
                          </m:sup>
                        </m:sSup>
                      </m:e>
                    </m:d>
                  </m:oMath>
                </a14:m>
                <a:endParaRPr lang="en-US" dirty="0"/>
              </a:p>
              <a:p>
                <a:pPr marL="731520" lvl="1" indent="-457200">
                  <a:buFont typeface="+mj-lt"/>
                  <a:buAutoNum type="arabicPeriod"/>
                </a:pPr>
                <a:r>
                  <a:rPr lang="en-US" dirty="0">
                    <a:hlinkClick r:id="rId7"/>
                  </a:rPr>
                  <a:t>Radix</a:t>
                </a:r>
                <a:r>
                  <a:rPr lang="en-US" dirty="0"/>
                  <a:t>		 </a:t>
                </a:r>
                <a14:m>
                  <m:oMath xmlns:m="http://schemas.openxmlformats.org/officeDocument/2006/math">
                    <m:r>
                      <a:rPr lang="en-US" i="1">
                        <a:latin typeface="Cambria Math" panose="02040503050406030204" pitchFamily="18" charset="0"/>
                      </a:rPr>
                      <m:t>𝑂</m:t>
                    </m:r>
                    <m:d>
                      <m:dPr>
                        <m:ctrlPr>
                          <a:rPr lang="en-US" b="0" i="1" smtClean="0">
                            <a:latin typeface="Cambria Math" panose="02040503050406030204" pitchFamily="18" charset="0"/>
                          </a:rPr>
                        </m:ctrlPr>
                      </m:dPr>
                      <m:e>
                        <m:r>
                          <a:rPr lang="en-US" b="0" i="1" smtClean="0">
                            <a:latin typeface="Cambria Math" panose="02040503050406030204" pitchFamily="18" charset="0"/>
                          </a:rPr>
                          <m:t>𝑤𝑁</m:t>
                        </m:r>
                      </m:e>
                    </m:d>
                    <m:r>
                      <a:rPr lang="en-US" b="0" i="0" smtClean="0">
                        <a:latin typeface="Cambria Math" panose="02040503050406030204" pitchFamily="18" charset="0"/>
                      </a:rPr>
                      <m:t>→</m:t>
                    </m:r>
                    <m:r>
                      <m:rPr>
                        <m:sty m:val="p"/>
                      </m:rPr>
                      <a:rPr lang="en-US" b="0" i="0" smtClean="0">
                        <a:latin typeface="Cambria Math" panose="02040503050406030204" pitchFamily="18" charset="0"/>
                      </a:rPr>
                      <m:t>O</m:t>
                    </m:r>
                    <m:d>
                      <m:dPr>
                        <m:ctrlPr>
                          <a:rPr lang="en-US" b="0" i="1" smtClean="0">
                            <a:latin typeface="Cambria Math" panose="02040503050406030204" pitchFamily="18" charset="0"/>
                          </a:rPr>
                        </m:ctrlPr>
                      </m:dPr>
                      <m:e>
                        <m:r>
                          <m:rPr>
                            <m:sty m:val="p"/>
                          </m:rPr>
                          <a:rPr lang="en-US" b="0" i="0" smtClean="0">
                            <a:latin typeface="Cambria Math" panose="02040503050406030204" pitchFamily="18" charset="0"/>
                          </a:rPr>
                          <m:t>N</m:t>
                        </m:r>
                      </m:e>
                    </m:d>
                    <m:r>
                      <a:rPr lang="en-US" b="0" i="0" smtClean="0">
                        <a:latin typeface="Cambria Math" panose="02040503050406030204" pitchFamily="18" charset="0"/>
                      </a:rPr>
                      <m:t>, </m:t>
                    </m:r>
                    <m:r>
                      <m:rPr>
                        <m:sty m:val="p"/>
                      </m:rPr>
                      <a:rPr lang="en-US" b="0" i="0" smtClean="0">
                        <a:latin typeface="Cambria Math" panose="02040503050406030204" pitchFamily="18" charset="0"/>
                      </a:rPr>
                      <m:t>O</m:t>
                    </m:r>
                    <m:d>
                      <m:dPr>
                        <m:ctrlPr>
                          <a:rPr lang="en-US" b="0" i="1" smtClean="0">
                            <a:latin typeface="Cambria Math" panose="02040503050406030204" pitchFamily="18" charset="0"/>
                          </a:rPr>
                        </m:ctrlPr>
                      </m:dPr>
                      <m:e>
                        <m:r>
                          <m:rPr>
                            <m:sty m:val="p"/>
                          </m:rPr>
                          <a:rPr lang="en-US" b="0" i="0" smtClean="0">
                            <a:latin typeface="Cambria Math" panose="02040503050406030204" pitchFamily="18" charset="0"/>
                          </a:rPr>
                          <m:t>Nlog</m:t>
                        </m:r>
                        <m:d>
                          <m:dPr>
                            <m:ctrlPr>
                              <a:rPr lang="en-US" b="0" i="1" smtClean="0">
                                <a:latin typeface="Cambria Math" panose="02040503050406030204" pitchFamily="18" charset="0"/>
                              </a:rPr>
                            </m:ctrlPr>
                          </m:dPr>
                          <m:e>
                            <m:r>
                              <m:rPr>
                                <m:sty m:val="p"/>
                              </m:rPr>
                              <a:rPr lang="en-US" b="0" i="0" smtClean="0">
                                <a:latin typeface="Cambria Math" panose="02040503050406030204" pitchFamily="18" charset="0"/>
                              </a:rPr>
                              <m:t>N</m:t>
                            </m:r>
                          </m:e>
                        </m:d>
                      </m:e>
                    </m:d>
                    <m:r>
                      <a:rPr lang="en-US" b="0" i="0" smtClean="0">
                        <a:latin typeface="Cambria Math" panose="02040503050406030204" pitchFamily="18" charset="0"/>
                      </a:rPr>
                      <m:t>, </m:t>
                    </m:r>
                  </m:oMath>
                </a14:m>
                <a:r>
                  <a:rPr lang="en-US" dirty="0"/>
                  <a:t>worse</a:t>
                </a:r>
              </a:p>
              <a:p>
                <a:pPr marL="731520" lvl="1" indent="-457200">
                  <a:buFont typeface="+mj-lt"/>
                  <a:buAutoNum type="arabicPeriod"/>
                </a:pPr>
                <a:r>
                  <a:rPr lang="en-US" dirty="0">
                    <a:hlinkClick r:id="rId8"/>
                  </a:rPr>
                  <a:t>More</a:t>
                </a:r>
                <a:r>
                  <a:rPr lang="en-US" dirty="0"/>
                  <a:t>*</a:t>
                </a:r>
              </a:p>
            </p:txBody>
          </p:sp>
        </mc:Choice>
        <mc:Fallback>
          <p:sp>
            <p:nvSpPr>
              <p:cNvPr id="5" name="Content Placeholder 2">
                <a:extLst>
                  <a:ext uri="{FF2B5EF4-FFF2-40B4-BE49-F238E27FC236}">
                    <a16:creationId xmlns:a16="http://schemas.microsoft.com/office/drawing/2014/main" id="{AF4B889D-A5E7-439F-9244-4B2162F83A83}"/>
                  </a:ext>
                </a:extLst>
              </p:cNvPr>
              <p:cNvSpPr>
                <a:spLocks noGrp="1" noRot="1" noChangeAspect="1" noMove="1" noResize="1" noEditPoints="1" noAdjustHandles="1" noChangeArrowheads="1" noChangeShapeType="1" noTextEdit="1"/>
              </p:cNvSpPr>
              <p:nvPr>
                <p:ph idx="1"/>
              </p:nvPr>
            </p:nvSpPr>
            <p:spPr>
              <a:xfrm>
                <a:off x="381000" y="1297784"/>
                <a:ext cx="11188148" cy="4521245"/>
              </a:xfrm>
              <a:blipFill>
                <a:blip r:embed="rId9"/>
                <a:stretch>
                  <a:fillRect l="-981" t="-2965"/>
                </a:stretch>
              </a:blipFill>
            </p:spPr>
            <p:txBody>
              <a:bodyPr/>
              <a:lstStyle/>
              <a:p>
                <a:r>
                  <a:rPr lang="en-US">
                    <a:noFill/>
                  </a:rPr>
                  <a:t> </a:t>
                </a:r>
              </a:p>
            </p:txBody>
          </p:sp>
        </mc:Fallback>
      </mc:AlternateContent>
      <p:grpSp>
        <p:nvGrpSpPr>
          <p:cNvPr id="6" name="Group 5">
            <a:extLst>
              <a:ext uri="{FF2B5EF4-FFF2-40B4-BE49-F238E27FC236}">
                <a16:creationId xmlns:a16="http://schemas.microsoft.com/office/drawing/2014/main" id="{5418AE7E-F559-4B55-A123-051F5D0E0764}"/>
              </a:ext>
            </a:extLst>
          </p:cNvPr>
          <p:cNvGrpSpPr/>
          <p:nvPr/>
        </p:nvGrpSpPr>
        <p:grpSpPr>
          <a:xfrm>
            <a:off x="3229556" y="2120348"/>
            <a:ext cx="5732888" cy="818984"/>
            <a:chOff x="1256306" y="3387256"/>
            <a:chExt cx="5732888" cy="818984"/>
          </a:xfrm>
        </p:grpSpPr>
        <p:sp>
          <p:nvSpPr>
            <p:cNvPr id="7" name="Rectangle: Rounded Corners 6">
              <a:extLst>
                <a:ext uri="{FF2B5EF4-FFF2-40B4-BE49-F238E27FC236}">
                  <a16:creationId xmlns:a16="http://schemas.microsoft.com/office/drawing/2014/main" id="{B4970199-B454-417E-B3C0-F7E50826B6B1}"/>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8" name="Rectangle: Rounded Corners 7">
              <a:extLst>
                <a:ext uri="{FF2B5EF4-FFF2-40B4-BE49-F238E27FC236}">
                  <a16:creationId xmlns:a16="http://schemas.microsoft.com/office/drawing/2014/main" id="{04EA0F10-2B0A-466A-9760-9FE3E3C46B9C}"/>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9" name="Rectangle: Rounded Corners 8">
              <a:extLst>
                <a:ext uri="{FF2B5EF4-FFF2-40B4-BE49-F238E27FC236}">
                  <a16:creationId xmlns:a16="http://schemas.microsoft.com/office/drawing/2014/main" id="{96A773A3-A38B-45BD-ACC6-C96C2B97D2A2}"/>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0" name="Rectangle: Rounded Corners 9">
              <a:extLst>
                <a:ext uri="{FF2B5EF4-FFF2-40B4-BE49-F238E27FC236}">
                  <a16:creationId xmlns:a16="http://schemas.microsoft.com/office/drawing/2014/main" id="{3CDB7E83-D69A-4D89-AC05-C9B72DD0860B}"/>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 name="Rectangle: Rounded Corners 10">
              <a:extLst>
                <a:ext uri="{FF2B5EF4-FFF2-40B4-BE49-F238E27FC236}">
                  <a16:creationId xmlns:a16="http://schemas.microsoft.com/office/drawing/2014/main" id="{5F21627A-E088-4AF0-93B3-39A3720229B3}"/>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2" name="Rectangle: Rounded Corners 11">
              <a:extLst>
                <a:ext uri="{FF2B5EF4-FFF2-40B4-BE49-F238E27FC236}">
                  <a16:creationId xmlns:a16="http://schemas.microsoft.com/office/drawing/2014/main" id="{000D083C-A0A4-40B2-AE84-A68A944A6A5C}"/>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13" name="Rectangle: Rounded Corners 12">
              <a:extLst>
                <a:ext uri="{FF2B5EF4-FFF2-40B4-BE49-F238E27FC236}">
                  <a16:creationId xmlns:a16="http://schemas.microsoft.com/office/drawing/2014/main" id="{FADAA72E-C8D5-4DEE-8761-F994DE2F18BD}"/>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sp>
        <p:nvSpPr>
          <p:cNvPr id="16" name="TextBox 15">
            <a:extLst>
              <a:ext uri="{FF2B5EF4-FFF2-40B4-BE49-F238E27FC236}">
                <a16:creationId xmlns:a16="http://schemas.microsoft.com/office/drawing/2014/main" id="{67E0FCBF-BEE9-4953-B9D3-8E01909D35F6}"/>
              </a:ext>
            </a:extLst>
          </p:cNvPr>
          <p:cNvSpPr txBox="1"/>
          <p:nvPr/>
        </p:nvSpPr>
        <p:spPr>
          <a:xfrm>
            <a:off x="838200" y="6385023"/>
            <a:ext cx="1579984" cy="307777"/>
          </a:xfrm>
          <a:prstGeom prst="rect">
            <a:avLst/>
          </a:prstGeom>
          <a:noFill/>
        </p:spPr>
        <p:txBody>
          <a:bodyPr wrap="none" rtlCol="0">
            <a:spAutoFit/>
          </a:bodyPr>
          <a:lstStyle/>
          <a:p>
            <a:r>
              <a:rPr lang="en-GB" sz="1400" dirty="0">
                <a:latin typeface="Cambria" panose="02040503050406030204" pitchFamily="18" charset="0"/>
                <a:ea typeface="Cambria" panose="02040503050406030204" pitchFamily="18" charset="0"/>
              </a:rPr>
              <a:t>*Seizure Warning!</a:t>
            </a:r>
          </a:p>
        </p:txBody>
      </p:sp>
    </p:spTree>
    <p:extLst>
      <p:ext uri="{BB962C8B-B14F-4D97-AF65-F5344CB8AC3E}">
        <p14:creationId xmlns:p14="http://schemas.microsoft.com/office/powerpoint/2010/main" val="3137551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21402E-9F81-764F-B7B9-22806D041087}"/>
              </a:ext>
            </a:extLst>
          </p:cNvPr>
          <p:cNvSpPr>
            <a:spLocks noGrp="1"/>
          </p:cNvSpPr>
          <p:nvPr>
            <p:ph type="title"/>
          </p:nvPr>
        </p:nvSpPr>
        <p:spPr/>
        <p:txBody>
          <a:bodyPr/>
          <a:lstStyle/>
          <a:p>
            <a:r>
              <a:rPr lang="en-US" dirty="0"/>
              <a:t>Bubble Sort</a:t>
            </a:r>
          </a:p>
        </p:txBody>
      </p:sp>
      <p:sp>
        <p:nvSpPr>
          <p:cNvPr id="4" name="Slide Number Placeholder 3">
            <a:extLst>
              <a:ext uri="{FF2B5EF4-FFF2-40B4-BE49-F238E27FC236}">
                <a16:creationId xmlns:a16="http://schemas.microsoft.com/office/drawing/2014/main" id="{0AE198BC-F3F2-324D-9894-8F5F66C39980}"/>
              </a:ext>
            </a:extLst>
          </p:cNvPr>
          <p:cNvSpPr>
            <a:spLocks noGrp="1"/>
          </p:cNvSpPr>
          <p:nvPr>
            <p:ph type="sldNum" sz="quarter" idx="12"/>
          </p:nvPr>
        </p:nvSpPr>
        <p:spPr/>
        <p:txBody>
          <a:bodyPr/>
          <a:lstStyle/>
          <a:p>
            <a:fld id="{039594E2-DD67-8748-9F72-46C8CFC01FDA}" type="slidenum">
              <a:rPr lang="en-US" smtClean="0"/>
              <a:t>9</a:t>
            </a:fld>
            <a:endParaRPr lang="en-US"/>
          </a:p>
        </p:txBody>
      </p:sp>
      <p:grpSp>
        <p:nvGrpSpPr>
          <p:cNvPr id="6" name="Group 5">
            <a:extLst>
              <a:ext uri="{FF2B5EF4-FFF2-40B4-BE49-F238E27FC236}">
                <a16:creationId xmlns:a16="http://schemas.microsoft.com/office/drawing/2014/main" id="{5418AE7E-F559-4B55-A123-051F5D0E0764}"/>
              </a:ext>
            </a:extLst>
          </p:cNvPr>
          <p:cNvGrpSpPr/>
          <p:nvPr/>
        </p:nvGrpSpPr>
        <p:grpSpPr>
          <a:xfrm>
            <a:off x="489466" y="1337695"/>
            <a:ext cx="3510843" cy="439454"/>
            <a:chOff x="1256306" y="3387256"/>
            <a:chExt cx="5732888" cy="818984"/>
          </a:xfrm>
        </p:grpSpPr>
        <p:sp>
          <p:nvSpPr>
            <p:cNvPr id="7" name="Rectangle: Rounded Corners 6">
              <a:extLst>
                <a:ext uri="{FF2B5EF4-FFF2-40B4-BE49-F238E27FC236}">
                  <a16:creationId xmlns:a16="http://schemas.microsoft.com/office/drawing/2014/main" id="{B4970199-B454-417E-B3C0-F7E50826B6B1}"/>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8" name="Rectangle: Rounded Corners 7">
              <a:extLst>
                <a:ext uri="{FF2B5EF4-FFF2-40B4-BE49-F238E27FC236}">
                  <a16:creationId xmlns:a16="http://schemas.microsoft.com/office/drawing/2014/main" id="{04EA0F10-2B0A-466A-9760-9FE3E3C46B9C}"/>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9" name="Rectangle: Rounded Corners 8">
              <a:extLst>
                <a:ext uri="{FF2B5EF4-FFF2-40B4-BE49-F238E27FC236}">
                  <a16:creationId xmlns:a16="http://schemas.microsoft.com/office/drawing/2014/main" id="{96A773A3-A38B-45BD-ACC6-C96C2B97D2A2}"/>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0" name="Rectangle: Rounded Corners 9">
              <a:extLst>
                <a:ext uri="{FF2B5EF4-FFF2-40B4-BE49-F238E27FC236}">
                  <a16:creationId xmlns:a16="http://schemas.microsoft.com/office/drawing/2014/main" id="{3CDB7E83-D69A-4D89-AC05-C9B72DD0860B}"/>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1" name="Rectangle: Rounded Corners 10">
              <a:extLst>
                <a:ext uri="{FF2B5EF4-FFF2-40B4-BE49-F238E27FC236}">
                  <a16:creationId xmlns:a16="http://schemas.microsoft.com/office/drawing/2014/main" id="{5F21627A-E088-4AF0-93B3-39A3720229B3}"/>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2" name="Rectangle: Rounded Corners 11">
              <a:extLst>
                <a:ext uri="{FF2B5EF4-FFF2-40B4-BE49-F238E27FC236}">
                  <a16:creationId xmlns:a16="http://schemas.microsoft.com/office/drawing/2014/main" id="{000D083C-A0A4-40B2-AE84-A68A944A6A5C}"/>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13" name="Rectangle: Rounded Corners 12">
              <a:extLst>
                <a:ext uri="{FF2B5EF4-FFF2-40B4-BE49-F238E27FC236}">
                  <a16:creationId xmlns:a16="http://schemas.microsoft.com/office/drawing/2014/main" id="{FADAA72E-C8D5-4DEE-8761-F994DE2F18BD}"/>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15" name="Group 14">
            <a:extLst>
              <a:ext uri="{FF2B5EF4-FFF2-40B4-BE49-F238E27FC236}">
                <a16:creationId xmlns:a16="http://schemas.microsoft.com/office/drawing/2014/main" id="{B1FC61D6-FDF1-45F7-8534-40F57C5A4B3B}"/>
              </a:ext>
            </a:extLst>
          </p:cNvPr>
          <p:cNvGrpSpPr/>
          <p:nvPr/>
        </p:nvGrpSpPr>
        <p:grpSpPr>
          <a:xfrm>
            <a:off x="4257845" y="1344097"/>
            <a:ext cx="3510843" cy="439454"/>
            <a:chOff x="1256306" y="3387256"/>
            <a:chExt cx="5732888" cy="818984"/>
          </a:xfrm>
        </p:grpSpPr>
        <p:sp>
          <p:nvSpPr>
            <p:cNvPr id="16" name="Rectangle: Rounded Corners 15">
              <a:extLst>
                <a:ext uri="{FF2B5EF4-FFF2-40B4-BE49-F238E27FC236}">
                  <a16:creationId xmlns:a16="http://schemas.microsoft.com/office/drawing/2014/main" id="{0EFA7985-3713-4704-9D48-FA642AD5CDA0}"/>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7" name="Rectangle: Rounded Corners 16">
              <a:extLst>
                <a:ext uri="{FF2B5EF4-FFF2-40B4-BE49-F238E27FC236}">
                  <a16:creationId xmlns:a16="http://schemas.microsoft.com/office/drawing/2014/main" id="{C0EC85FF-49F5-4592-84C8-0ABD4853C70A}"/>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18" name="Rectangle: Rounded Corners 17">
              <a:extLst>
                <a:ext uri="{FF2B5EF4-FFF2-40B4-BE49-F238E27FC236}">
                  <a16:creationId xmlns:a16="http://schemas.microsoft.com/office/drawing/2014/main" id="{EED40872-7486-420E-B309-BE232AD781EB}"/>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9" name="Rectangle: Rounded Corners 18">
              <a:extLst>
                <a:ext uri="{FF2B5EF4-FFF2-40B4-BE49-F238E27FC236}">
                  <a16:creationId xmlns:a16="http://schemas.microsoft.com/office/drawing/2014/main" id="{0D006D96-B6C8-4E10-8762-8B8822833587}"/>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20" name="Rectangle: Rounded Corners 19">
              <a:extLst>
                <a:ext uri="{FF2B5EF4-FFF2-40B4-BE49-F238E27FC236}">
                  <a16:creationId xmlns:a16="http://schemas.microsoft.com/office/drawing/2014/main" id="{0184FD3B-C502-4223-BDD4-013C82089311}"/>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1" name="Rectangle: Rounded Corners 20">
              <a:extLst>
                <a:ext uri="{FF2B5EF4-FFF2-40B4-BE49-F238E27FC236}">
                  <a16:creationId xmlns:a16="http://schemas.microsoft.com/office/drawing/2014/main" id="{B64FA782-02C5-40B8-B306-4A58FC30481A}"/>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22" name="Rectangle: Rounded Corners 21">
              <a:extLst>
                <a:ext uri="{FF2B5EF4-FFF2-40B4-BE49-F238E27FC236}">
                  <a16:creationId xmlns:a16="http://schemas.microsoft.com/office/drawing/2014/main" id="{AAA3DC55-021E-48EC-A21F-4FFC39598A96}"/>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23" name="Group 22">
            <a:extLst>
              <a:ext uri="{FF2B5EF4-FFF2-40B4-BE49-F238E27FC236}">
                <a16:creationId xmlns:a16="http://schemas.microsoft.com/office/drawing/2014/main" id="{76FC052B-DF9E-42F8-980F-9B7C27E95254}"/>
              </a:ext>
            </a:extLst>
          </p:cNvPr>
          <p:cNvGrpSpPr/>
          <p:nvPr/>
        </p:nvGrpSpPr>
        <p:grpSpPr>
          <a:xfrm>
            <a:off x="8019460" y="1380705"/>
            <a:ext cx="3510843" cy="439454"/>
            <a:chOff x="1256306" y="3387256"/>
            <a:chExt cx="5732888" cy="818984"/>
          </a:xfrm>
        </p:grpSpPr>
        <p:sp>
          <p:nvSpPr>
            <p:cNvPr id="24" name="Rectangle: Rounded Corners 23">
              <a:extLst>
                <a:ext uri="{FF2B5EF4-FFF2-40B4-BE49-F238E27FC236}">
                  <a16:creationId xmlns:a16="http://schemas.microsoft.com/office/drawing/2014/main" id="{8399C03B-8227-47E5-B587-2541AE57A506}"/>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25" name="Rectangle: Rounded Corners 24">
              <a:extLst>
                <a:ext uri="{FF2B5EF4-FFF2-40B4-BE49-F238E27FC236}">
                  <a16:creationId xmlns:a16="http://schemas.microsoft.com/office/drawing/2014/main" id="{89011277-ACA9-4F64-95C9-5F50B24628B0}"/>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26" name="Rectangle: Rounded Corners 25">
              <a:extLst>
                <a:ext uri="{FF2B5EF4-FFF2-40B4-BE49-F238E27FC236}">
                  <a16:creationId xmlns:a16="http://schemas.microsoft.com/office/drawing/2014/main" id="{E339F4A2-6102-4DE2-BFFB-45E853791744}"/>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27" name="Rectangle: Rounded Corners 26">
              <a:extLst>
                <a:ext uri="{FF2B5EF4-FFF2-40B4-BE49-F238E27FC236}">
                  <a16:creationId xmlns:a16="http://schemas.microsoft.com/office/drawing/2014/main" id="{54AFDAF9-7B82-4C88-8876-9EC0A042469D}"/>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28" name="Rectangle: Rounded Corners 27">
              <a:extLst>
                <a:ext uri="{FF2B5EF4-FFF2-40B4-BE49-F238E27FC236}">
                  <a16:creationId xmlns:a16="http://schemas.microsoft.com/office/drawing/2014/main" id="{0281C464-8FC1-4BD5-8FB6-11CCE90AFAF1}"/>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29" name="Rectangle: Rounded Corners 28">
              <a:extLst>
                <a:ext uri="{FF2B5EF4-FFF2-40B4-BE49-F238E27FC236}">
                  <a16:creationId xmlns:a16="http://schemas.microsoft.com/office/drawing/2014/main" id="{A3DBA2C5-59D5-42AA-B7DF-DF823F6E5DA2}"/>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30" name="Rectangle: Rounded Corners 29">
              <a:extLst>
                <a:ext uri="{FF2B5EF4-FFF2-40B4-BE49-F238E27FC236}">
                  <a16:creationId xmlns:a16="http://schemas.microsoft.com/office/drawing/2014/main" id="{CA86AA7F-15E3-4954-9EC7-D0C2A51FDC55}"/>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31" name="Group 30">
            <a:extLst>
              <a:ext uri="{FF2B5EF4-FFF2-40B4-BE49-F238E27FC236}">
                <a16:creationId xmlns:a16="http://schemas.microsoft.com/office/drawing/2014/main" id="{30DFEE92-8C8B-455D-9FB9-44E1A8C5F215}"/>
              </a:ext>
            </a:extLst>
          </p:cNvPr>
          <p:cNvGrpSpPr/>
          <p:nvPr/>
        </p:nvGrpSpPr>
        <p:grpSpPr>
          <a:xfrm>
            <a:off x="8064976" y="2231112"/>
            <a:ext cx="3510843" cy="439454"/>
            <a:chOff x="1256306" y="3387256"/>
            <a:chExt cx="5732888" cy="818984"/>
          </a:xfrm>
        </p:grpSpPr>
        <p:sp>
          <p:nvSpPr>
            <p:cNvPr id="32" name="Rectangle: Rounded Corners 31">
              <a:extLst>
                <a:ext uri="{FF2B5EF4-FFF2-40B4-BE49-F238E27FC236}">
                  <a16:creationId xmlns:a16="http://schemas.microsoft.com/office/drawing/2014/main" id="{E07A0699-CD36-4741-A843-25520C0F6489}"/>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33" name="Rectangle: Rounded Corners 32">
              <a:extLst>
                <a:ext uri="{FF2B5EF4-FFF2-40B4-BE49-F238E27FC236}">
                  <a16:creationId xmlns:a16="http://schemas.microsoft.com/office/drawing/2014/main" id="{1CA63846-1E06-430F-8E57-98FA7C2B549D}"/>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34" name="Rectangle: Rounded Corners 33">
              <a:extLst>
                <a:ext uri="{FF2B5EF4-FFF2-40B4-BE49-F238E27FC236}">
                  <a16:creationId xmlns:a16="http://schemas.microsoft.com/office/drawing/2014/main" id="{E83B8A52-6E09-4584-8750-90376EFDCD3D}"/>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35" name="Rectangle: Rounded Corners 34">
              <a:extLst>
                <a:ext uri="{FF2B5EF4-FFF2-40B4-BE49-F238E27FC236}">
                  <a16:creationId xmlns:a16="http://schemas.microsoft.com/office/drawing/2014/main" id="{58256555-56E7-4B10-9C9E-93DAC4015C7F}"/>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36" name="Rectangle: Rounded Corners 35">
              <a:extLst>
                <a:ext uri="{FF2B5EF4-FFF2-40B4-BE49-F238E27FC236}">
                  <a16:creationId xmlns:a16="http://schemas.microsoft.com/office/drawing/2014/main" id="{CE746729-E9CA-44A1-A0C3-EA120FDDC32E}"/>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37" name="Rectangle: Rounded Corners 36">
              <a:extLst>
                <a:ext uri="{FF2B5EF4-FFF2-40B4-BE49-F238E27FC236}">
                  <a16:creationId xmlns:a16="http://schemas.microsoft.com/office/drawing/2014/main" id="{F6E41515-22D1-4964-B30F-3972C7F2A9AE}"/>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38" name="Rectangle: Rounded Corners 37">
              <a:extLst>
                <a:ext uri="{FF2B5EF4-FFF2-40B4-BE49-F238E27FC236}">
                  <a16:creationId xmlns:a16="http://schemas.microsoft.com/office/drawing/2014/main" id="{C310DF50-74AC-44AA-9D32-F2D2A92B70B8}"/>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39" name="Group 38">
            <a:extLst>
              <a:ext uri="{FF2B5EF4-FFF2-40B4-BE49-F238E27FC236}">
                <a16:creationId xmlns:a16="http://schemas.microsoft.com/office/drawing/2014/main" id="{BF4E5927-C596-4894-B16E-3D4122225CAB}"/>
              </a:ext>
            </a:extLst>
          </p:cNvPr>
          <p:cNvGrpSpPr/>
          <p:nvPr/>
        </p:nvGrpSpPr>
        <p:grpSpPr>
          <a:xfrm>
            <a:off x="4242914" y="2236883"/>
            <a:ext cx="3510843" cy="439454"/>
            <a:chOff x="1256306" y="3387256"/>
            <a:chExt cx="5732888" cy="818984"/>
          </a:xfrm>
        </p:grpSpPr>
        <p:sp>
          <p:nvSpPr>
            <p:cNvPr id="40" name="Rectangle: Rounded Corners 39">
              <a:extLst>
                <a:ext uri="{FF2B5EF4-FFF2-40B4-BE49-F238E27FC236}">
                  <a16:creationId xmlns:a16="http://schemas.microsoft.com/office/drawing/2014/main" id="{78051151-C01B-49F1-BB65-3673B76645F8}"/>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41" name="Rectangle: Rounded Corners 40">
              <a:extLst>
                <a:ext uri="{FF2B5EF4-FFF2-40B4-BE49-F238E27FC236}">
                  <a16:creationId xmlns:a16="http://schemas.microsoft.com/office/drawing/2014/main" id="{E307C494-B2BA-433E-8B6F-D2B4C548CAFB}"/>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42" name="Rectangle: Rounded Corners 41">
              <a:extLst>
                <a:ext uri="{FF2B5EF4-FFF2-40B4-BE49-F238E27FC236}">
                  <a16:creationId xmlns:a16="http://schemas.microsoft.com/office/drawing/2014/main" id="{7A01600F-77EF-4D1B-9A05-3BC200C7B641}"/>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43" name="Rectangle: Rounded Corners 42">
              <a:extLst>
                <a:ext uri="{FF2B5EF4-FFF2-40B4-BE49-F238E27FC236}">
                  <a16:creationId xmlns:a16="http://schemas.microsoft.com/office/drawing/2014/main" id="{5B390048-8181-4A90-A250-A7C1FFBAB819}"/>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44" name="Rectangle: Rounded Corners 43">
              <a:extLst>
                <a:ext uri="{FF2B5EF4-FFF2-40B4-BE49-F238E27FC236}">
                  <a16:creationId xmlns:a16="http://schemas.microsoft.com/office/drawing/2014/main" id="{3622A58C-152C-41CA-B715-0380325FD22A}"/>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45" name="Rectangle: Rounded Corners 44">
              <a:extLst>
                <a:ext uri="{FF2B5EF4-FFF2-40B4-BE49-F238E27FC236}">
                  <a16:creationId xmlns:a16="http://schemas.microsoft.com/office/drawing/2014/main" id="{2EB1E137-09CC-433E-8345-82FF94CBD0D0}"/>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46" name="Rectangle: Rounded Corners 45">
              <a:extLst>
                <a:ext uri="{FF2B5EF4-FFF2-40B4-BE49-F238E27FC236}">
                  <a16:creationId xmlns:a16="http://schemas.microsoft.com/office/drawing/2014/main" id="{41FB2595-05A6-4695-9A2E-CC51F732F1FC}"/>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47" name="Group 46">
            <a:extLst>
              <a:ext uri="{FF2B5EF4-FFF2-40B4-BE49-F238E27FC236}">
                <a16:creationId xmlns:a16="http://schemas.microsoft.com/office/drawing/2014/main" id="{9D695B2A-4D11-42D6-9244-68AEDB4775BC}"/>
              </a:ext>
            </a:extLst>
          </p:cNvPr>
          <p:cNvGrpSpPr/>
          <p:nvPr/>
        </p:nvGrpSpPr>
        <p:grpSpPr>
          <a:xfrm>
            <a:off x="405452" y="2242811"/>
            <a:ext cx="3510843" cy="439454"/>
            <a:chOff x="1256306" y="3387256"/>
            <a:chExt cx="5732888" cy="818984"/>
          </a:xfrm>
        </p:grpSpPr>
        <p:sp>
          <p:nvSpPr>
            <p:cNvPr id="48" name="Rectangle: Rounded Corners 47">
              <a:extLst>
                <a:ext uri="{FF2B5EF4-FFF2-40B4-BE49-F238E27FC236}">
                  <a16:creationId xmlns:a16="http://schemas.microsoft.com/office/drawing/2014/main" id="{1ECFA5A9-13DD-48F1-9F38-8A563284E1F9}"/>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49" name="Rectangle: Rounded Corners 48">
              <a:extLst>
                <a:ext uri="{FF2B5EF4-FFF2-40B4-BE49-F238E27FC236}">
                  <a16:creationId xmlns:a16="http://schemas.microsoft.com/office/drawing/2014/main" id="{06F6A2FB-E4BB-4DC9-8301-2A47DB2CA5A4}"/>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50" name="Rectangle: Rounded Corners 49">
              <a:extLst>
                <a:ext uri="{FF2B5EF4-FFF2-40B4-BE49-F238E27FC236}">
                  <a16:creationId xmlns:a16="http://schemas.microsoft.com/office/drawing/2014/main" id="{189CCAD7-D986-4523-A58C-1CB06C203EBA}"/>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51" name="Rectangle: Rounded Corners 50">
              <a:extLst>
                <a:ext uri="{FF2B5EF4-FFF2-40B4-BE49-F238E27FC236}">
                  <a16:creationId xmlns:a16="http://schemas.microsoft.com/office/drawing/2014/main" id="{DBBDBE8B-E75F-418E-BEC0-908655A0FAE1}"/>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52" name="Rectangle: Rounded Corners 51">
              <a:extLst>
                <a:ext uri="{FF2B5EF4-FFF2-40B4-BE49-F238E27FC236}">
                  <a16:creationId xmlns:a16="http://schemas.microsoft.com/office/drawing/2014/main" id="{1C796034-20B1-4092-BEAF-D988F5631316}"/>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53" name="Rectangle: Rounded Corners 52">
              <a:extLst>
                <a:ext uri="{FF2B5EF4-FFF2-40B4-BE49-F238E27FC236}">
                  <a16:creationId xmlns:a16="http://schemas.microsoft.com/office/drawing/2014/main" id="{842605DB-308C-4A8F-BF45-2FE309E1DD26}"/>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38</a:t>
              </a:r>
            </a:p>
          </p:txBody>
        </p:sp>
        <p:sp>
          <p:nvSpPr>
            <p:cNvPr id="54" name="Rectangle: Rounded Corners 53">
              <a:extLst>
                <a:ext uri="{FF2B5EF4-FFF2-40B4-BE49-F238E27FC236}">
                  <a16:creationId xmlns:a16="http://schemas.microsoft.com/office/drawing/2014/main" id="{448A8766-0ED5-47CA-B176-672BC480EEA2}"/>
                </a:ext>
              </a:extLst>
            </p:cNvPr>
            <p:cNvSpPr/>
            <p:nvPr/>
          </p:nvSpPr>
          <p:spPr>
            <a:xfrm>
              <a:off x="617021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grpSp>
      <p:grpSp>
        <p:nvGrpSpPr>
          <p:cNvPr id="55" name="Group 54">
            <a:extLst>
              <a:ext uri="{FF2B5EF4-FFF2-40B4-BE49-F238E27FC236}">
                <a16:creationId xmlns:a16="http://schemas.microsoft.com/office/drawing/2014/main" id="{22695C51-AA03-4BC9-B600-036C22A704C8}"/>
              </a:ext>
            </a:extLst>
          </p:cNvPr>
          <p:cNvGrpSpPr/>
          <p:nvPr/>
        </p:nvGrpSpPr>
        <p:grpSpPr>
          <a:xfrm>
            <a:off x="377591" y="3039983"/>
            <a:ext cx="3510843" cy="439454"/>
            <a:chOff x="1256306" y="3387256"/>
            <a:chExt cx="5732888" cy="818984"/>
          </a:xfrm>
        </p:grpSpPr>
        <p:sp>
          <p:nvSpPr>
            <p:cNvPr id="56" name="Rectangle: Rounded Corners 55">
              <a:extLst>
                <a:ext uri="{FF2B5EF4-FFF2-40B4-BE49-F238E27FC236}">
                  <a16:creationId xmlns:a16="http://schemas.microsoft.com/office/drawing/2014/main" id="{90F99478-23AE-4FC7-826D-CF08310B1514}"/>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57" name="Rectangle: Rounded Corners 56">
              <a:extLst>
                <a:ext uri="{FF2B5EF4-FFF2-40B4-BE49-F238E27FC236}">
                  <a16:creationId xmlns:a16="http://schemas.microsoft.com/office/drawing/2014/main" id="{A2C482BF-57A9-4076-A16D-5BA297B9FC55}"/>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58" name="Rectangle: Rounded Corners 57">
              <a:extLst>
                <a:ext uri="{FF2B5EF4-FFF2-40B4-BE49-F238E27FC236}">
                  <a16:creationId xmlns:a16="http://schemas.microsoft.com/office/drawing/2014/main" id="{A69C7035-5E60-4B2D-BE33-EE5FE6AF45DC}"/>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59" name="Rectangle: Rounded Corners 58">
              <a:extLst>
                <a:ext uri="{FF2B5EF4-FFF2-40B4-BE49-F238E27FC236}">
                  <a16:creationId xmlns:a16="http://schemas.microsoft.com/office/drawing/2014/main" id="{BBEAF786-FBD0-4E18-9EFD-6091189CD648}"/>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60" name="Rectangle: Rounded Corners 59">
              <a:extLst>
                <a:ext uri="{FF2B5EF4-FFF2-40B4-BE49-F238E27FC236}">
                  <a16:creationId xmlns:a16="http://schemas.microsoft.com/office/drawing/2014/main" id="{2EEBB2A9-D9B0-4136-A376-5D75F0EDCB7C}"/>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61" name="Rectangle: Rounded Corners 60">
              <a:extLst>
                <a:ext uri="{FF2B5EF4-FFF2-40B4-BE49-F238E27FC236}">
                  <a16:creationId xmlns:a16="http://schemas.microsoft.com/office/drawing/2014/main" id="{71597A37-83F2-46CB-A124-5EA66A04CCBB}"/>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62" name="Rectangle: Rounded Corners 61">
              <a:extLst>
                <a:ext uri="{FF2B5EF4-FFF2-40B4-BE49-F238E27FC236}">
                  <a16:creationId xmlns:a16="http://schemas.microsoft.com/office/drawing/2014/main" id="{22651F1F-830A-4711-AF86-17F3E46A8FE5}"/>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19" name="Group 118">
            <a:extLst>
              <a:ext uri="{FF2B5EF4-FFF2-40B4-BE49-F238E27FC236}">
                <a16:creationId xmlns:a16="http://schemas.microsoft.com/office/drawing/2014/main" id="{0133C8FA-B710-4120-BCAF-0D35A24225DC}"/>
              </a:ext>
            </a:extLst>
          </p:cNvPr>
          <p:cNvGrpSpPr/>
          <p:nvPr/>
        </p:nvGrpSpPr>
        <p:grpSpPr>
          <a:xfrm>
            <a:off x="489466" y="4788757"/>
            <a:ext cx="3510843" cy="439454"/>
            <a:chOff x="1256306" y="3387256"/>
            <a:chExt cx="5732888" cy="818984"/>
          </a:xfrm>
        </p:grpSpPr>
        <p:sp>
          <p:nvSpPr>
            <p:cNvPr id="120" name="Rectangle: Rounded Corners 119">
              <a:extLst>
                <a:ext uri="{FF2B5EF4-FFF2-40B4-BE49-F238E27FC236}">
                  <a16:creationId xmlns:a16="http://schemas.microsoft.com/office/drawing/2014/main" id="{2A0213B9-2580-46D2-B3E7-C3B458F38534}"/>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21" name="Rectangle: Rounded Corners 120">
              <a:extLst>
                <a:ext uri="{FF2B5EF4-FFF2-40B4-BE49-F238E27FC236}">
                  <a16:creationId xmlns:a16="http://schemas.microsoft.com/office/drawing/2014/main" id="{B6E0081A-9FF6-4B4E-BB59-1ADC7C42281C}"/>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22" name="Rectangle: Rounded Corners 121">
              <a:extLst>
                <a:ext uri="{FF2B5EF4-FFF2-40B4-BE49-F238E27FC236}">
                  <a16:creationId xmlns:a16="http://schemas.microsoft.com/office/drawing/2014/main" id="{A4D56E5F-C681-440C-B484-ED36C322957C}"/>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23" name="Rectangle: Rounded Corners 122">
              <a:extLst>
                <a:ext uri="{FF2B5EF4-FFF2-40B4-BE49-F238E27FC236}">
                  <a16:creationId xmlns:a16="http://schemas.microsoft.com/office/drawing/2014/main" id="{E8286C2D-ACDB-497B-84B2-EA842D47DE56}"/>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24" name="Rectangle: Rounded Corners 123">
              <a:extLst>
                <a:ext uri="{FF2B5EF4-FFF2-40B4-BE49-F238E27FC236}">
                  <a16:creationId xmlns:a16="http://schemas.microsoft.com/office/drawing/2014/main" id="{C1A5627F-B768-437F-A539-619201E1D996}"/>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125" name="Rectangle: Rounded Corners 124">
              <a:extLst>
                <a:ext uri="{FF2B5EF4-FFF2-40B4-BE49-F238E27FC236}">
                  <a16:creationId xmlns:a16="http://schemas.microsoft.com/office/drawing/2014/main" id="{83B5A5E5-F885-4914-9092-6DB4FF595D74}"/>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26" name="Rectangle: Rounded Corners 125">
              <a:extLst>
                <a:ext uri="{FF2B5EF4-FFF2-40B4-BE49-F238E27FC236}">
                  <a16:creationId xmlns:a16="http://schemas.microsoft.com/office/drawing/2014/main" id="{181F5259-5341-4291-82C7-98F8789A1AD5}"/>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27" name="Group 126">
            <a:extLst>
              <a:ext uri="{FF2B5EF4-FFF2-40B4-BE49-F238E27FC236}">
                <a16:creationId xmlns:a16="http://schemas.microsoft.com/office/drawing/2014/main" id="{5F0C7FF5-861D-49D7-8D6B-E2ED23431B42}"/>
              </a:ext>
            </a:extLst>
          </p:cNvPr>
          <p:cNvGrpSpPr/>
          <p:nvPr/>
        </p:nvGrpSpPr>
        <p:grpSpPr>
          <a:xfrm>
            <a:off x="4257845" y="4788757"/>
            <a:ext cx="3510843" cy="439454"/>
            <a:chOff x="1256306" y="3387256"/>
            <a:chExt cx="5732888" cy="818984"/>
          </a:xfrm>
        </p:grpSpPr>
        <p:sp>
          <p:nvSpPr>
            <p:cNvPr id="128" name="Rectangle: Rounded Corners 127">
              <a:extLst>
                <a:ext uri="{FF2B5EF4-FFF2-40B4-BE49-F238E27FC236}">
                  <a16:creationId xmlns:a16="http://schemas.microsoft.com/office/drawing/2014/main" id="{A3022F9E-B631-41F9-9B61-F010050EAA2F}"/>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29" name="Rectangle: Rounded Corners 128">
              <a:extLst>
                <a:ext uri="{FF2B5EF4-FFF2-40B4-BE49-F238E27FC236}">
                  <a16:creationId xmlns:a16="http://schemas.microsoft.com/office/drawing/2014/main" id="{8FF790AB-4CFA-4747-AE64-9709DD5719DA}"/>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30" name="Rectangle: Rounded Corners 129">
              <a:extLst>
                <a:ext uri="{FF2B5EF4-FFF2-40B4-BE49-F238E27FC236}">
                  <a16:creationId xmlns:a16="http://schemas.microsoft.com/office/drawing/2014/main" id="{DC7602DA-9243-456B-93E8-D23D9E98438F}"/>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31" name="Rectangle: Rounded Corners 130">
              <a:extLst>
                <a:ext uri="{FF2B5EF4-FFF2-40B4-BE49-F238E27FC236}">
                  <a16:creationId xmlns:a16="http://schemas.microsoft.com/office/drawing/2014/main" id="{2B5C9CDE-65A3-4565-A445-0E90912CBEE9}"/>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32" name="Rectangle: Rounded Corners 131">
              <a:extLst>
                <a:ext uri="{FF2B5EF4-FFF2-40B4-BE49-F238E27FC236}">
                  <a16:creationId xmlns:a16="http://schemas.microsoft.com/office/drawing/2014/main" id="{AF581F2D-0ECD-4C95-B9C7-5A53422D79B3}"/>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133" name="Rectangle: Rounded Corners 132">
              <a:extLst>
                <a:ext uri="{FF2B5EF4-FFF2-40B4-BE49-F238E27FC236}">
                  <a16:creationId xmlns:a16="http://schemas.microsoft.com/office/drawing/2014/main" id="{139EEEDB-E78D-4EC8-9716-D82B3EBEFCB4}"/>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34" name="Rectangle: Rounded Corners 133">
              <a:extLst>
                <a:ext uri="{FF2B5EF4-FFF2-40B4-BE49-F238E27FC236}">
                  <a16:creationId xmlns:a16="http://schemas.microsoft.com/office/drawing/2014/main" id="{0825C7C6-1BCE-4722-8D36-ED7ADA1FF2EE}"/>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35" name="Group 134">
            <a:extLst>
              <a:ext uri="{FF2B5EF4-FFF2-40B4-BE49-F238E27FC236}">
                <a16:creationId xmlns:a16="http://schemas.microsoft.com/office/drawing/2014/main" id="{6A0FBF50-487D-47AD-9F24-44BCDD911AA4}"/>
              </a:ext>
            </a:extLst>
          </p:cNvPr>
          <p:cNvGrpSpPr/>
          <p:nvPr/>
        </p:nvGrpSpPr>
        <p:grpSpPr>
          <a:xfrm>
            <a:off x="8019461" y="4788757"/>
            <a:ext cx="3510843" cy="439454"/>
            <a:chOff x="1256306" y="3387256"/>
            <a:chExt cx="5732888" cy="818984"/>
          </a:xfrm>
        </p:grpSpPr>
        <p:sp>
          <p:nvSpPr>
            <p:cNvPr id="136" name="Rectangle: Rounded Corners 135">
              <a:extLst>
                <a:ext uri="{FF2B5EF4-FFF2-40B4-BE49-F238E27FC236}">
                  <a16:creationId xmlns:a16="http://schemas.microsoft.com/office/drawing/2014/main" id="{94C8BF86-0E48-4E79-9D37-9B419D1C6F83}"/>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37" name="Rectangle: Rounded Corners 136">
              <a:extLst>
                <a:ext uri="{FF2B5EF4-FFF2-40B4-BE49-F238E27FC236}">
                  <a16:creationId xmlns:a16="http://schemas.microsoft.com/office/drawing/2014/main" id="{5B024103-1182-4BF4-9CBD-ED8E117F5B99}"/>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38" name="Rectangle: Rounded Corners 137">
              <a:extLst>
                <a:ext uri="{FF2B5EF4-FFF2-40B4-BE49-F238E27FC236}">
                  <a16:creationId xmlns:a16="http://schemas.microsoft.com/office/drawing/2014/main" id="{6559E6DA-16B8-4BD5-989C-490E53DEB91D}"/>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39" name="Rectangle: Rounded Corners 138">
              <a:extLst>
                <a:ext uri="{FF2B5EF4-FFF2-40B4-BE49-F238E27FC236}">
                  <a16:creationId xmlns:a16="http://schemas.microsoft.com/office/drawing/2014/main" id="{1D03B6EC-4032-4BE2-BB0A-CBC7D4AB6382}"/>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40" name="Rectangle: Rounded Corners 139">
              <a:extLst>
                <a:ext uri="{FF2B5EF4-FFF2-40B4-BE49-F238E27FC236}">
                  <a16:creationId xmlns:a16="http://schemas.microsoft.com/office/drawing/2014/main" id="{0E03DB09-B5CE-4F81-B293-2675629D1212}"/>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141" name="Rectangle: Rounded Corners 140">
              <a:extLst>
                <a:ext uri="{FF2B5EF4-FFF2-40B4-BE49-F238E27FC236}">
                  <a16:creationId xmlns:a16="http://schemas.microsoft.com/office/drawing/2014/main" id="{4D87A2A8-9094-445F-855C-8EC7AD728ABD}"/>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42" name="Rectangle: Rounded Corners 141">
              <a:extLst>
                <a:ext uri="{FF2B5EF4-FFF2-40B4-BE49-F238E27FC236}">
                  <a16:creationId xmlns:a16="http://schemas.microsoft.com/office/drawing/2014/main" id="{3805B15C-F307-4842-8154-CF4C7FBE90ED}"/>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43" name="Group 142">
            <a:extLst>
              <a:ext uri="{FF2B5EF4-FFF2-40B4-BE49-F238E27FC236}">
                <a16:creationId xmlns:a16="http://schemas.microsoft.com/office/drawing/2014/main" id="{CAD1D003-FCDD-44D7-9D92-5547B7CEE885}"/>
              </a:ext>
            </a:extLst>
          </p:cNvPr>
          <p:cNvGrpSpPr/>
          <p:nvPr/>
        </p:nvGrpSpPr>
        <p:grpSpPr>
          <a:xfrm>
            <a:off x="8064976" y="5672934"/>
            <a:ext cx="3510843" cy="439454"/>
            <a:chOff x="1256306" y="3387256"/>
            <a:chExt cx="5732888" cy="818984"/>
          </a:xfrm>
        </p:grpSpPr>
        <p:sp>
          <p:nvSpPr>
            <p:cNvPr id="144" name="Rectangle: Rounded Corners 143">
              <a:extLst>
                <a:ext uri="{FF2B5EF4-FFF2-40B4-BE49-F238E27FC236}">
                  <a16:creationId xmlns:a16="http://schemas.microsoft.com/office/drawing/2014/main" id="{BAD3F088-AA64-4F74-8B0D-08671AD7D045}"/>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45" name="Rectangle: Rounded Corners 144">
              <a:extLst>
                <a:ext uri="{FF2B5EF4-FFF2-40B4-BE49-F238E27FC236}">
                  <a16:creationId xmlns:a16="http://schemas.microsoft.com/office/drawing/2014/main" id="{FA0AB455-29DF-423F-82D2-A5B0DB7444D7}"/>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46" name="Rectangle: Rounded Corners 145">
              <a:extLst>
                <a:ext uri="{FF2B5EF4-FFF2-40B4-BE49-F238E27FC236}">
                  <a16:creationId xmlns:a16="http://schemas.microsoft.com/office/drawing/2014/main" id="{7D37700A-79F9-4A42-A052-9380C42F32B4}"/>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47" name="Rectangle: Rounded Corners 146">
              <a:extLst>
                <a:ext uri="{FF2B5EF4-FFF2-40B4-BE49-F238E27FC236}">
                  <a16:creationId xmlns:a16="http://schemas.microsoft.com/office/drawing/2014/main" id="{C3420E61-9050-480A-A250-76F6E185512E}"/>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48" name="Rectangle: Rounded Corners 147">
              <a:extLst>
                <a:ext uri="{FF2B5EF4-FFF2-40B4-BE49-F238E27FC236}">
                  <a16:creationId xmlns:a16="http://schemas.microsoft.com/office/drawing/2014/main" id="{104AF952-FB60-48D8-8586-A07E39BA406D}"/>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149" name="Rectangle: Rounded Corners 148">
              <a:extLst>
                <a:ext uri="{FF2B5EF4-FFF2-40B4-BE49-F238E27FC236}">
                  <a16:creationId xmlns:a16="http://schemas.microsoft.com/office/drawing/2014/main" id="{5AA6AB0A-EC92-4D3E-BE3F-9D6F781F1AF6}"/>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50" name="Rectangle: Rounded Corners 149">
              <a:extLst>
                <a:ext uri="{FF2B5EF4-FFF2-40B4-BE49-F238E27FC236}">
                  <a16:creationId xmlns:a16="http://schemas.microsoft.com/office/drawing/2014/main" id="{E8C2B369-41C4-47A2-A626-09C525951E01}"/>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51" name="Group 150">
            <a:extLst>
              <a:ext uri="{FF2B5EF4-FFF2-40B4-BE49-F238E27FC236}">
                <a16:creationId xmlns:a16="http://schemas.microsoft.com/office/drawing/2014/main" id="{358770BC-F122-4BF0-8077-7DFECD5011BD}"/>
              </a:ext>
            </a:extLst>
          </p:cNvPr>
          <p:cNvGrpSpPr/>
          <p:nvPr/>
        </p:nvGrpSpPr>
        <p:grpSpPr>
          <a:xfrm>
            <a:off x="4257845" y="5682749"/>
            <a:ext cx="3510843" cy="439454"/>
            <a:chOff x="1256306" y="3387256"/>
            <a:chExt cx="5732888" cy="818984"/>
          </a:xfrm>
        </p:grpSpPr>
        <p:sp>
          <p:nvSpPr>
            <p:cNvPr id="152" name="Rectangle: Rounded Corners 151">
              <a:extLst>
                <a:ext uri="{FF2B5EF4-FFF2-40B4-BE49-F238E27FC236}">
                  <a16:creationId xmlns:a16="http://schemas.microsoft.com/office/drawing/2014/main" id="{1FE572FB-6188-409F-91A2-B5B0C205BF30}"/>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53" name="Rectangle: Rounded Corners 152">
              <a:extLst>
                <a:ext uri="{FF2B5EF4-FFF2-40B4-BE49-F238E27FC236}">
                  <a16:creationId xmlns:a16="http://schemas.microsoft.com/office/drawing/2014/main" id="{BEAD59A5-830E-44E9-AFAA-D547774048DE}"/>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54" name="Rectangle: Rounded Corners 153">
              <a:extLst>
                <a:ext uri="{FF2B5EF4-FFF2-40B4-BE49-F238E27FC236}">
                  <a16:creationId xmlns:a16="http://schemas.microsoft.com/office/drawing/2014/main" id="{FF9D27A8-2581-40BB-9053-07EF081946CC}"/>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55" name="Rectangle: Rounded Corners 154">
              <a:extLst>
                <a:ext uri="{FF2B5EF4-FFF2-40B4-BE49-F238E27FC236}">
                  <a16:creationId xmlns:a16="http://schemas.microsoft.com/office/drawing/2014/main" id="{37C56490-2BF4-41E6-9B39-A49B0BB13CC9}"/>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56" name="Rectangle: Rounded Corners 155">
              <a:extLst>
                <a:ext uri="{FF2B5EF4-FFF2-40B4-BE49-F238E27FC236}">
                  <a16:creationId xmlns:a16="http://schemas.microsoft.com/office/drawing/2014/main" id="{E071E4E7-BF41-48E3-9DB8-2F69B6D7419F}"/>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27</a:t>
              </a:r>
            </a:p>
          </p:txBody>
        </p:sp>
        <p:sp>
          <p:nvSpPr>
            <p:cNvPr id="157" name="Rectangle: Rounded Corners 156">
              <a:extLst>
                <a:ext uri="{FF2B5EF4-FFF2-40B4-BE49-F238E27FC236}">
                  <a16:creationId xmlns:a16="http://schemas.microsoft.com/office/drawing/2014/main" id="{587270D8-BA61-435C-98BB-FFDE24257881}"/>
                </a:ext>
              </a:extLst>
            </p:cNvPr>
            <p:cNvSpPr/>
            <p:nvPr/>
          </p:nvSpPr>
          <p:spPr>
            <a:xfrm>
              <a:off x="535122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58" name="Rectangle: Rounded Corners 157">
              <a:extLst>
                <a:ext uri="{FF2B5EF4-FFF2-40B4-BE49-F238E27FC236}">
                  <a16:creationId xmlns:a16="http://schemas.microsoft.com/office/drawing/2014/main" id="{036C037B-5915-46F3-890D-BFB495EF648E}"/>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59" name="Group 158">
            <a:extLst>
              <a:ext uri="{FF2B5EF4-FFF2-40B4-BE49-F238E27FC236}">
                <a16:creationId xmlns:a16="http://schemas.microsoft.com/office/drawing/2014/main" id="{E551BEB6-75A3-450C-A7EE-91EC6072E6D4}"/>
              </a:ext>
            </a:extLst>
          </p:cNvPr>
          <p:cNvGrpSpPr/>
          <p:nvPr/>
        </p:nvGrpSpPr>
        <p:grpSpPr>
          <a:xfrm>
            <a:off x="483886" y="5678693"/>
            <a:ext cx="3510843" cy="439454"/>
            <a:chOff x="1256306" y="3387256"/>
            <a:chExt cx="5732888" cy="818984"/>
          </a:xfrm>
        </p:grpSpPr>
        <p:sp>
          <p:nvSpPr>
            <p:cNvPr id="160" name="Rectangle: Rounded Corners 159">
              <a:extLst>
                <a:ext uri="{FF2B5EF4-FFF2-40B4-BE49-F238E27FC236}">
                  <a16:creationId xmlns:a16="http://schemas.microsoft.com/office/drawing/2014/main" id="{292678B7-9AFC-429C-8256-FD21AA17C0D5}"/>
                </a:ext>
              </a:extLst>
            </p:cNvPr>
            <p:cNvSpPr/>
            <p:nvPr/>
          </p:nvSpPr>
          <p:spPr>
            <a:xfrm>
              <a:off x="1256306"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a:t>
              </a:r>
            </a:p>
          </p:txBody>
        </p:sp>
        <p:sp>
          <p:nvSpPr>
            <p:cNvPr id="161" name="Rectangle: Rounded Corners 160">
              <a:extLst>
                <a:ext uri="{FF2B5EF4-FFF2-40B4-BE49-F238E27FC236}">
                  <a16:creationId xmlns:a16="http://schemas.microsoft.com/office/drawing/2014/main" id="{C7A836B8-47C2-4DB2-B3BB-F0C2CC1B852B}"/>
                </a:ext>
              </a:extLst>
            </p:cNvPr>
            <p:cNvSpPr/>
            <p:nvPr/>
          </p:nvSpPr>
          <p:spPr>
            <a:xfrm>
              <a:off x="2075290"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62" name="Rectangle: Rounded Corners 161">
              <a:extLst>
                <a:ext uri="{FF2B5EF4-FFF2-40B4-BE49-F238E27FC236}">
                  <a16:creationId xmlns:a16="http://schemas.microsoft.com/office/drawing/2014/main" id="{DDDA9098-A87A-4735-B6D3-651C9AE9EBF3}"/>
                </a:ext>
              </a:extLst>
            </p:cNvPr>
            <p:cNvSpPr/>
            <p:nvPr/>
          </p:nvSpPr>
          <p:spPr>
            <a:xfrm>
              <a:off x="2894274"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9</a:t>
              </a:r>
            </a:p>
          </p:txBody>
        </p:sp>
        <p:sp>
          <p:nvSpPr>
            <p:cNvPr id="163" name="Rectangle: Rounded Corners 162">
              <a:extLst>
                <a:ext uri="{FF2B5EF4-FFF2-40B4-BE49-F238E27FC236}">
                  <a16:creationId xmlns:a16="http://schemas.microsoft.com/office/drawing/2014/main" id="{4BB4B7B9-F8BA-42BD-8CC5-BE7F3FDB6E4C}"/>
                </a:ext>
              </a:extLst>
            </p:cNvPr>
            <p:cNvSpPr/>
            <p:nvPr/>
          </p:nvSpPr>
          <p:spPr>
            <a:xfrm>
              <a:off x="3713258"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a:t>
              </a:r>
            </a:p>
          </p:txBody>
        </p:sp>
        <p:sp>
          <p:nvSpPr>
            <p:cNvPr id="164" name="Rectangle: Rounded Corners 163">
              <a:extLst>
                <a:ext uri="{FF2B5EF4-FFF2-40B4-BE49-F238E27FC236}">
                  <a16:creationId xmlns:a16="http://schemas.microsoft.com/office/drawing/2014/main" id="{86C6CFED-924F-4574-A60D-9541B4D150F1}"/>
                </a:ext>
              </a:extLst>
            </p:cNvPr>
            <p:cNvSpPr/>
            <p:nvPr/>
          </p:nvSpPr>
          <p:spPr>
            <a:xfrm>
              <a:off x="4532242" y="3387256"/>
              <a:ext cx="818984" cy="8189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sp>
          <p:nvSpPr>
            <p:cNvPr id="165" name="Rectangle: Rounded Corners 164">
              <a:extLst>
                <a:ext uri="{FF2B5EF4-FFF2-40B4-BE49-F238E27FC236}">
                  <a16:creationId xmlns:a16="http://schemas.microsoft.com/office/drawing/2014/main" id="{B131707D-4A6B-4F6E-9599-D65397C52F57}"/>
                </a:ext>
              </a:extLst>
            </p:cNvPr>
            <p:cNvSpPr/>
            <p:nvPr/>
          </p:nvSpPr>
          <p:spPr>
            <a:xfrm>
              <a:off x="5351226"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27</a:t>
              </a:r>
            </a:p>
          </p:txBody>
        </p:sp>
        <p:sp>
          <p:nvSpPr>
            <p:cNvPr id="166" name="Rectangle: Rounded Corners 165">
              <a:extLst>
                <a:ext uri="{FF2B5EF4-FFF2-40B4-BE49-F238E27FC236}">
                  <a16:creationId xmlns:a16="http://schemas.microsoft.com/office/drawing/2014/main" id="{B43F8919-A3F9-4CD5-A179-EDEA4A9213B2}"/>
                </a:ext>
              </a:extLst>
            </p:cNvPr>
            <p:cNvSpPr/>
            <p:nvPr/>
          </p:nvSpPr>
          <p:spPr>
            <a:xfrm>
              <a:off x="6170210" y="3387256"/>
              <a:ext cx="818984" cy="81898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38</a:t>
              </a:r>
            </a:p>
          </p:txBody>
        </p:sp>
      </p:grpSp>
      <p:grpSp>
        <p:nvGrpSpPr>
          <p:cNvPr id="171" name="Group 170">
            <a:extLst>
              <a:ext uri="{FF2B5EF4-FFF2-40B4-BE49-F238E27FC236}">
                <a16:creationId xmlns:a16="http://schemas.microsoft.com/office/drawing/2014/main" id="{9FC858E2-6E64-4DED-BB2F-B4A8F76611AA}"/>
              </a:ext>
            </a:extLst>
          </p:cNvPr>
          <p:cNvGrpSpPr/>
          <p:nvPr/>
        </p:nvGrpSpPr>
        <p:grpSpPr>
          <a:xfrm>
            <a:off x="754617" y="1025492"/>
            <a:ext cx="493934" cy="312203"/>
            <a:chOff x="5970104" y="5764696"/>
            <a:chExt cx="795486" cy="669234"/>
          </a:xfrm>
        </p:grpSpPr>
        <p:cxnSp>
          <p:nvCxnSpPr>
            <p:cNvPr id="5" name="Straight Arrow Connector 4">
              <a:extLst>
                <a:ext uri="{FF2B5EF4-FFF2-40B4-BE49-F238E27FC236}">
                  <a16:creationId xmlns:a16="http://schemas.microsoft.com/office/drawing/2014/main" id="{47F6E60F-39BA-4E78-A39B-5845A42AC6A2}"/>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69F2DC8C-49E1-41EF-860E-5A10F948DCF8}"/>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70" name="Straight Arrow Connector 169">
              <a:extLst>
                <a:ext uri="{FF2B5EF4-FFF2-40B4-BE49-F238E27FC236}">
                  <a16:creationId xmlns:a16="http://schemas.microsoft.com/office/drawing/2014/main" id="{65EE9AAE-DD10-4468-8734-BA3DD8B1431C}"/>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172" name="Group 171">
            <a:extLst>
              <a:ext uri="{FF2B5EF4-FFF2-40B4-BE49-F238E27FC236}">
                <a16:creationId xmlns:a16="http://schemas.microsoft.com/office/drawing/2014/main" id="{94DAB43E-44AE-450E-BA33-DC0BDCF1EC00}"/>
              </a:ext>
            </a:extLst>
          </p:cNvPr>
          <p:cNvGrpSpPr/>
          <p:nvPr/>
        </p:nvGrpSpPr>
        <p:grpSpPr>
          <a:xfrm>
            <a:off x="4999761" y="1007109"/>
            <a:ext cx="493934" cy="312203"/>
            <a:chOff x="5970104" y="5764696"/>
            <a:chExt cx="795486" cy="669234"/>
          </a:xfrm>
        </p:grpSpPr>
        <p:cxnSp>
          <p:nvCxnSpPr>
            <p:cNvPr id="173" name="Straight Arrow Connector 172">
              <a:extLst>
                <a:ext uri="{FF2B5EF4-FFF2-40B4-BE49-F238E27FC236}">
                  <a16:creationId xmlns:a16="http://schemas.microsoft.com/office/drawing/2014/main" id="{B0D691A5-5253-4876-9ADB-F223DF7133B3}"/>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8108BA0A-3E77-4F0F-814D-2E34847AB1E8}"/>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BFAC6B01-B80D-4DA5-910D-155D734CAA48}"/>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176" name="Group 175">
            <a:extLst>
              <a:ext uri="{FF2B5EF4-FFF2-40B4-BE49-F238E27FC236}">
                <a16:creationId xmlns:a16="http://schemas.microsoft.com/office/drawing/2014/main" id="{7AA87DC1-B65C-42D4-ADC1-E7D6D2895AA1}"/>
              </a:ext>
            </a:extLst>
          </p:cNvPr>
          <p:cNvGrpSpPr/>
          <p:nvPr/>
        </p:nvGrpSpPr>
        <p:grpSpPr>
          <a:xfrm>
            <a:off x="9280947" y="1043717"/>
            <a:ext cx="493934" cy="312203"/>
            <a:chOff x="5970104" y="5764696"/>
            <a:chExt cx="795486" cy="669234"/>
          </a:xfrm>
        </p:grpSpPr>
        <p:cxnSp>
          <p:nvCxnSpPr>
            <p:cNvPr id="177" name="Straight Arrow Connector 176">
              <a:extLst>
                <a:ext uri="{FF2B5EF4-FFF2-40B4-BE49-F238E27FC236}">
                  <a16:creationId xmlns:a16="http://schemas.microsoft.com/office/drawing/2014/main" id="{46A89398-BF8F-4D51-B278-592EB1009EA2}"/>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45A39451-89D8-4A67-BE8E-F466D785B5B2}"/>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79" name="Straight Arrow Connector 178">
              <a:extLst>
                <a:ext uri="{FF2B5EF4-FFF2-40B4-BE49-F238E27FC236}">
                  <a16:creationId xmlns:a16="http://schemas.microsoft.com/office/drawing/2014/main" id="{0CA174AE-635F-4C9E-AA41-616BD9046EC1}"/>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180" name="Group 179">
            <a:extLst>
              <a:ext uri="{FF2B5EF4-FFF2-40B4-BE49-F238E27FC236}">
                <a16:creationId xmlns:a16="http://schemas.microsoft.com/office/drawing/2014/main" id="{ED78BE6A-F9AA-4978-BBBF-7B0D0E792A9C}"/>
              </a:ext>
            </a:extLst>
          </p:cNvPr>
          <p:cNvGrpSpPr/>
          <p:nvPr/>
        </p:nvGrpSpPr>
        <p:grpSpPr>
          <a:xfrm>
            <a:off x="3209169" y="1923359"/>
            <a:ext cx="493934" cy="312203"/>
            <a:chOff x="5970104" y="5764696"/>
            <a:chExt cx="795486" cy="669234"/>
          </a:xfrm>
        </p:grpSpPr>
        <p:cxnSp>
          <p:nvCxnSpPr>
            <p:cNvPr id="181" name="Straight Arrow Connector 180">
              <a:extLst>
                <a:ext uri="{FF2B5EF4-FFF2-40B4-BE49-F238E27FC236}">
                  <a16:creationId xmlns:a16="http://schemas.microsoft.com/office/drawing/2014/main" id="{027F29C6-52EC-426D-B931-883D0AF2C97C}"/>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1003BC8A-D7BE-42CD-BEBD-2B71448FA237}"/>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3" name="Straight Arrow Connector 182">
              <a:extLst>
                <a:ext uri="{FF2B5EF4-FFF2-40B4-BE49-F238E27FC236}">
                  <a16:creationId xmlns:a16="http://schemas.microsoft.com/office/drawing/2014/main" id="{4479D441-BB61-4413-A08B-F57977865DE3}"/>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184" name="Group 183">
            <a:extLst>
              <a:ext uri="{FF2B5EF4-FFF2-40B4-BE49-F238E27FC236}">
                <a16:creationId xmlns:a16="http://schemas.microsoft.com/office/drawing/2014/main" id="{21BD6744-6D33-4E37-B654-10E18C18A505}"/>
              </a:ext>
            </a:extLst>
          </p:cNvPr>
          <p:cNvGrpSpPr/>
          <p:nvPr/>
        </p:nvGrpSpPr>
        <p:grpSpPr>
          <a:xfrm>
            <a:off x="6500211" y="1924708"/>
            <a:ext cx="493934" cy="312203"/>
            <a:chOff x="5970104" y="5764696"/>
            <a:chExt cx="795486" cy="669234"/>
          </a:xfrm>
        </p:grpSpPr>
        <p:cxnSp>
          <p:nvCxnSpPr>
            <p:cNvPr id="185" name="Straight Arrow Connector 184">
              <a:extLst>
                <a:ext uri="{FF2B5EF4-FFF2-40B4-BE49-F238E27FC236}">
                  <a16:creationId xmlns:a16="http://schemas.microsoft.com/office/drawing/2014/main" id="{856F81AE-3C61-4294-A34D-999BE9885F7F}"/>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78958633-6ABC-4401-ADA1-EA378934CCB2}"/>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7" name="Straight Arrow Connector 186">
              <a:extLst>
                <a:ext uri="{FF2B5EF4-FFF2-40B4-BE49-F238E27FC236}">
                  <a16:creationId xmlns:a16="http://schemas.microsoft.com/office/drawing/2014/main" id="{33B66B9F-81CB-401D-A4F4-FBB5CA05F6B9}"/>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188" name="Group 187">
            <a:extLst>
              <a:ext uri="{FF2B5EF4-FFF2-40B4-BE49-F238E27FC236}">
                <a16:creationId xmlns:a16="http://schemas.microsoft.com/office/drawing/2014/main" id="{33D29297-966B-41C5-BB82-F3F984C46B74}"/>
              </a:ext>
            </a:extLst>
          </p:cNvPr>
          <p:cNvGrpSpPr/>
          <p:nvPr/>
        </p:nvGrpSpPr>
        <p:grpSpPr>
          <a:xfrm>
            <a:off x="9840259" y="1923359"/>
            <a:ext cx="493934" cy="293586"/>
            <a:chOff x="5970104" y="5764696"/>
            <a:chExt cx="795486" cy="669234"/>
          </a:xfrm>
        </p:grpSpPr>
        <p:cxnSp>
          <p:nvCxnSpPr>
            <p:cNvPr id="189" name="Straight Arrow Connector 188">
              <a:extLst>
                <a:ext uri="{FF2B5EF4-FFF2-40B4-BE49-F238E27FC236}">
                  <a16:creationId xmlns:a16="http://schemas.microsoft.com/office/drawing/2014/main" id="{118AC66B-F20B-4831-8C92-42D8749B4DA7}"/>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534A7B38-E501-4F48-8B96-A875A14A1ABE}"/>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91" name="Straight Arrow Connector 190">
              <a:extLst>
                <a:ext uri="{FF2B5EF4-FFF2-40B4-BE49-F238E27FC236}">
                  <a16:creationId xmlns:a16="http://schemas.microsoft.com/office/drawing/2014/main" id="{E7FF7B8C-6F1B-4C5F-9802-AFE5326B3814}"/>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192" name="Group 191">
            <a:extLst>
              <a:ext uri="{FF2B5EF4-FFF2-40B4-BE49-F238E27FC236}">
                <a16:creationId xmlns:a16="http://schemas.microsoft.com/office/drawing/2014/main" id="{45D55C53-C8EA-475D-A54E-D9D8ADC87F89}"/>
              </a:ext>
            </a:extLst>
          </p:cNvPr>
          <p:cNvGrpSpPr/>
          <p:nvPr/>
        </p:nvGrpSpPr>
        <p:grpSpPr>
          <a:xfrm>
            <a:off x="731630" y="4495171"/>
            <a:ext cx="493934" cy="293586"/>
            <a:chOff x="5970104" y="5764696"/>
            <a:chExt cx="795486" cy="669234"/>
          </a:xfrm>
        </p:grpSpPr>
        <p:cxnSp>
          <p:nvCxnSpPr>
            <p:cNvPr id="193" name="Straight Arrow Connector 192">
              <a:extLst>
                <a:ext uri="{FF2B5EF4-FFF2-40B4-BE49-F238E27FC236}">
                  <a16:creationId xmlns:a16="http://schemas.microsoft.com/office/drawing/2014/main" id="{11404860-170F-4DE5-B9F0-FD8263D03BBB}"/>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D4069C9A-676F-470F-9EE2-4D14E08430E8}"/>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95" name="Straight Arrow Connector 194">
              <a:extLst>
                <a:ext uri="{FF2B5EF4-FFF2-40B4-BE49-F238E27FC236}">
                  <a16:creationId xmlns:a16="http://schemas.microsoft.com/office/drawing/2014/main" id="{AD99F5DC-EC80-4D8F-916D-4A01FF79981F}"/>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196" name="Group 195">
            <a:extLst>
              <a:ext uri="{FF2B5EF4-FFF2-40B4-BE49-F238E27FC236}">
                <a16:creationId xmlns:a16="http://schemas.microsoft.com/office/drawing/2014/main" id="{37E733E0-B313-4A38-A795-496CE498C32F}"/>
              </a:ext>
            </a:extLst>
          </p:cNvPr>
          <p:cNvGrpSpPr/>
          <p:nvPr/>
        </p:nvGrpSpPr>
        <p:grpSpPr>
          <a:xfrm>
            <a:off x="5023756" y="4500609"/>
            <a:ext cx="493934" cy="293586"/>
            <a:chOff x="5970104" y="5764696"/>
            <a:chExt cx="795486" cy="669234"/>
          </a:xfrm>
        </p:grpSpPr>
        <p:cxnSp>
          <p:nvCxnSpPr>
            <p:cNvPr id="197" name="Straight Arrow Connector 196">
              <a:extLst>
                <a:ext uri="{FF2B5EF4-FFF2-40B4-BE49-F238E27FC236}">
                  <a16:creationId xmlns:a16="http://schemas.microsoft.com/office/drawing/2014/main" id="{E549FDA3-74BC-4DCC-B828-8A9041132FFC}"/>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3CF829E7-BC96-4559-B5F5-2E3F33FB3BC9}"/>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99" name="Straight Arrow Connector 198">
              <a:extLst>
                <a:ext uri="{FF2B5EF4-FFF2-40B4-BE49-F238E27FC236}">
                  <a16:creationId xmlns:a16="http://schemas.microsoft.com/office/drawing/2014/main" id="{C88AD43C-FD86-4950-A889-60916ABA493F}"/>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200" name="Group 199">
            <a:extLst>
              <a:ext uri="{FF2B5EF4-FFF2-40B4-BE49-F238E27FC236}">
                <a16:creationId xmlns:a16="http://schemas.microsoft.com/office/drawing/2014/main" id="{4B11ABA3-F172-4983-B421-D8E77CA90CDB}"/>
              </a:ext>
            </a:extLst>
          </p:cNvPr>
          <p:cNvGrpSpPr/>
          <p:nvPr/>
        </p:nvGrpSpPr>
        <p:grpSpPr>
          <a:xfrm>
            <a:off x="9273332" y="4490525"/>
            <a:ext cx="493934" cy="293586"/>
            <a:chOff x="5970104" y="5764696"/>
            <a:chExt cx="795486" cy="669234"/>
          </a:xfrm>
        </p:grpSpPr>
        <p:cxnSp>
          <p:nvCxnSpPr>
            <p:cNvPr id="201" name="Straight Arrow Connector 200">
              <a:extLst>
                <a:ext uri="{FF2B5EF4-FFF2-40B4-BE49-F238E27FC236}">
                  <a16:creationId xmlns:a16="http://schemas.microsoft.com/office/drawing/2014/main" id="{C0617C59-2F85-49DC-98DB-13DD3F2B43D4}"/>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0D70CD6C-AEAF-4C1D-AF88-262CAEECF48F}"/>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03" name="Straight Arrow Connector 202">
              <a:extLst>
                <a:ext uri="{FF2B5EF4-FFF2-40B4-BE49-F238E27FC236}">
                  <a16:creationId xmlns:a16="http://schemas.microsoft.com/office/drawing/2014/main" id="{6A3A44C8-DDE1-465A-B591-741839CA710C}"/>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204" name="Group 203">
            <a:extLst>
              <a:ext uri="{FF2B5EF4-FFF2-40B4-BE49-F238E27FC236}">
                <a16:creationId xmlns:a16="http://schemas.microsoft.com/office/drawing/2014/main" id="{A54DB94D-E92E-4432-A4FA-9E4A603A861B}"/>
              </a:ext>
            </a:extLst>
          </p:cNvPr>
          <p:cNvGrpSpPr/>
          <p:nvPr/>
        </p:nvGrpSpPr>
        <p:grpSpPr>
          <a:xfrm>
            <a:off x="6518623" y="5401232"/>
            <a:ext cx="493934" cy="293586"/>
            <a:chOff x="5970104" y="5764696"/>
            <a:chExt cx="795486" cy="669234"/>
          </a:xfrm>
        </p:grpSpPr>
        <p:cxnSp>
          <p:nvCxnSpPr>
            <p:cNvPr id="205" name="Straight Arrow Connector 204">
              <a:extLst>
                <a:ext uri="{FF2B5EF4-FFF2-40B4-BE49-F238E27FC236}">
                  <a16:creationId xmlns:a16="http://schemas.microsoft.com/office/drawing/2014/main" id="{FA5FE689-FB61-4F97-A0CC-8251264741F2}"/>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3B74C9F4-E657-43DF-9E3A-12FCD9F3B8D1}"/>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07" name="Straight Arrow Connector 206">
              <a:extLst>
                <a:ext uri="{FF2B5EF4-FFF2-40B4-BE49-F238E27FC236}">
                  <a16:creationId xmlns:a16="http://schemas.microsoft.com/office/drawing/2014/main" id="{667F3FFC-91DA-4A2C-83C8-A6867AE734C0}"/>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grpSp>
        <p:nvGrpSpPr>
          <p:cNvPr id="208" name="Group 207">
            <a:extLst>
              <a:ext uri="{FF2B5EF4-FFF2-40B4-BE49-F238E27FC236}">
                <a16:creationId xmlns:a16="http://schemas.microsoft.com/office/drawing/2014/main" id="{13C49D51-5D3E-459C-9CD7-D8BE83E8461A}"/>
              </a:ext>
            </a:extLst>
          </p:cNvPr>
          <p:cNvGrpSpPr/>
          <p:nvPr/>
        </p:nvGrpSpPr>
        <p:grpSpPr>
          <a:xfrm>
            <a:off x="9824205" y="5373693"/>
            <a:ext cx="493934" cy="293586"/>
            <a:chOff x="5970104" y="5764696"/>
            <a:chExt cx="795486" cy="669234"/>
          </a:xfrm>
        </p:grpSpPr>
        <p:cxnSp>
          <p:nvCxnSpPr>
            <p:cNvPr id="209" name="Straight Arrow Connector 208">
              <a:extLst>
                <a:ext uri="{FF2B5EF4-FFF2-40B4-BE49-F238E27FC236}">
                  <a16:creationId xmlns:a16="http://schemas.microsoft.com/office/drawing/2014/main" id="{22E50AFB-CF58-41DF-9076-C0469BF582EE}"/>
                </a:ext>
              </a:extLst>
            </p:cNvPr>
            <p:cNvCxnSpPr/>
            <p:nvPr/>
          </p:nvCxnSpPr>
          <p:spPr>
            <a:xfrm>
              <a:off x="5970104"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A2F2F284-45EC-4A5C-8FBB-76BBC9FA2315}"/>
                </a:ext>
              </a:extLst>
            </p:cNvPr>
            <p:cNvCxnSpPr/>
            <p:nvPr/>
          </p:nvCxnSpPr>
          <p:spPr>
            <a:xfrm>
              <a:off x="5970104" y="5764696"/>
              <a:ext cx="795485"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11" name="Straight Arrow Connector 210">
              <a:extLst>
                <a:ext uri="{FF2B5EF4-FFF2-40B4-BE49-F238E27FC236}">
                  <a16:creationId xmlns:a16="http://schemas.microsoft.com/office/drawing/2014/main" id="{56CB1D75-5D40-4FFC-8B75-156F8EE19619}"/>
                </a:ext>
              </a:extLst>
            </p:cNvPr>
            <p:cNvCxnSpPr/>
            <p:nvPr/>
          </p:nvCxnSpPr>
          <p:spPr>
            <a:xfrm>
              <a:off x="6765590" y="5764696"/>
              <a:ext cx="0" cy="669234"/>
            </a:xfrm>
            <a:prstGeom prst="straightConnector1">
              <a:avLst/>
            </a:prstGeom>
            <a:ln w="12700">
              <a:tailEnd type="triangle"/>
            </a:ln>
          </p:spPr>
          <p:style>
            <a:lnRef idx="1">
              <a:schemeClr val="accent1"/>
            </a:lnRef>
            <a:fillRef idx="0">
              <a:schemeClr val="accent1"/>
            </a:fillRef>
            <a:effectRef idx="0">
              <a:schemeClr val="accent1"/>
            </a:effectRef>
            <a:fontRef idx="minor">
              <a:schemeClr val="tx1"/>
            </a:fontRef>
          </p:style>
        </p:cxnSp>
      </p:grpSp>
      <p:cxnSp>
        <p:nvCxnSpPr>
          <p:cNvPr id="217" name="Straight Arrow Connector 216">
            <a:extLst>
              <a:ext uri="{FF2B5EF4-FFF2-40B4-BE49-F238E27FC236}">
                <a16:creationId xmlns:a16="http://schemas.microsoft.com/office/drawing/2014/main" id="{0A15624D-3759-4829-8004-4DD020D0CE7B}"/>
              </a:ext>
            </a:extLst>
          </p:cNvPr>
          <p:cNvCxnSpPr/>
          <p:nvPr/>
        </p:nvCxnSpPr>
        <p:spPr>
          <a:xfrm>
            <a:off x="4000309" y="1563057"/>
            <a:ext cx="2657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8" name="Straight Arrow Connector 217">
            <a:extLst>
              <a:ext uri="{FF2B5EF4-FFF2-40B4-BE49-F238E27FC236}">
                <a16:creationId xmlns:a16="http://schemas.microsoft.com/office/drawing/2014/main" id="{7BF07094-B45A-4CA0-B53C-44535843F121}"/>
              </a:ext>
            </a:extLst>
          </p:cNvPr>
          <p:cNvCxnSpPr/>
          <p:nvPr/>
        </p:nvCxnSpPr>
        <p:spPr>
          <a:xfrm>
            <a:off x="7768688" y="1600432"/>
            <a:ext cx="2657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63D48C7-94E3-4165-893F-1A75CEC53D3C}"/>
              </a:ext>
            </a:extLst>
          </p:cNvPr>
          <p:cNvCxnSpPr>
            <a:stCxn id="27" idx="2"/>
          </p:cNvCxnSpPr>
          <p:nvPr/>
        </p:nvCxnSpPr>
        <p:spPr>
          <a:xfrm flipH="1">
            <a:off x="9774881" y="1820159"/>
            <a:ext cx="1" cy="3918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F3699F43-49FD-4A47-BADC-D29B824B423B}"/>
              </a:ext>
            </a:extLst>
          </p:cNvPr>
          <p:cNvCxnSpPr>
            <a:stCxn id="32" idx="1"/>
            <a:endCxn id="46" idx="3"/>
          </p:cNvCxnSpPr>
          <p:nvPr/>
        </p:nvCxnSpPr>
        <p:spPr>
          <a:xfrm flipH="1">
            <a:off x="7753757" y="2450839"/>
            <a:ext cx="311219" cy="57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B27529C9-6966-4690-BE2A-D3A93B800CAF}"/>
              </a:ext>
            </a:extLst>
          </p:cNvPr>
          <p:cNvCxnSpPr>
            <a:cxnSpLocks/>
            <a:stCxn id="40" idx="1"/>
            <a:endCxn id="54" idx="3"/>
          </p:cNvCxnSpPr>
          <p:nvPr/>
        </p:nvCxnSpPr>
        <p:spPr>
          <a:xfrm flipH="1">
            <a:off x="3916295" y="2456610"/>
            <a:ext cx="326619" cy="59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0663FE31-B2D5-44E6-B9EA-193C85AB27B0}"/>
              </a:ext>
            </a:extLst>
          </p:cNvPr>
          <p:cNvCxnSpPr>
            <a:stCxn id="51" idx="2"/>
            <a:endCxn id="59" idx="0"/>
          </p:cNvCxnSpPr>
          <p:nvPr/>
        </p:nvCxnSpPr>
        <p:spPr>
          <a:xfrm flipH="1">
            <a:off x="2133013" y="2682265"/>
            <a:ext cx="27861" cy="357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3" name="Straight Arrow Connector 102">
            <a:extLst>
              <a:ext uri="{FF2B5EF4-FFF2-40B4-BE49-F238E27FC236}">
                <a16:creationId xmlns:a16="http://schemas.microsoft.com/office/drawing/2014/main" id="{653D612D-5EE4-40BB-A239-140B20215165}"/>
              </a:ext>
            </a:extLst>
          </p:cNvPr>
          <p:cNvCxnSpPr>
            <a:stCxn id="126" idx="3"/>
            <a:endCxn id="128" idx="1"/>
          </p:cNvCxnSpPr>
          <p:nvPr/>
        </p:nvCxnSpPr>
        <p:spPr>
          <a:xfrm>
            <a:off x="4000309" y="5008484"/>
            <a:ext cx="25753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AB59D0D6-70B2-4846-A7FF-216DC406FF8A}"/>
              </a:ext>
            </a:extLst>
          </p:cNvPr>
          <p:cNvCxnSpPr>
            <a:stCxn id="134" idx="3"/>
            <a:endCxn id="136" idx="1"/>
          </p:cNvCxnSpPr>
          <p:nvPr/>
        </p:nvCxnSpPr>
        <p:spPr>
          <a:xfrm>
            <a:off x="7768688" y="5008484"/>
            <a:ext cx="25077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2255D13D-D533-4154-AE5D-92272515CE64}"/>
              </a:ext>
            </a:extLst>
          </p:cNvPr>
          <p:cNvCxnSpPr/>
          <p:nvPr/>
        </p:nvCxnSpPr>
        <p:spPr>
          <a:xfrm>
            <a:off x="311426" y="3962400"/>
            <a:ext cx="11264393" cy="0"/>
          </a:xfrm>
          <a:prstGeom prst="line">
            <a:avLst/>
          </a:prstGeom>
          <a:ln w="12700">
            <a:prstDash val="lgDash"/>
          </a:ln>
        </p:spPr>
        <p:style>
          <a:lnRef idx="1">
            <a:schemeClr val="accent1"/>
          </a:lnRef>
          <a:fillRef idx="0">
            <a:schemeClr val="accent1"/>
          </a:fillRef>
          <a:effectRef idx="0">
            <a:schemeClr val="accent1"/>
          </a:effectRef>
          <a:fontRef idx="minor">
            <a:schemeClr val="tx1"/>
          </a:fontRef>
        </p:style>
      </p:cxnSp>
      <p:sp>
        <p:nvSpPr>
          <p:cNvPr id="114" name="TextBox 113">
            <a:extLst>
              <a:ext uri="{FF2B5EF4-FFF2-40B4-BE49-F238E27FC236}">
                <a16:creationId xmlns:a16="http://schemas.microsoft.com/office/drawing/2014/main" id="{C2E83068-DE07-400B-91E8-6C8BF24F315A}"/>
              </a:ext>
            </a:extLst>
          </p:cNvPr>
          <p:cNvSpPr txBox="1"/>
          <p:nvPr/>
        </p:nvSpPr>
        <p:spPr>
          <a:xfrm>
            <a:off x="5330922" y="3110105"/>
            <a:ext cx="1225400" cy="369332"/>
          </a:xfrm>
          <a:prstGeom prst="rect">
            <a:avLst/>
          </a:prstGeom>
          <a:noFill/>
        </p:spPr>
        <p:txBody>
          <a:bodyPr wrap="none" rtlCol="0">
            <a:spAutoFit/>
          </a:bodyPr>
          <a:lstStyle/>
          <a:p>
            <a:r>
              <a:rPr lang="en-GB" dirty="0">
                <a:latin typeface="Cambria" panose="02040503050406030204" pitchFamily="18" charset="0"/>
                <a:ea typeface="Cambria" panose="02040503050406030204" pitchFamily="18" charset="0"/>
              </a:rPr>
              <a:t>Iteration 1</a:t>
            </a:r>
          </a:p>
        </p:txBody>
      </p:sp>
      <p:sp>
        <p:nvSpPr>
          <p:cNvPr id="216" name="TextBox 215">
            <a:extLst>
              <a:ext uri="{FF2B5EF4-FFF2-40B4-BE49-F238E27FC236}">
                <a16:creationId xmlns:a16="http://schemas.microsoft.com/office/drawing/2014/main" id="{73A07750-7426-4E23-BC66-D46F20E39EEC}"/>
              </a:ext>
            </a:extLst>
          </p:cNvPr>
          <p:cNvSpPr txBox="1"/>
          <p:nvPr/>
        </p:nvSpPr>
        <p:spPr>
          <a:xfrm>
            <a:off x="5517689" y="6356350"/>
            <a:ext cx="1225400" cy="369332"/>
          </a:xfrm>
          <a:prstGeom prst="rect">
            <a:avLst/>
          </a:prstGeom>
          <a:noFill/>
        </p:spPr>
        <p:txBody>
          <a:bodyPr wrap="none" rtlCol="0">
            <a:spAutoFit/>
          </a:bodyPr>
          <a:lstStyle/>
          <a:p>
            <a:r>
              <a:rPr lang="en-GB" dirty="0">
                <a:latin typeface="Cambria" panose="02040503050406030204" pitchFamily="18" charset="0"/>
                <a:ea typeface="Cambria" panose="02040503050406030204" pitchFamily="18" charset="0"/>
              </a:rPr>
              <a:t>Iteration 2</a:t>
            </a:r>
          </a:p>
        </p:txBody>
      </p:sp>
      <p:cxnSp>
        <p:nvCxnSpPr>
          <p:cNvPr id="116" name="Straight Arrow Connector 115">
            <a:extLst>
              <a:ext uri="{FF2B5EF4-FFF2-40B4-BE49-F238E27FC236}">
                <a16:creationId xmlns:a16="http://schemas.microsoft.com/office/drawing/2014/main" id="{53B2B0F2-0B00-4921-ADF9-A15A72403863}"/>
              </a:ext>
            </a:extLst>
          </p:cNvPr>
          <p:cNvCxnSpPr>
            <a:stCxn id="138" idx="2"/>
          </p:cNvCxnSpPr>
          <p:nvPr/>
        </p:nvCxnSpPr>
        <p:spPr>
          <a:xfrm flipH="1">
            <a:off x="9273332" y="5228211"/>
            <a:ext cx="2" cy="466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8BDC07C3-F226-49DE-92D6-53E906200E7C}"/>
              </a:ext>
            </a:extLst>
          </p:cNvPr>
          <p:cNvCxnSpPr>
            <a:stCxn id="144" idx="1"/>
            <a:endCxn id="158" idx="3"/>
          </p:cNvCxnSpPr>
          <p:nvPr/>
        </p:nvCxnSpPr>
        <p:spPr>
          <a:xfrm flipH="1">
            <a:off x="7768688" y="5892661"/>
            <a:ext cx="296288" cy="98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9" name="Straight Arrow Connector 168">
            <a:extLst>
              <a:ext uri="{FF2B5EF4-FFF2-40B4-BE49-F238E27FC236}">
                <a16:creationId xmlns:a16="http://schemas.microsoft.com/office/drawing/2014/main" id="{5914AB43-8140-4FEF-8702-2F8A1E80261D}"/>
              </a:ext>
            </a:extLst>
          </p:cNvPr>
          <p:cNvCxnSpPr>
            <a:stCxn id="152" idx="1"/>
            <a:endCxn id="166" idx="3"/>
          </p:cNvCxnSpPr>
          <p:nvPr/>
        </p:nvCxnSpPr>
        <p:spPr>
          <a:xfrm flipH="1" flipV="1">
            <a:off x="3994729" y="5898420"/>
            <a:ext cx="263116" cy="40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65754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796</TotalTime>
  <Words>2133</Words>
  <Application>Microsoft Office PowerPoint</Application>
  <PresentationFormat>Widescreen</PresentationFormat>
  <Paragraphs>445</Paragraphs>
  <Slides>22</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-apple-system</vt:lpstr>
      <vt:lpstr>Arial</vt:lpstr>
      <vt:lpstr>Calibri</vt:lpstr>
      <vt:lpstr>Calibri Light</vt:lpstr>
      <vt:lpstr>Cambria</vt:lpstr>
      <vt:lpstr>Cambria Math</vt:lpstr>
      <vt:lpstr>Courier New</vt:lpstr>
      <vt:lpstr>Roboto</vt:lpstr>
      <vt:lpstr>Wingdings</vt:lpstr>
      <vt:lpstr>Office Theme</vt:lpstr>
      <vt:lpstr>EN.540.635 Software Carpentry  Lecture 10 Efficiency | Big O | Compiled Languages</vt:lpstr>
      <vt:lpstr>Efficiency</vt:lpstr>
      <vt:lpstr>Order of Growth</vt:lpstr>
      <vt:lpstr>Order of Growth</vt:lpstr>
      <vt:lpstr>Big O Notation</vt:lpstr>
      <vt:lpstr>Examples</vt:lpstr>
      <vt:lpstr>Examples</vt:lpstr>
      <vt:lpstr>Sorting Algorithms</vt:lpstr>
      <vt:lpstr>Bubble Sort</vt:lpstr>
      <vt:lpstr>Bubble Sort</vt:lpstr>
      <vt:lpstr>Insertion Sort</vt:lpstr>
      <vt:lpstr>Merge Sort</vt:lpstr>
      <vt:lpstr>Merge Sort</vt:lpstr>
      <vt:lpstr>Computational Complexity</vt:lpstr>
      <vt:lpstr>NP Problems</vt:lpstr>
      <vt:lpstr>How does Python work?</vt:lpstr>
      <vt:lpstr>Hello World: Python vs C vs C++</vt:lpstr>
      <vt:lpstr>How do C/ C++ work?</vt:lpstr>
      <vt:lpstr>Highest Common Factor</vt:lpstr>
      <vt:lpstr>Python vs C++: Summary</vt:lpstr>
      <vt:lpstr>Memory Management</vt:lpstr>
      <vt:lpstr>Python Garbage Collection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EN.540.635 Software Carpentry  Lecture # This is the Title of the Lecture</dc:title>
  <dc:creator>Isaiah Chen</dc:creator>
  <cp:lastModifiedBy>Luke Oluoch</cp:lastModifiedBy>
  <cp:revision>47</cp:revision>
  <dcterms:created xsi:type="dcterms:W3CDTF">2020-01-08T21:03:57Z</dcterms:created>
  <dcterms:modified xsi:type="dcterms:W3CDTF">2025-10-30T20:23:49Z</dcterms:modified>
</cp:coreProperties>
</file>