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sldIdLst>
    <p:sldId id="257" r:id="rId2"/>
    <p:sldId id="289" r:id="rId3"/>
    <p:sldId id="292" r:id="rId4"/>
    <p:sldId id="291" r:id="rId5"/>
    <p:sldId id="294" r:id="rId6"/>
    <p:sldId id="310" r:id="rId7"/>
    <p:sldId id="295" r:id="rId8"/>
    <p:sldId id="296" r:id="rId9"/>
    <p:sldId id="298" r:id="rId10"/>
    <p:sldId id="300" r:id="rId11"/>
    <p:sldId id="308" r:id="rId12"/>
    <p:sldId id="309" r:id="rId13"/>
    <p:sldId id="311" r:id="rId14"/>
    <p:sldId id="312" r:id="rId15"/>
    <p:sldId id="281" r:id="rId16"/>
    <p:sldId id="280" r:id="rId17"/>
    <p:sldId id="288" r:id="rId18"/>
    <p:sldId id="283" r:id="rId19"/>
    <p:sldId id="302" r:id="rId20"/>
    <p:sldId id="266" r:id="rId21"/>
    <p:sldId id="304" r:id="rId22"/>
    <p:sldId id="284" r:id="rId23"/>
    <p:sldId id="285" r:id="rId24"/>
    <p:sldId id="286" r:id="rId25"/>
    <p:sldId id="313" r:id="rId26"/>
    <p:sldId id="314" r:id="rId27"/>
    <p:sldId id="315" r:id="rId28"/>
    <p:sldId id="316" r:id="rId29"/>
    <p:sldId id="317" r:id="rId30"/>
    <p:sldId id="318" r:id="rId31"/>
    <p:sldId id="273" r:id="rId32"/>
    <p:sldId id="261" r:id="rId33"/>
    <p:sldId id="271" r:id="rId34"/>
    <p:sldId id="262" r:id="rId35"/>
    <p:sldId id="307" r:id="rId36"/>
    <p:sldId id="305" r:id="rId37"/>
    <p:sldId id="2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1"/>
    <p:restoredTop sz="71676" autoAdjust="0"/>
  </p:normalViewPr>
  <p:slideViewPr>
    <p:cSldViewPr snapToGrid="0" snapToObjects="1">
      <p:cViewPr varScale="1">
        <p:scale>
          <a:sx n="130" d="100"/>
          <a:sy n="130" d="100"/>
        </p:scale>
        <p:origin x="2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A09B2-8C91-A445-90E5-6766EA5CC5F6}"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BAAB2-A5C2-C341-8007-CF2FB7605F6B}" type="slidenum">
              <a:rPr lang="en-US" smtClean="0"/>
              <a:t>‹#›</a:t>
            </a:fld>
            <a:endParaRPr lang="en-US"/>
          </a:p>
        </p:txBody>
      </p:sp>
    </p:spTree>
    <p:extLst>
      <p:ext uri="{BB962C8B-B14F-4D97-AF65-F5344CB8AC3E}">
        <p14:creationId xmlns:p14="http://schemas.microsoft.com/office/powerpoint/2010/main" val="243670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mining as a discipline was introduced in the 90s as (Knowledge Discovery in Databases – KDD). </a:t>
            </a:r>
          </a:p>
          <a:p>
            <a:endParaRPr lang="en-US" dirty="0"/>
          </a:p>
          <a:p>
            <a:r>
              <a:rPr lang="en-US" dirty="0"/>
              <a:t>Applications:</a:t>
            </a:r>
          </a:p>
          <a:p>
            <a:endParaRPr lang="en-US" dirty="0"/>
          </a:p>
          <a:p>
            <a:r>
              <a:rPr lang="en-US" dirty="0"/>
              <a:t>Consumer research and marketing – online shopping is a good example. They can learn about customer preferences along with purchase history, demographics, location, and other data to personalize shopping experiences (Items suggested for you).</a:t>
            </a:r>
          </a:p>
          <a:p>
            <a:endParaRPr lang="en-US" dirty="0"/>
          </a:p>
          <a:p>
            <a:r>
              <a:rPr lang="en-US" dirty="0"/>
              <a:t>Finance – companies use financial data to make decisions about customer segmentation and targeting (for example, using it to make decisions about credit limits or giving out loans). Fraud detection is also a significant focus.</a:t>
            </a:r>
          </a:p>
          <a:p>
            <a:endParaRPr lang="en-US" dirty="0"/>
          </a:p>
          <a:p>
            <a:r>
              <a:rPr lang="en-US" dirty="0"/>
              <a:t>Healthcare – try to improve patient care and reduce costs</a:t>
            </a:r>
          </a:p>
          <a:p>
            <a:endParaRPr lang="en-US" dirty="0"/>
          </a:p>
          <a:p>
            <a:r>
              <a:rPr lang="en-US" dirty="0"/>
              <a:t>Telecommunications – fraud detection and network fault isolation.</a:t>
            </a:r>
          </a:p>
          <a:p>
            <a:endParaRPr lang="en-US" dirty="0"/>
          </a:p>
          <a:p>
            <a:r>
              <a:rPr lang="en-US" dirty="0"/>
              <a:t>Manufacturing and engineering – companies who do experimental or computational research generate a large amount of data. Data mining techniques can be used to analyze it. Can also be applied in the context of a manufacturing or a chemical plant.</a:t>
            </a:r>
          </a:p>
          <a:p>
            <a:endParaRPr lang="en-US" dirty="0"/>
          </a:p>
          <a:p>
            <a:r>
              <a:rPr lang="en-US" dirty="0"/>
              <a:t>Bioinformatics – same context as manufacturing and engineering.</a:t>
            </a:r>
          </a:p>
        </p:txBody>
      </p:sp>
      <p:sp>
        <p:nvSpPr>
          <p:cNvPr id="4" name="Slide Number Placeholder 3"/>
          <p:cNvSpPr>
            <a:spLocks noGrp="1"/>
          </p:cNvSpPr>
          <p:nvPr>
            <p:ph type="sldNum" sz="quarter" idx="5"/>
          </p:nvPr>
        </p:nvSpPr>
        <p:spPr/>
        <p:txBody>
          <a:bodyPr/>
          <a:lstStyle/>
          <a:p>
            <a:fld id="{9A095A75-C9E5-AD44-BA0D-EEF37AC09BDE}" type="slidenum">
              <a:rPr lang="en-US" smtClean="0"/>
              <a:t>2</a:t>
            </a:fld>
            <a:endParaRPr lang="en-US"/>
          </a:p>
        </p:txBody>
      </p:sp>
    </p:spTree>
    <p:extLst>
      <p:ext uri="{BB962C8B-B14F-4D97-AF65-F5344CB8AC3E}">
        <p14:creationId xmlns:p14="http://schemas.microsoft.com/office/powerpoint/2010/main" val="2958651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Dimensionality reduction through PCA – linear mapping of the data to a lower-dimensional space.</a:t>
            </a:r>
          </a:p>
        </p:txBody>
      </p:sp>
      <p:sp>
        <p:nvSpPr>
          <p:cNvPr id="4" name="Slide Number Placeholder 3"/>
          <p:cNvSpPr>
            <a:spLocks noGrp="1"/>
          </p:cNvSpPr>
          <p:nvPr>
            <p:ph type="sldNum" sz="quarter" idx="5"/>
          </p:nvPr>
        </p:nvSpPr>
        <p:spPr/>
        <p:txBody>
          <a:bodyPr/>
          <a:lstStyle/>
          <a:p>
            <a:fld id="{9A095A75-C9E5-AD44-BA0D-EEF37AC09BDE}" type="slidenum">
              <a:rPr lang="en-US" smtClean="0"/>
              <a:t>21</a:t>
            </a:fld>
            <a:endParaRPr lang="en-US"/>
          </a:p>
        </p:txBody>
      </p:sp>
    </p:spTree>
    <p:extLst>
      <p:ext uri="{BB962C8B-B14F-4D97-AF65-F5344CB8AC3E}">
        <p14:creationId xmlns:p14="http://schemas.microsoft.com/office/powerpoint/2010/main" val="203794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a:t>
            </a:r>
          </a:p>
          <a:p>
            <a:pPr marL="0" indent="0">
              <a:buFontTx/>
              <a:buNone/>
            </a:pPr>
            <a:r>
              <a:rPr lang="en-US" dirty="0"/>
              <a:t> Unsupervised Learning</a:t>
            </a:r>
          </a:p>
          <a:p>
            <a:pPr marL="171450" indent="-171450">
              <a:buFontTx/>
              <a:buChar char="-"/>
            </a:pPr>
            <a:r>
              <a:rPr lang="en-US" dirty="0"/>
              <a:t>An analogy to Unsupervised Learning is where we ask the student(</a:t>
            </a:r>
            <a:r>
              <a:rPr lang="en-US" dirty="0" err="1"/>
              <a:t>i.e</a:t>
            </a:r>
            <a:r>
              <a:rPr lang="en-US" dirty="0"/>
              <a:t> computer) to identify relevant patterns in the data without providing it any labels.</a:t>
            </a:r>
          </a:p>
          <a:p>
            <a:pPr marL="171450" indent="-171450">
              <a:buFontTx/>
              <a:buChar char="-"/>
            </a:pPr>
            <a:r>
              <a:rPr lang="en-US" dirty="0"/>
              <a:t>In the example shown we train the model on a set of images of handwritten numbers 0-9 and we give it the take segregate the images into different classes. Note we are not specifying explicitly what number each image corresponds to. The model learns to segregate images into different classes based on the way each number is written.</a:t>
            </a:r>
          </a:p>
          <a:p>
            <a:pPr marL="171450" indent="-171450">
              <a:buFontTx/>
              <a:buChar char="-"/>
            </a:pPr>
            <a:r>
              <a:rPr lang="en-US" dirty="0"/>
              <a:t>Unsupervised learning useful in cases where we want to learn patterns from a large amount of data but we may not have labels for all the features in the dataset.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22</a:t>
            </a:fld>
            <a:endParaRPr lang="en-US"/>
          </a:p>
        </p:txBody>
      </p:sp>
    </p:spTree>
    <p:extLst>
      <p:ext uri="{BB962C8B-B14F-4D97-AF65-F5344CB8AC3E}">
        <p14:creationId xmlns:p14="http://schemas.microsoft.com/office/powerpoint/2010/main" val="1463884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a:t>
            </a:r>
          </a:p>
          <a:p>
            <a:r>
              <a:rPr lang="en-US" dirty="0"/>
              <a:t>Reinforcement Learning:</a:t>
            </a:r>
          </a:p>
          <a:p>
            <a:pPr marL="171450" indent="-171450">
              <a:buFont typeface="Arial" panose="020B0604020202020204" pitchFamily="34" charset="0"/>
              <a:buChar char="•"/>
            </a:pPr>
            <a:r>
              <a:rPr lang="en-US" dirty="0"/>
              <a:t>This is like how humans learn by trial and error.</a:t>
            </a:r>
          </a:p>
          <a:p>
            <a:pPr marL="171450" indent="-171450">
              <a:buFont typeface="Arial" panose="020B0604020202020204" pitchFamily="34" charset="0"/>
              <a:buChar char="•"/>
            </a:pPr>
            <a:r>
              <a:rPr lang="en-US" dirty="0"/>
              <a:t>Here you have a model called the agent. The agent interacts with the environment through actions. Here we can see the action of the agent is to touch the fire.</a:t>
            </a:r>
          </a:p>
          <a:p>
            <a:pPr marL="171450" indent="-171450">
              <a:buFont typeface="Arial" panose="020B0604020202020204" pitchFamily="34" charset="0"/>
              <a:buChar char="•"/>
            </a:pPr>
            <a:r>
              <a:rPr lang="en-US" dirty="0"/>
              <a:t>Based on the action of the agent we reward or penalize the agent.</a:t>
            </a:r>
          </a:p>
          <a:p>
            <a:pPr marL="171450" indent="-171450">
              <a:buFont typeface="Arial" panose="020B0604020202020204" pitchFamily="34" charset="0"/>
              <a:buChar char="•"/>
            </a:pPr>
            <a:r>
              <a:rPr lang="en-US" dirty="0"/>
              <a:t>It must learn by itself (without supervision) what is the best action to take at a given state. The actions to take at each state are specified through something called the policy. Through training the agent will learn the optimal policy that allows it maximize the cumulative rewards over time.</a:t>
            </a:r>
          </a:p>
        </p:txBody>
      </p:sp>
      <p:sp>
        <p:nvSpPr>
          <p:cNvPr id="4" name="Slide Number Placeholder 3"/>
          <p:cNvSpPr>
            <a:spLocks noGrp="1"/>
          </p:cNvSpPr>
          <p:nvPr>
            <p:ph type="sldNum" sz="quarter" idx="5"/>
          </p:nvPr>
        </p:nvSpPr>
        <p:spPr/>
        <p:txBody>
          <a:bodyPr/>
          <a:lstStyle/>
          <a:p>
            <a:fld id="{91128AE6-94C4-CE4A-B128-5BACF47116BF}" type="slidenum">
              <a:rPr lang="en-US" smtClean="0"/>
              <a:t>23</a:t>
            </a:fld>
            <a:endParaRPr lang="en-US"/>
          </a:p>
        </p:txBody>
      </p:sp>
    </p:spTree>
    <p:extLst>
      <p:ext uri="{BB962C8B-B14F-4D97-AF65-F5344CB8AC3E}">
        <p14:creationId xmlns:p14="http://schemas.microsoft.com/office/powerpoint/2010/main" val="969372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robots implement Reinforcement Learning algorithms to learn how to walk. DeepMind’s AlphaGo program is also a good example of Reinforcement Learning: it made the headlines in May 2017 when it beat the world champion </a:t>
            </a:r>
            <a:r>
              <a:rPr lang="en-US" dirty="0" err="1"/>
              <a:t>Ke</a:t>
            </a:r>
            <a:r>
              <a:rPr lang="en-US" dirty="0"/>
              <a:t> </a:t>
            </a:r>
            <a:r>
              <a:rPr lang="en-US" dirty="0" err="1"/>
              <a:t>Jie</a:t>
            </a:r>
            <a:r>
              <a:rPr lang="en-US" dirty="0"/>
              <a:t> at the game of Go. It learned its winning policy by analyzing millions of games, and then playing many games against itself. Note that learning was turned off during the games against the champion; AlphaGo was just applying the policy it had learned.</a:t>
            </a:r>
          </a:p>
        </p:txBody>
      </p:sp>
      <p:sp>
        <p:nvSpPr>
          <p:cNvPr id="4" name="Slide Number Placeholder 3"/>
          <p:cNvSpPr>
            <a:spLocks noGrp="1"/>
          </p:cNvSpPr>
          <p:nvPr>
            <p:ph type="sldNum" sz="quarter" idx="5"/>
          </p:nvPr>
        </p:nvSpPr>
        <p:spPr/>
        <p:txBody>
          <a:bodyPr/>
          <a:lstStyle/>
          <a:p>
            <a:fld id="{91128AE6-94C4-CE4A-B128-5BACF47116BF}" type="slidenum">
              <a:rPr lang="en-US" smtClean="0"/>
              <a:t>24</a:t>
            </a:fld>
            <a:endParaRPr lang="en-US"/>
          </a:p>
        </p:txBody>
      </p:sp>
    </p:spTree>
    <p:extLst>
      <p:ext uri="{BB962C8B-B14F-4D97-AF65-F5344CB8AC3E}">
        <p14:creationId xmlns:p14="http://schemas.microsoft.com/office/powerpoint/2010/main" val="391178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25</a:t>
            </a:fld>
            <a:endParaRPr lang="en-US"/>
          </a:p>
        </p:txBody>
      </p:sp>
    </p:spTree>
    <p:extLst>
      <p:ext uri="{BB962C8B-B14F-4D97-AF65-F5344CB8AC3E}">
        <p14:creationId xmlns:p14="http://schemas.microsoft.com/office/powerpoint/2010/main" val="116135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26</a:t>
            </a:fld>
            <a:endParaRPr lang="en-US"/>
          </a:p>
        </p:txBody>
      </p:sp>
    </p:spTree>
    <p:extLst>
      <p:ext uri="{BB962C8B-B14F-4D97-AF65-F5344CB8AC3E}">
        <p14:creationId xmlns:p14="http://schemas.microsoft.com/office/powerpoint/2010/main" val="149025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27</a:t>
            </a:fld>
            <a:endParaRPr lang="en-US"/>
          </a:p>
        </p:txBody>
      </p:sp>
    </p:spTree>
    <p:extLst>
      <p:ext uri="{BB962C8B-B14F-4D97-AF65-F5344CB8AC3E}">
        <p14:creationId xmlns:p14="http://schemas.microsoft.com/office/powerpoint/2010/main" val="82289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28</a:t>
            </a:fld>
            <a:endParaRPr lang="en-US"/>
          </a:p>
        </p:txBody>
      </p:sp>
    </p:spTree>
    <p:extLst>
      <p:ext uri="{BB962C8B-B14F-4D97-AF65-F5344CB8AC3E}">
        <p14:creationId xmlns:p14="http://schemas.microsoft.com/office/powerpoint/2010/main" val="73154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29</a:t>
            </a:fld>
            <a:endParaRPr lang="en-US"/>
          </a:p>
        </p:txBody>
      </p:sp>
    </p:spTree>
    <p:extLst>
      <p:ext uri="{BB962C8B-B14F-4D97-AF65-F5344CB8AC3E}">
        <p14:creationId xmlns:p14="http://schemas.microsoft.com/office/powerpoint/2010/main" val="3802685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30</a:t>
            </a:fld>
            <a:endParaRPr lang="en-US"/>
          </a:p>
        </p:txBody>
      </p:sp>
    </p:spTree>
    <p:extLst>
      <p:ext uri="{BB962C8B-B14F-4D97-AF65-F5344CB8AC3E}">
        <p14:creationId xmlns:p14="http://schemas.microsoft.com/office/powerpoint/2010/main" val="109719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mining happens in 3 general steps:</a:t>
            </a:r>
          </a:p>
          <a:p>
            <a:pPr marL="228600" indent="-228600">
              <a:buFont typeface="+mj-lt"/>
              <a:buAutoNum type="arabicPeriod"/>
            </a:pPr>
            <a:r>
              <a:rPr lang="en-US" dirty="0"/>
              <a:t>Pre-processing (data retrieval and cleaning, select the data to be mined)</a:t>
            </a:r>
          </a:p>
          <a:p>
            <a:pPr marL="228600" indent="-228600">
              <a:buFont typeface="+mj-lt"/>
              <a:buAutoNum type="arabicPeriod"/>
            </a:pPr>
            <a:r>
              <a:rPr lang="en-US" dirty="0"/>
              <a:t>Mining – perform an algorithm to parse through data</a:t>
            </a:r>
          </a:p>
          <a:p>
            <a:pPr marL="228600" indent="-228600">
              <a:buFont typeface="+mj-lt"/>
              <a:buAutoNum type="arabicPeriod"/>
            </a:pPr>
            <a:r>
              <a:rPr lang="en-US" dirty="0"/>
              <a:t>Evaluation – return a desired result.</a:t>
            </a:r>
          </a:p>
        </p:txBody>
      </p:sp>
      <p:sp>
        <p:nvSpPr>
          <p:cNvPr id="4" name="Slide Number Placeholder 3"/>
          <p:cNvSpPr>
            <a:spLocks noGrp="1"/>
          </p:cNvSpPr>
          <p:nvPr>
            <p:ph type="sldNum" sz="quarter" idx="5"/>
          </p:nvPr>
        </p:nvSpPr>
        <p:spPr/>
        <p:txBody>
          <a:bodyPr/>
          <a:lstStyle/>
          <a:p>
            <a:fld id="{9A095A75-C9E5-AD44-BA0D-EEF37AC09BDE}" type="slidenum">
              <a:rPr lang="en-US" smtClean="0"/>
              <a:t>3</a:t>
            </a:fld>
            <a:endParaRPr lang="en-US"/>
          </a:p>
        </p:txBody>
      </p:sp>
    </p:spTree>
    <p:extLst>
      <p:ext uri="{BB962C8B-B14F-4D97-AF65-F5344CB8AC3E}">
        <p14:creationId xmlns:p14="http://schemas.microsoft.com/office/powerpoint/2010/main" val="1255253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32</a:t>
            </a:fld>
            <a:endParaRPr lang="en-US"/>
          </a:p>
        </p:txBody>
      </p:sp>
    </p:spTree>
    <p:extLst>
      <p:ext uri="{BB962C8B-B14F-4D97-AF65-F5344CB8AC3E}">
        <p14:creationId xmlns:p14="http://schemas.microsoft.com/office/powerpoint/2010/main" val="2260532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33</a:t>
            </a:fld>
            <a:endParaRPr lang="en-US"/>
          </a:p>
        </p:txBody>
      </p:sp>
    </p:spTree>
    <p:extLst>
      <p:ext uri="{BB962C8B-B14F-4D97-AF65-F5344CB8AC3E}">
        <p14:creationId xmlns:p14="http://schemas.microsoft.com/office/powerpoint/2010/main" val="38667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–representative : Training data must be representative of new data you want to generalize to !</a:t>
            </a:r>
          </a:p>
          <a:p>
            <a:r>
              <a:rPr lang="en-US" dirty="0" err="1"/>
              <a:t>Irrelevent</a:t>
            </a:r>
            <a:r>
              <a:rPr lang="en-US" dirty="0"/>
              <a:t> features : Features that are not correlated with the output, have too much noise, have the same value for all the datapoints are not so much useful for performing a classification or regression task.</a:t>
            </a:r>
          </a:p>
          <a:p>
            <a:endParaRPr lang="en-US" dirty="0"/>
          </a:p>
          <a:p>
            <a:r>
              <a:rPr lang="en-US" dirty="0"/>
              <a:t>K-Nearest </a:t>
            </a:r>
            <a:r>
              <a:rPr lang="en-US" dirty="0" err="1"/>
              <a:t>Neighbours</a:t>
            </a:r>
            <a:r>
              <a:rPr lang="en-US" dirty="0"/>
              <a:t> :</a:t>
            </a:r>
          </a:p>
          <a:p>
            <a:pPr marL="171450" indent="-171450">
              <a:buFontTx/>
              <a:buChar char="-"/>
            </a:pPr>
            <a:r>
              <a:rPr lang="en-US" dirty="0"/>
              <a:t>Points of similar class group together.</a:t>
            </a:r>
          </a:p>
          <a:p>
            <a:pPr marL="171450" indent="-171450">
              <a:buFontTx/>
              <a:buChar char="-"/>
            </a:pPr>
            <a:r>
              <a:rPr lang="en-US" dirty="0"/>
              <a:t>Here based on each datapoint in the training set we find the ‘k’ nearest </a:t>
            </a:r>
            <a:r>
              <a:rPr lang="en-US" dirty="0" err="1"/>
              <a:t>neighbours</a:t>
            </a:r>
            <a:r>
              <a:rPr lang="en-US" dirty="0"/>
              <a:t>. </a:t>
            </a:r>
          </a:p>
          <a:p>
            <a:pPr marL="171450" indent="-171450">
              <a:buFontTx/>
              <a:buChar char="-"/>
            </a:pPr>
            <a:r>
              <a:rPr lang="en-US" dirty="0"/>
              <a:t>In case of overfitting we consider only the 1st nearest neighbors we get this very complex decision boundary function that fits to the noise in the data. This is called overfitting.</a:t>
            </a:r>
          </a:p>
          <a:p>
            <a:pPr marL="171450" indent="-171450">
              <a:buFontTx/>
              <a:buChar char="-"/>
            </a:pPr>
            <a:r>
              <a:rPr lang="en-US" dirty="0"/>
              <a:t>By considering more nearest neighbors we get a much more cleaner decision boundary that tries to is close to the optimal decision boundary for separating the blue and orange classes.</a:t>
            </a:r>
          </a:p>
          <a:p>
            <a:pPr marL="171450" indent="-171450">
              <a:buFontTx/>
              <a:buChar char="-"/>
            </a:pPr>
            <a:r>
              <a:rPr lang="en-US" dirty="0"/>
              <a:t>We can find the optimal decision boundary by varying our model hyperparameter which is the number of nearest neighbors and compare the classification test error we get in each case. </a:t>
            </a:r>
          </a:p>
          <a:p>
            <a:pPr marL="171450" indent="-171450">
              <a:buFontTx/>
              <a:buChar char="-"/>
            </a:pPr>
            <a:r>
              <a:rPr lang="en-US" dirty="0"/>
              <a:t>Higher the value of ‘k’ the more we are approximating our decision boundary until eventually it becomes linear. </a:t>
            </a:r>
          </a:p>
          <a:p>
            <a:pPr marL="171450" indent="-171450">
              <a:buFontTx/>
              <a:buChar char="-"/>
            </a:pPr>
            <a:r>
              <a:rPr lang="en-US" dirty="0"/>
              <a:t>By decreasing the value of ‘k’ even further we risk at the chance of overfitting due to increased </a:t>
            </a:r>
            <a:r>
              <a:rPr lang="en-US"/>
              <a:t>model complexity.</a:t>
            </a: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34</a:t>
            </a:fld>
            <a:endParaRPr lang="en-US"/>
          </a:p>
        </p:txBody>
      </p:sp>
    </p:spTree>
    <p:extLst>
      <p:ext uri="{BB962C8B-B14F-4D97-AF65-F5344CB8AC3E}">
        <p14:creationId xmlns:p14="http://schemas.microsoft.com/office/powerpoint/2010/main" val="249438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Robert </a:t>
            </a:r>
            <a:r>
              <a:rPr lang="en-US" dirty="0" err="1"/>
              <a:t>Tibshirani</a:t>
            </a:r>
            <a:r>
              <a:rPr lang="en-US" dirty="0"/>
              <a:t> is a professor in the department of Statistics and Biomedical data science at Stanford University.</a:t>
            </a:r>
          </a:p>
          <a:p>
            <a:pPr marL="171450" indent="-171450">
              <a:buFontTx/>
              <a:buChar char="-"/>
            </a:pPr>
            <a:r>
              <a:rPr lang="en-US" dirty="0"/>
              <a:t>Francois Chollet creator of </a:t>
            </a:r>
            <a:r>
              <a:rPr lang="en-US" dirty="0" err="1"/>
              <a:t>Keras</a:t>
            </a:r>
            <a:r>
              <a:rPr lang="en-US" dirty="0"/>
              <a:t> deep learning library and main contributor to </a:t>
            </a:r>
            <a:r>
              <a:rPr lang="en-US" dirty="0" err="1"/>
              <a:t>Tensorflow</a:t>
            </a:r>
            <a:r>
              <a:rPr lang="en-US" dirty="0"/>
              <a:t> </a:t>
            </a:r>
          </a:p>
          <a:p>
            <a:pPr marL="171450" indent="-171450">
              <a:buFontTx/>
              <a:buChar char="-"/>
            </a:pPr>
            <a:r>
              <a:rPr lang="en-US" dirty="0"/>
              <a:t>Ian goodfellow creator of Generative Adversarial Network (GAN). </a:t>
            </a:r>
          </a:p>
        </p:txBody>
      </p:sp>
      <p:sp>
        <p:nvSpPr>
          <p:cNvPr id="4" name="Slide Number Placeholder 3"/>
          <p:cNvSpPr>
            <a:spLocks noGrp="1"/>
          </p:cNvSpPr>
          <p:nvPr>
            <p:ph type="sldNum" sz="quarter" idx="5"/>
          </p:nvPr>
        </p:nvSpPr>
        <p:spPr/>
        <p:txBody>
          <a:bodyPr/>
          <a:lstStyle/>
          <a:p>
            <a:fld id="{91128AE6-94C4-CE4A-B128-5BACF47116BF}" type="slidenum">
              <a:rPr lang="en-US" smtClean="0"/>
              <a:t>37</a:t>
            </a:fld>
            <a:endParaRPr lang="en-US"/>
          </a:p>
        </p:txBody>
      </p:sp>
    </p:spTree>
    <p:extLst>
      <p:ext uri="{BB962C8B-B14F-4D97-AF65-F5344CB8AC3E}">
        <p14:creationId xmlns:p14="http://schemas.microsoft.com/office/powerpoint/2010/main" val="213525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pPr marL="171450" indent="-171450">
              <a:buFontTx/>
              <a:buChar char="-"/>
            </a:pPr>
            <a:r>
              <a:rPr lang="en-US" dirty="0"/>
              <a:t>Anomaly detection – fraud detection</a:t>
            </a:r>
          </a:p>
          <a:p>
            <a:pPr marL="171450" indent="-171450">
              <a:buFontTx/>
              <a:buChar char="-"/>
            </a:pPr>
            <a:r>
              <a:rPr lang="en-US" dirty="0"/>
              <a:t>Association rule learning – marketing (market basket analysis)</a:t>
            </a:r>
          </a:p>
          <a:p>
            <a:pPr marL="171450" indent="-171450">
              <a:buFontTx/>
              <a:buChar char="-"/>
            </a:pPr>
            <a:r>
              <a:rPr lang="en-US" dirty="0"/>
              <a:t>Clustering – grouping data, market segmentation</a:t>
            </a:r>
          </a:p>
          <a:p>
            <a:pPr marL="171450" indent="-171450">
              <a:buFontTx/>
              <a:buChar char="-"/>
            </a:pPr>
            <a:r>
              <a:rPr lang="en-US" dirty="0"/>
              <a:t>Classification – email filter</a:t>
            </a:r>
          </a:p>
          <a:p>
            <a:pPr marL="171450" indent="-171450">
              <a:buFontTx/>
              <a:buChar char="-"/>
            </a:pPr>
            <a:r>
              <a:rPr lang="en-US" dirty="0"/>
              <a:t>Regression – predictive modeling</a:t>
            </a:r>
          </a:p>
          <a:p>
            <a:pPr marL="171450" indent="-171450">
              <a:buFontTx/>
              <a:buChar char="-"/>
            </a:pPr>
            <a:r>
              <a:rPr lang="en-US" dirty="0"/>
              <a:t>Summarization – generating visual representations and reports</a:t>
            </a:r>
          </a:p>
        </p:txBody>
      </p:sp>
      <p:sp>
        <p:nvSpPr>
          <p:cNvPr id="4" name="Slide Number Placeholder 3"/>
          <p:cNvSpPr>
            <a:spLocks noGrp="1"/>
          </p:cNvSpPr>
          <p:nvPr>
            <p:ph type="sldNum" sz="quarter" idx="5"/>
          </p:nvPr>
        </p:nvSpPr>
        <p:spPr/>
        <p:txBody>
          <a:bodyPr/>
          <a:lstStyle/>
          <a:p>
            <a:fld id="{9A095A75-C9E5-AD44-BA0D-EEF37AC09BDE}" type="slidenum">
              <a:rPr lang="en-US" smtClean="0"/>
              <a:t>4</a:t>
            </a:fld>
            <a:endParaRPr lang="en-US"/>
          </a:p>
        </p:txBody>
      </p:sp>
    </p:spTree>
    <p:extLst>
      <p:ext uri="{BB962C8B-B14F-4D97-AF65-F5344CB8AC3E}">
        <p14:creationId xmlns:p14="http://schemas.microsoft.com/office/powerpoint/2010/main" val="2198794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95A75-C9E5-AD44-BA0D-EEF37AC09BDE}" type="slidenum">
              <a:rPr lang="en-US" smtClean="0"/>
              <a:t>5</a:t>
            </a:fld>
            <a:endParaRPr lang="en-US"/>
          </a:p>
        </p:txBody>
      </p:sp>
    </p:spTree>
    <p:extLst>
      <p:ext uri="{BB962C8B-B14F-4D97-AF65-F5344CB8AC3E}">
        <p14:creationId xmlns:p14="http://schemas.microsoft.com/office/powerpoint/2010/main" val="308640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95A75-C9E5-AD44-BA0D-EEF37AC09BDE}" type="slidenum">
              <a:rPr lang="en-US" smtClean="0"/>
              <a:t>8</a:t>
            </a:fld>
            <a:endParaRPr lang="en-US"/>
          </a:p>
        </p:txBody>
      </p:sp>
    </p:spTree>
    <p:extLst>
      <p:ext uri="{BB962C8B-B14F-4D97-AF65-F5344CB8AC3E}">
        <p14:creationId xmlns:p14="http://schemas.microsoft.com/office/powerpoint/2010/main" val="149542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machines think ?</a:t>
            </a:r>
          </a:p>
          <a:p>
            <a:pPr marL="171450" indent="-171450">
              <a:buFontTx/>
              <a:buChar char="-"/>
            </a:pPr>
            <a:r>
              <a:rPr lang="en-US" dirty="0"/>
              <a:t>Famous question posed by Alan Turing in his 1950 paper Computing Machinery and Intelligence.</a:t>
            </a:r>
          </a:p>
          <a:p>
            <a:pPr marL="171450" indent="-171450">
              <a:buFontTx/>
              <a:buChar char="-"/>
            </a:pPr>
            <a:r>
              <a:rPr lang="en-US" dirty="0"/>
              <a:t>Introduces Turing test, early concepts of genetic algorithms and reinforcement learning.</a:t>
            </a:r>
          </a:p>
          <a:p>
            <a:pPr marL="171450" indent="-171450">
              <a:buFontTx/>
              <a:buChar char="-"/>
            </a:pPr>
            <a:r>
              <a:rPr lang="en-US" dirty="0"/>
              <a:t>He writes the word think and machine are too ambiguous and general. He goes on to formulate another question which is related to the first question but is expressed in unambiguous words.</a:t>
            </a:r>
          </a:p>
          <a:p>
            <a:pPr marL="171450" indent="-171450">
              <a:buFontTx/>
              <a:buChar char="-"/>
            </a:pPr>
            <a:r>
              <a:rPr lang="en-US" dirty="0"/>
              <a:t>This new question can be described through a game called the ‘Imitation game’.</a:t>
            </a:r>
          </a:p>
          <a:p>
            <a:pPr marL="171450" indent="-171450">
              <a:buFontTx/>
              <a:buChar char="-"/>
            </a:pPr>
            <a:r>
              <a:rPr lang="en-US" dirty="0"/>
              <a:t>It involves a man (A), a woman(B) and an interrogator (C) who may be of either gender. </a:t>
            </a:r>
          </a:p>
          <a:p>
            <a:pPr marL="171450" indent="-171450">
              <a:buFontTx/>
              <a:buChar char="-"/>
            </a:pPr>
            <a:r>
              <a:rPr lang="en-US" dirty="0"/>
              <a:t>Interrogator © stays in a room separate from the other two. The interrogator knows the two ppl by labels X and Y and it is the objective of the interrogator to predict which of the other two is a man (A) and which is the woman (B).</a:t>
            </a:r>
          </a:p>
          <a:p>
            <a:pPr marL="171450" indent="-171450">
              <a:buFontTx/>
              <a:buChar char="-"/>
            </a:pPr>
            <a:r>
              <a:rPr lang="en-US" dirty="0"/>
              <a:t>Now if suppose ‘A’ is male and ‘B’ is female, it is the job of A to confuse the interrogator and trick the interrogator into predicting that A is female and B is male. </a:t>
            </a:r>
          </a:p>
          <a:p>
            <a:pPr marL="171450" indent="-171450">
              <a:buFontTx/>
              <a:buChar char="-"/>
            </a:pPr>
            <a:r>
              <a:rPr lang="en-US" dirty="0"/>
              <a:t>It is the job of ’B’ to assist the interrogator into making the right prediction maybe by saying I am female and ‘A’ is male but ‘A’ can revert and say that I am female and ‘B’ is male.</a:t>
            </a:r>
          </a:p>
          <a:p>
            <a:pPr marL="171450" indent="-171450">
              <a:buFontTx/>
              <a:buChar char="-"/>
            </a:pPr>
            <a:r>
              <a:rPr lang="en-US" dirty="0"/>
              <a:t>Now we can reformulate the above question as “What will happen if machine takes the place of ‘A’?” “Will the interrogator decide wrongly as often when the game is played like this as he does when the game is played between a man and a woman ?”</a:t>
            </a:r>
          </a:p>
          <a:p>
            <a:pPr marL="171450" indent="-171450">
              <a:buFontTx/>
              <a:buChar char="-"/>
            </a:pPr>
            <a:endParaRPr lang="en-US" dirty="0"/>
          </a:p>
          <a:p>
            <a:pPr marL="171450" indent="-171450">
              <a:buFontTx/>
              <a:buChar char="-"/>
            </a:pPr>
            <a:r>
              <a:rPr lang="en-US" dirty="0" err="1"/>
              <a:t>OpenAI</a:t>
            </a:r>
            <a:r>
              <a:rPr lang="en-US" dirty="0"/>
              <a:t> GPT Chatbot : https://</a:t>
            </a:r>
            <a:r>
              <a:rPr lang="en-US" dirty="0" err="1"/>
              <a:t>chat.openai.com</a:t>
            </a:r>
            <a:r>
              <a:rPr lang="en-US" dirty="0"/>
              <a:t>/auth/login</a:t>
            </a:r>
          </a:p>
          <a:p>
            <a:pPr marL="171450" indent="-171450">
              <a:buFontTx/>
              <a:buChar char="-"/>
            </a:pPr>
            <a:endParaRPr lang="en-US" dirty="0"/>
          </a:p>
          <a:p>
            <a:r>
              <a:rPr lang="en-US" dirty="0"/>
              <a:t>Artificial Intelligence :</a:t>
            </a:r>
          </a:p>
          <a:p>
            <a:r>
              <a:rPr lang="en-US" dirty="0"/>
              <a:t>Symbolic AI </a:t>
            </a:r>
          </a:p>
          <a:p>
            <a:pPr marL="171450" indent="-171450">
              <a:buFontTx/>
              <a:buChar char="-"/>
            </a:pPr>
            <a:r>
              <a:rPr lang="en-US" dirty="0"/>
              <a:t>Encompasses approaches that do not involve learning. For a long time experts believed human level intelligence could be obtained by crafting a large set of explicit rules. This was called Symbolic AI. Dominant paradigm from 1950 to 1980 until overtaken by machine learning and deep learning.</a:t>
            </a:r>
          </a:p>
          <a:p>
            <a:pPr marL="171450" indent="-171450">
              <a:buFontTx/>
              <a:buChar char="-"/>
            </a:pPr>
            <a:r>
              <a:rPr lang="en-US" dirty="0"/>
              <a:t>Symbolic AI was useful in cases where all the rules governing the process are known and can be logically coded using symbols and relations.</a:t>
            </a:r>
          </a:p>
          <a:p>
            <a:pPr marL="171450" indent="-171450">
              <a:buFontTx/>
              <a:buChar char="-"/>
            </a:pPr>
            <a:r>
              <a:rPr lang="en-US" dirty="0"/>
              <a:t>In cases where a fixed set of explicit rules cannot be determined symbolic AI fails. (Ex: Image classification, language translation, speech recognition). </a:t>
            </a:r>
          </a:p>
          <a:p>
            <a:pPr marL="171450" indent="-171450">
              <a:buFontTx/>
              <a:buChar char="-"/>
            </a:pPr>
            <a:r>
              <a:rPr lang="en-US" dirty="0"/>
              <a:t>However there is a resurgence in symbolic AI and attempt to reconcile symbolic AI with deep learning to combat the short comings of deep learning such as poor interpretability and generalization, data inefficiency (requires large volumes of data to achieve super human intelligence)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13</a:t>
            </a:fld>
            <a:endParaRPr lang="en-US"/>
          </a:p>
        </p:txBody>
      </p:sp>
    </p:spTree>
    <p:extLst>
      <p:ext uri="{BB962C8B-B14F-4D97-AF65-F5344CB8AC3E}">
        <p14:creationId xmlns:p14="http://schemas.microsoft.com/office/powerpoint/2010/main" val="4993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machines think ?</a:t>
            </a:r>
          </a:p>
          <a:p>
            <a:pPr marL="171450" indent="-171450">
              <a:buFontTx/>
              <a:buChar char="-"/>
            </a:pPr>
            <a:r>
              <a:rPr lang="en-US" dirty="0"/>
              <a:t>Famous question posed by Alan Turing in his 1950 paper Computing Machinery and Intelligence.</a:t>
            </a:r>
          </a:p>
          <a:p>
            <a:pPr marL="171450" indent="-171450">
              <a:buFontTx/>
              <a:buChar char="-"/>
            </a:pPr>
            <a:r>
              <a:rPr lang="en-US" dirty="0"/>
              <a:t>Introduces Turing test, early concepts of genetic algorithms and reinforcement learning.</a:t>
            </a:r>
          </a:p>
          <a:p>
            <a:pPr marL="171450" indent="-171450">
              <a:buFontTx/>
              <a:buChar char="-"/>
            </a:pPr>
            <a:r>
              <a:rPr lang="en-US" dirty="0"/>
              <a:t>He writes the word think and machine are too ambiguous and general. He goes on to formulate another question which is related to the first question but is expressed in unambiguous words.</a:t>
            </a:r>
          </a:p>
          <a:p>
            <a:pPr marL="171450" indent="-171450">
              <a:buFontTx/>
              <a:buChar char="-"/>
            </a:pPr>
            <a:r>
              <a:rPr lang="en-US" dirty="0"/>
              <a:t>This new question can be described through a game called the ‘Imitation game’.</a:t>
            </a:r>
          </a:p>
          <a:p>
            <a:pPr marL="171450" indent="-171450">
              <a:buFontTx/>
              <a:buChar char="-"/>
            </a:pPr>
            <a:r>
              <a:rPr lang="en-US" dirty="0"/>
              <a:t>It involves a man (A), a woman(B) and an interrogator (C) who may be of either gender. </a:t>
            </a:r>
          </a:p>
          <a:p>
            <a:pPr marL="171450" indent="-171450">
              <a:buFontTx/>
              <a:buChar char="-"/>
            </a:pPr>
            <a:r>
              <a:rPr lang="en-US" dirty="0"/>
              <a:t>Interrogator © stays in a room separate from the other two. The interrogator knows the two ppl by labels X and Y and it is the objective of the interrogator to predict which of the other two is a man (A) and which is the woman (B).</a:t>
            </a:r>
          </a:p>
          <a:p>
            <a:pPr marL="171450" indent="-171450">
              <a:buFontTx/>
              <a:buChar char="-"/>
            </a:pPr>
            <a:r>
              <a:rPr lang="en-US" dirty="0"/>
              <a:t>Now if suppose ‘A’ is male and ‘B’ is female, it is the job of A to confuse the interrogator and trick the interrogator into predicting that A is female and B is male. </a:t>
            </a:r>
          </a:p>
          <a:p>
            <a:pPr marL="171450" indent="-171450">
              <a:buFontTx/>
              <a:buChar char="-"/>
            </a:pPr>
            <a:r>
              <a:rPr lang="en-US" dirty="0"/>
              <a:t>It is the job of ’B’ to assist the interrogator into making the right prediction maybe by saying I am female and ‘A’ is male but ‘A’ can revert and say that I am female and ‘B’ is male.</a:t>
            </a:r>
          </a:p>
          <a:p>
            <a:pPr marL="171450" indent="-171450">
              <a:buFontTx/>
              <a:buChar char="-"/>
            </a:pPr>
            <a:r>
              <a:rPr lang="en-US" dirty="0"/>
              <a:t>Now we can reformulate the above question as “What will happen if machine takes the place of ‘A’?” “Will the interrogator decide wrongly as often when the game is played like this as he does when the game is played between a man and a woman ?”</a:t>
            </a:r>
          </a:p>
          <a:p>
            <a:pPr marL="171450" indent="-171450">
              <a:buFontTx/>
              <a:buChar char="-"/>
            </a:pPr>
            <a:endParaRPr lang="en-US" dirty="0"/>
          </a:p>
          <a:p>
            <a:pPr marL="171450" indent="-171450">
              <a:buFontTx/>
              <a:buChar char="-"/>
            </a:pPr>
            <a:r>
              <a:rPr lang="en-US" dirty="0" err="1"/>
              <a:t>OpenAI</a:t>
            </a:r>
            <a:r>
              <a:rPr lang="en-US" dirty="0"/>
              <a:t> GPT Chatbot : https://</a:t>
            </a:r>
            <a:r>
              <a:rPr lang="en-US" dirty="0" err="1"/>
              <a:t>chat.openai.com</a:t>
            </a:r>
            <a:r>
              <a:rPr lang="en-US" dirty="0"/>
              <a:t>/auth/login</a:t>
            </a:r>
          </a:p>
          <a:p>
            <a:pPr marL="171450" indent="-171450">
              <a:buFontTx/>
              <a:buChar char="-"/>
            </a:pPr>
            <a:endParaRPr lang="en-US" dirty="0"/>
          </a:p>
          <a:p>
            <a:r>
              <a:rPr lang="en-US" dirty="0"/>
              <a:t>Artificial Intelligence :</a:t>
            </a:r>
          </a:p>
          <a:p>
            <a:r>
              <a:rPr lang="en-US" dirty="0"/>
              <a:t>Symbolic AI </a:t>
            </a:r>
          </a:p>
          <a:p>
            <a:pPr marL="171450" indent="-171450">
              <a:buFontTx/>
              <a:buChar char="-"/>
            </a:pPr>
            <a:r>
              <a:rPr lang="en-US" dirty="0"/>
              <a:t>Encompasses approaches that do not involve learning. For a long time experts believed human level intelligence could be obtained by crafting a large set of explicit rules. This was called Symbolic AI. Dominant paradigm from 1950 to 1980 until overtaken by machine learning and deep learning.</a:t>
            </a:r>
          </a:p>
          <a:p>
            <a:pPr marL="171450" indent="-171450">
              <a:buFontTx/>
              <a:buChar char="-"/>
            </a:pPr>
            <a:r>
              <a:rPr lang="en-US" dirty="0"/>
              <a:t>Symbolic AI was useful in cases where all the rules governing the process are known and can be logically coded using symbols and relations.</a:t>
            </a:r>
          </a:p>
          <a:p>
            <a:pPr marL="171450" indent="-171450">
              <a:buFontTx/>
              <a:buChar char="-"/>
            </a:pPr>
            <a:r>
              <a:rPr lang="en-US" dirty="0"/>
              <a:t>In cases where a fixed set of explicit rules cannot be determined symbolic AI fails. (Ex: Image classification, language translation, speech recognition). </a:t>
            </a:r>
          </a:p>
          <a:p>
            <a:pPr marL="171450" indent="-171450">
              <a:buFontTx/>
              <a:buChar char="-"/>
            </a:pPr>
            <a:r>
              <a:rPr lang="en-US" dirty="0"/>
              <a:t>However there is a resurgence in symbolic AI and attempt to reconcile symbolic AI with deep learning to combat the short comings of deep learning such as poor interpretability and generalization, data inefficiency (requires large volumes of data to achieve super human intelligence)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14</a:t>
            </a:fld>
            <a:endParaRPr lang="en-US"/>
          </a:p>
        </p:txBody>
      </p:sp>
    </p:spTree>
    <p:extLst>
      <p:ext uri="{BB962C8B-B14F-4D97-AF65-F5344CB8AC3E}">
        <p14:creationId xmlns:p14="http://schemas.microsoft.com/office/powerpoint/2010/main" val="29495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machines think ?</a:t>
            </a:r>
          </a:p>
          <a:p>
            <a:pPr marL="171450" indent="-171450">
              <a:buFontTx/>
              <a:buChar char="-"/>
            </a:pPr>
            <a:r>
              <a:rPr lang="en-US" dirty="0"/>
              <a:t>Famous question posed by Alan Turing in his 1950 paper Computing Machinery and Intelligence.</a:t>
            </a:r>
          </a:p>
          <a:p>
            <a:pPr marL="171450" indent="-171450">
              <a:buFontTx/>
              <a:buChar char="-"/>
            </a:pPr>
            <a:r>
              <a:rPr lang="en-US" dirty="0"/>
              <a:t>Introduces Turing test, early concepts of genetic algorithms and reinforcement learning.</a:t>
            </a:r>
          </a:p>
          <a:p>
            <a:pPr marL="171450" indent="-171450">
              <a:buFontTx/>
              <a:buChar char="-"/>
            </a:pPr>
            <a:r>
              <a:rPr lang="en-US" dirty="0"/>
              <a:t>He writes the word think and machine are too ambiguous and general. He goes on to formulate another question which is related to the first question but is expressed in unambiguous words.</a:t>
            </a:r>
          </a:p>
          <a:p>
            <a:pPr marL="171450" indent="-171450">
              <a:buFontTx/>
              <a:buChar char="-"/>
            </a:pPr>
            <a:r>
              <a:rPr lang="en-US" dirty="0"/>
              <a:t>This new question can be described through a game called the ‘Imitation game’.</a:t>
            </a:r>
          </a:p>
          <a:p>
            <a:pPr marL="171450" indent="-171450">
              <a:buFontTx/>
              <a:buChar char="-"/>
            </a:pPr>
            <a:r>
              <a:rPr lang="en-US" dirty="0"/>
              <a:t>It involves a man (A), a woman(B) and an interrogator (C) who may be of either gender. </a:t>
            </a:r>
          </a:p>
          <a:p>
            <a:pPr marL="171450" indent="-171450">
              <a:buFontTx/>
              <a:buChar char="-"/>
            </a:pPr>
            <a:r>
              <a:rPr lang="en-US" dirty="0"/>
              <a:t>Interrogator © stays in a room separate from the other two. The interrogator knows the two ppl by labels X and Y and it is the objective of the interrogator to predict which of the other two is a man (A) and which is the woman (B).</a:t>
            </a:r>
          </a:p>
          <a:p>
            <a:pPr marL="171450" indent="-171450">
              <a:buFontTx/>
              <a:buChar char="-"/>
            </a:pPr>
            <a:r>
              <a:rPr lang="en-US" dirty="0"/>
              <a:t>Now if suppose ‘A’ is male and ‘B’ is female, it is the job of A to confuse the interrogator and trick the interrogator into predicting that A is female and B is male. </a:t>
            </a:r>
          </a:p>
          <a:p>
            <a:pPr marL="171450" indent="-171450">
              <a:buFontTx/>
              <a:buChar char="-"/>
            </a:pPr>
            <a:r>
              <a:rPr lang="en-US" dirty="0"/>
              <a:t>It is the job of ’B’ to assist the interrogator into making the right prediction maybe by saying I am female and ‘A’ is male but ‘A’ can revert and say that I am female and ‘B’ is male.</a:t>
            </a:r>
          </a:p>
          <a:p>
            <a:pPr marL="171450" indent="-171450">
              <a:buFontTx/>
              <a:buChar char="-"/>
            </a:pPr>
            <a:r>
              <a:rPr lang="en-US" dirty="0"/>
              <a:t>Now we can reformulate the above question as “What will happen if machine takes the place of ‘A’?” “Will the interrogator decide wrongly as often when the game is played like this as he does when the game is played between a man and a woman ?”</a:t>
            </a:r>
          </a:p>
          <a:p>
            <a:pPr marL="171450" indent="-171450">
              <a:buFontTx/>
              <a:buChar char="-"/>
            </a:pPr>
            <a:endParaRPr lang="en-US" dirty="0"/>
          </a:p>
          <a:p>
            <a:pPr marL="171450" indent="-171450">
              <a:buFontTx/>
              <a:buChar char="-"/>
            </a:pPr>
            <a:r>
              <a:rPr lang="en-US" dirty="0" err="1"/>
              <a:t>OpenAI</a:t>
            </a:r>
            <a:r>
              <a:rPr lang="en-US" dirty="0"/>
              <a:t> GPT Chatbot : https://</a:t>
            </a:r>
            <a:r>
              <a:rPr lang="en-US" dirty="0" err="1"/>
              <a:t>chat.openai.com</a:t>
            </a:r>
            <a:r>
              <a:rPr lang="en-US" dirty="0"/>
              <a:t>/auth/login</a:t>
            </a:r>
          </a:p>
          <a:p>
            <a:pPr marL="171450" indent="-171450">
              <a:buFontTx/>
              <a:buChar char="-"/>
            </a:pPr>
            <a:endParaRPr lang="en-US" dirty="0"/>
          </a:p>
          <a:p>
            <a:r>
              <a:rPr lang="en-US" dirty="0"/>
              <a:t>Artificial Intelligence :</a:t>
            </a:r>
          </a:p>
          <a:p>
            <a:r>
              <a:rPr lang="en-US" dirty="0"/>
              <a:t>Symbolic AI </a:t>
            </a:r>
          </a:p>
          <a:p>
            <a:pPr marL="171450" indent="-171450">
              <a:buFontTx/>
              <a:buChar char="-"/>
            </a:pPr>
            <a:r>
              <a:rPr lang="en-US" dirty="0"/>
              <a:t>Encompasses approaches that do not involve learning. For a long time experts believed human level intelligence could be obtained by crafting a large set of explicit rules. This was called Symbolic AI. Dominant paradigm from 1950 to 1980 until overtaken by machine learning and deep learning.</a:t>
            </a:r>
          </a:p>
          <a:p>
            <a:pPr marL="171450" indent="-171450">
              <a:buFontTx/>
              <a:buChar char="-"/>
            </a:pPr>
            <a:r>
              <a:rPr lang="en-US" dirty="0"/>
              <a:t>Symbolic AI was useful in cases where all the rules governing the process are known and can be logically coded using symbols and relations.</a:t>
            </a:r>
          </a:p>
          <a:p>
            <a:pPr marL="171450" indent="-171450">
              <a:buFontTx/>
              <a:buChar char="-"/>
            </a:pPr>
            <a:r>
              <a:rPr lang="en-US" dirty="0"/>
              <a:t>In cases where a fixed set of explicit rules cannot be determined symbolic AI fails. (Ex: Image classification, language translation, speech recognition). </a:t>
            </a:r>
          </a:p>
          <a:p>
            <a:pPr marL="171450" indent="-171450">
              <a:buFontTx/>
              <a:buChar char="-"/>
            </a:pPr>
            <a:r>
              <a:rPr lang="en-US" dirty="0"/>
              <a:t>However there is a resurgence in symbolic AI and attempt to reconcile symbolic AI with deep learning to combat the short comings of deep learning such as poor interpretability and generalization, data inefficiency (requires large volumes of data to achieve super human intelligence)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15</a:t>
            </a:fld>
            <a:endParaRPr lang="en-US"/>
          </a:p>
        </p:txBody>
      </p:sp>
    </p:spTree>
    <p:extLst>
      <p:ext uri="{BB962C8B-B14F-4D97-AF65-F5344CB8AC3E}">
        <p14:creationId xmlns:p14="http://schemas.microsoft.com/office/powerpoint/2010/main" val="2797699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a:t>
            </a:r>
          </a:p>
          <a:p>
            <a:r>
              <a:rPr lang="en-US" dirty="0"/>
              <a:t>Supervised Learning</a:t>
            </a:r>
          </a:p>
          <a:p>
            <a:pPr marL="171450" indent="-171450">
              <a:buFontTx/>
              <a:buChar char="-"/>
            </a:pPr>
            <a:r>
              <a:rPr lang="en-US" dirty="0"/>
              <a:t>An analogy to supervised learning is where the teacher (</a:t>
            </a:r>
            <a:r>
              <a:rPr lang="en-US" dirty="0" err="1"/>
              <a:t>i.e</a:t>
            </a:r>
            <a:r>
              <a:rPr lang="en-US" dirty="0"/>
              <a:t> you) teaches the student (</a:t>
            </a:r>
            <a:r>
              <a:rPr lang="en-US" dirty="0" err="1"/>
              <a:t>i.e</a:t>
            </a:r>
            <a:r>
              <a:rPr lang="en-US" dirty="0"/>
              <a:t> the computer) what is the right answer. </a:t>
            </a:r>
          </a:p>
          <a:p>
            <a:pPr marL="171450" indent="-171450">
              <a:buFontTx/>
              <a:buChar char="-"/>
            </a:pPr>
            <a:r>
              <a:rPr lang="en-US" dirty="0"/>
              <a:t>Supervised learning typically involves performing either or both classification or regression.</a:t>
            </a:r>
          </a:p>
          <a:p>
            <a:pPr marL="171450" indent="-171450">
              <a:buFontTx/>
              <a:buChar char="-"/>
            </a:pPr>
            <a:r>
              <a:rPr lang="en-US" dirty="0"/>
              <a:t>The goal of classification is to predict the class a feature or set of features belong to. The example shown is for a spam filter which classifies email into two classes (‘spam’ or ‘not spam’). Here the contents of the email would be the features and the class is the label. The model essentially learns a decision boundary that separates the feature space into the two classes.</a:t>
            </a:r>
          </a:p>
          <a:p>
            <a:pPr marL="171450" indent="-171450">
              <a:buFontTx/>
              <a:buChar char="-"/>
            </a:pPr>
            <a:r>
              <a:rPr lang="en-US" dirty="0"/>
              <a:t>The goal of regression is to predict a numeric value for a given feature or set of features. In the example shown we have a set of points for each of which we have the corresponding label/value. This is our training set. We want to train the model to predict the value at a new instance. The model learns a function to fit the given data. Using this learned function, the model can essentially predict the value for any new instance.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1128AE6-94C4-CE4A-B128-5BACF47116BF}" type="slidenum">
              <a:rPr lang="en-US" smtClean="0"/>
              <a:t>20</a:t>
            </a:fld>
            <a:endParaRPr lang="en-US"/>
          </a:p>
        </p:txBody>
      </p:sp>
    </p:spTree>
    <p:extLst>
      <p:ext uri="{BB962C8B-B14F-4D97-AF65-F5344CB8AC3E}">
        <p14:creationId xmlns:p14="http://schemas.microsoft.com/office/powerpoint/2010/main" val="1137807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47A920-1A25-EB4B-B477-089AF928CE83}"/>
              </a:ext>
            </a:extLst>
          </p:cNvPr>
          <p:cNvSpPr/>
          <p:nvPr userDrawn="1"/>
        </p:nvSpPr>
        <p:spPr>
          <a:xfrm>
            <a:off x="0" y="0"/>
            <a:ext cx="12192000" cy="6858000"/>
          </a:xfrm>
          <a:prstGeom prst="rect">
            <a:avLst/>
          </a:prstGeom>
          <a:solidFill>
            <a:srgbClr val="0B5EB8"/>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480A2D23-F461-0C45-BC8C-7DF844492DEB}"/>
              </a:ext>
            </a:extLst>
          </p:cNvPr>
          <p:cNvSpPr>
            <a:spLocks noGrp="1"/>
          </p:cNvSpPr>
          <p:nvPr>
            <p:ph type="ctrTitle"/>
          </p:nvPr>
        </p:nvSpPr>
        <p:spPr>
          <a:xfrm>
            <a:off x="1524000" y="2657254"/>
            <a:ext cx="9144000" cy="2387600"/>
          </a:xfrm>
        </p:spPr>
        <p:txBody>
          <a:bodyPr anchor="ctr">
            <a:normAutofit/>
          </a:bodyPr>
          <a:lstStyle>
            <a:lvl1pPr algn="ctr">
              <a:defRPr sz="3200">
                <a:solidFill>
                  <a:schemeClr val="bg1"/>
                </a:solidFill>
                <a:latin typeface="Cambria" panose="02040503050406030204" pitchFamily="18"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5FB4B80E-C724-F24F-B890-F367ABEE79E1}"/>
              </a:ext>
            </a:extLst>
          </p:cNvPr>
          <p:cNvSpPr>
            <a:spLocks noGrp="1"/>
          </p:cNvSpPr>
          <p:nvPr>
            <p:ph type="dt" sz="half" idx="10"/>
          </p:nvPr>
        </p:nvSpPr>
        <p:spPr/>
        <p:txBody>
          <a:bodyPr/>
          <a:lstStyle/>
          <a:p>
            <a:fld id="{1695AEC3-F1AD-A34D-9AC3-9CDE220B750F}" type="datetime1">
              <a:rPr lang="en-US" smtClean="0"/>
              <a:t>11/15/23</a:t>
            </a:fld>
            <a:endParaRPr lang="en-US"/>
          </a:p>
        </p:txBody>
      </p:sp>
      <p:sp>
        <p:nvSpPr>
          <p:cNvPr id="5" name="Footer Placeholder 4">
            <a:extLst>
              <a:ext uri="{FF2B5EF4-FFF2-40B4-BE49-F238E27FC236}">
                <a16:creationId xmlns:a16="http://schemas.microsoft.com/office/drawing/2014/main" id="{2EC808E5-432B-C04C-8E80-9E255CC82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0E47E-D3B8-9047-8152-B3947F09B783}"/>
              </a:ext>
            </a:extLst>
          </p:cNvPr>
          <p:cNvSpPr>
            <a:spLocks noGrp="1"/>
          </p:cNvSpPr>
          <p:nvPr>
            <p:ph type="sldNum" sz="quarter" idx="12"/>
          </p:nvPr>
        </p:nvSpPr>
        <p:spPr/>
        <p:txBody>
          <a:bodyPr/>
          <a:lstStyle/>
          <a:p>
            <a:fld id="{039594E2-DD67-8748-9F72-46C8CFC01FDA}" type="slidenum">
              <a:rPr lang="en-US" smtClean="0"/>
              <a:t>‹#›</a:t>
            </a:fld>
            <a:endParaRPr lang="en-US"/>
          </a:p>
        </p:txBody>
      </p:sp>
      <p:cxnSp>
        <p:nvCxnSpPr>
          <p:cNvPr id="8" name="Straight Connector 7">
            <a:extLst>
              <a:ext uri="{FF2B5EF4-FFF2-40B4-BE49-F238E27FC236}">
                <a16:creationId xmlns:a16="http://schemas.microsoft.com/office/drawing/2014/main" id="{19682970-77C7-D34C-AF9B-C3715446C5AC}"/>
              </a:ext>
            </a:extLst>
          </p:cNvPr>
          <p:cNvCxnSpPr/>
          <p:nvPr userDrawn="1"/>
        </p:nvCxnSpPr>
        <p:spPr>
          <a:xfrm>
            <a:off x="3317668" y="2261339"/>
            <a:ext cx="5554151" cy="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8" descr="whiting.logo.large.vertical.white.eps">
            <a:extLst>
              <a:ext uri="{FF2B5EF4-FFF2-40B4-BE49-F238E27FC236}">
                <a16:creationId xmlns:a16="http://schemas.microsoft.com/office/drawing/2014/main" id="{BBC4353D-7129-5C46-B146-1FC0D9989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5579" y="269622"/>
            <a:ext cx="2938326" cy="1966596"/>
          </a:xfrm>
          <a:prstGeom prst="rect">
            <a:avLst/>
          </a:prstGeom>
        </p:spPr>
      </p:pic>
    </p:spTree>
    <p:extLst>
      <p:ext uri="{BB962C8B-B14F-4D97-AF65-F5344CB8AC3E}">
        <p14:creationId xmlns:p14="http://schemas.microsoft.com/office/powerpoint/2010/main" val="2606148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808D-C286-004D-9F6C-ADB2ED7B31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8F665D-6594-AD4D-BB02-5EFA66E16C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C5CAB-B39D-1A47-9801-7A257926D6B9}"/>
              </a:ext>
            </a:extLst>
          </p:cNvPr>
          <p:cNvSpPr>
            <a:spLocks noGrp="1"/>
          </p:cNvSpPr>
          <p:nvPr>
            <p:ph type="dt" sz="half" idx="10"/>
          </p:nvPr>
        </p:nvSpPr>
        <p:spPr/>
        <p:txBody>
          <a:bodyPr/>
          <a:lstStyle/>
          <a:p>
            <a:fld id="{2482415E-DF78-3C4E-A20E-FEF805C9EED9}" type="datetime1">
              <a:rPr lang="en-US" smtClean="0"/>
              <a:t>11/15/23</a:t>
            </a:fld>
            <a:endParaRPr lang="en-US"/>
          </a:p>
        </p:txBody>
      </p:sp>
      <p:sp>
        <p:nvSpPr>
          <p:cNvPr id="5" name="Footer Placeholder 4">
            <a:extLst>
              <a:ext uri="{FF2B5EF4-FFF2-40B4-BE49-F238E27FC236}">
                <a16:creationId xmlns:a16="http://schemas.microsoft.com/office/drawing/2014/main" id="{C2FC4A56-7846-2C4A-83B4-1DAB9AA3B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2730A-CEF3-034F-AD9E-46FB63DA0BDB}"/>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213306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FC2EA-99F6-BC4D-A84A-9730436DB0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56B4AF-B0F4-EE4B-AC3F-CA8DACD03B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094B-553C-5142-8CBC-6E90D62A889C}"/>
              </a:ext>
            </a:extLst>
          </p:cNvPr>
          <p:cNvSpPr>
            <a:spLocks noGrp="1"/>
          </p:cNvSpPr>
          <p:nvPr>
            <p:ph type="dt" sz="half" idx="10"/>
          </p:nvPr>
        </p:nvSpPr>
        <p:spPr/>
        <p:txBody>
          <a:bodyPr/>
          <a:lstStyle/>
          <a:p>
            <a:fld id="{DF64311C-14A0-4F4E-8EC3-903BE5FAFE8C}" type="datetime1">
              <a:rPr lang="en-US" smtClean="0"/>
              <a:t>11/15/23</a:t>
            </a:fld>
            <a:endParaRPr lang="en-US"/>
          </a:p>
        </p:txBody>
      </p:sp>
      <p:sp>
        <p:nvSpPr>
          <p:cNvPr id="5" name="Footer Placeholder 4">
            <a:extLst>
              <a:ext uri="{FF2B5EF4-FFF2-40B4-BE49-F238E27FC236}">
                <a16:creationId xmlns:a16="http://schemas.microsoft.com/office/drawing/2014/main" id="{F4DB07BB-929C-4545-8D30-CA21CED78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3BB31-05FD-BA4B-B99F-7CC3236B4A46}"/>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4054631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FA981-6550-1F46-99B0-766379DEDF26}"/>
              </a:ext>
            </a:extLst>
          </p:cNvPr>
          <p:cNvSpPr>
            <a:spLocks noGrp="1"/>
          </p:cNvSpPr>
          <p:nvPr>
            <p:ph idx="1"/>
          </p:nvPr>
        </p:nvSpPr>
        <p:spPr>
          <a:xfrm>
            <a:off x="838200" y="1155781"/>
            <a:ext cx="10515600" cy="5021182"/>
          </a:xfrm>
        </p:spPr>
        <p:txBody>
          <a:bodyPr/>
          <a:lstStyle>
            <a:lvl1pPr>
              <a:defRPr>
                <a:latin typeface="Cambria" panose="02040503050406030204" pitchFamily="18" charset="0"/>
              </a:defRPr>
            </a:lvl1pPr>
            <a:lvl2pPr marL="685800" indent="-228600">
              <a:buFont typeface="Courier New" panose="02070309020205020404" pitchFamily="49" charset="0"/>
              <a:buChar char="o"/>
              <a:defRPr>
                <a:latin typeface="Cambria" panose="02040503050406030204" pitchFamily="18" charset="0"/>
              </a:defRPr>
            </a:lvl2pPr>
            <a:lvl3pPr marL="1143000" indent="-228600">
              <a:buFont typeface="Wingdings" pitchFamily="2" charset="2"/>
              <a:buChar char="§"/>
              <a:defRPr>
                <a:latin typeface="Cambria" panose="02040503050406030204" pitchFamily="18" charset="0"/>
              </a:defRPr>
            </a:lvl3pPr>
            <a:lvl4pPr marL="1600200" indent="-228600">
              <a:buFont typeface="Wingdings" pitchFamily="2" charset="2"/>
              <a:buChar char="Ø"/>
              <a:defRPr>
                <a:latin typeface="Cambria" panose="02040503050406030204" pitchFamily="18" charset="0"/>
              </a:defRPr>
            </a:lvl4pPr>
            <a:lvl5pPr marL="2057400" indent="-228600">
              <a:buFont typeface="Wingdings" pitchFamily="2" charset="2"/>
              <a:buChar char="ü"/>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A2E6B7-F5A5-AF44-89E0-F18408BE3162}"/>
              </a:ext>
            </a:extLst>
          </p:cNvPr>
          <p:cNvSpPr>
            <a:spLocks noGrp="1"/>
          </p:cNvSpPr>
          <p:nvPr>
            <p:ph type="dt" sz="half" idx="10"/>
          </p:nvPr>
        </p:nvSpPr>
        <p:spPr/>
        <p:txBody>
          <a:bodyPr/>
          <a:lstStyle/>
          <a:p>
            <a:fld id="{04199E2E-D63C-9846-A24A-C5E7FD717277}" type="datetime1">
              <a:rPr lang="en-US" smtClean="0"/>
              <a:t>11/15/23</a:t>
            </a:fld>
            <a:endParaRPr lang="en-US"/>
          </a:p>
        </p:txBody>
      </p:sp>
      <p:sp>
        <p:nvSpPr>
          <p:cNvPr id="5" name="Footer Placeholder 4">
            <a:extLst>
              <a:ext uri="{FF2B5EF4-FFF2-40B4-BE49-F238E27FC236}">
                <a16:creationId xmlns:a16="http://schemas.microsoft.com/office/drawing/2014/main" id="{2DC2E46E-8DAE-3843-A230-8374F1EED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FAFF2-0130-2248-88AD-2B5769502240}"/>
              </a:ext>
            </a:extLst>
          </p:cNvPr>
          <p:cNvSpPr>
            <a:spLocks noGrp="1"/>
          </p:cNvSpPr>
          <p:nvPr>
            <p:ph type="sldNum" sz="quarter" idx="12"/>
          </p:nvPr>
        </p:nvSpPr>
        <p:spPr/>
        <p:txBody>
          <a:bodyPr/>
          <a:lstStyle/>
          <a:p>
            <a:fld id="{039594E2-DD67-8748-9F72-46C8CFC01FDA}" type="slidenum">
              <a:rPr lang="en-US" smtClean="0"/>
              <a:t>‹#›</a:t>
            </a:fld>
            <a:endParaRPr lang="en-US"/>
          </a:p>
        </p:txBody>
      </p:sp>
      <p:sp>
        <p:nvSpPr>
          <p:cNvPr id="7" name="Rectangle 6">
            <a:extLst>
              <a:ext uri="{FF2B5EF4-FFF2-40B4-BE49-F238E27FC236}">
                <a16:creationId xmlns:a16="http://schemas.microsoft.com/office/drawing/2014/main" id="{44532EE4-9982-EB46-9A76-10637392A01E}"/>
              </a:ext>
            </a:extLst>
          </p:cNvPr>
          <p:cNvSpPr/>
          <p:nvPr userDrawn="1"/>
        </p:nvSpPr>
        <p:spPr>
          <a:xfrm>
            <a:off x="0" y="-5410"/>
            <a:ext cx="12191999" cy="927098"/>
          </a:xfrm>
          <a:prstGeom prst="rect">
            <a:avLst/>
          </a:prstGeom>
          <a:solidFill>
            <a:srgbClr val="0B5EB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whiting.large.horizontal.white.eps">
            <a:extLst>
              <a:ext uri="{FF2B5EF4-FFF2-40B4-BE49-F238E27FC236}">
                <a16:creationId xmlns:a16="http://schemas.microsoft.com/office/drawing/2014/main" id="{AB84E8E9-ED52-954A-898E-EC60AFB3B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32927" y="-68218"/>
            <a:ext cx="2459073" cy="1052714"/>
          </a:xfrm>
          <a:prstGeom prst="rect">
            <a:avLst/>
          </a:prstGeom>
        </p:spPr>
      </p:pic>
      <p:sp>
        <p:nvSpPr>
          <p:cNvPr id="2" name="Title 1">
            <a:extLst>
              <a:ext uri="{FF2B5EF4-FFF2-40B4-BE49-F238E27FC236}">
                <a16:creationId xmlns:a16="http://schemas.microsoft.com/office/drawing/2014/main" id="{AEBF0FCD-9599-9A40-9DB3-ABBD60D6F55D}"/>
              </a:ext>
            </a:extLst>
          </p:cNvPr>
          <p:cNvSpPr>
            <a:spLocks noGrp="1"/>
          </p:cNvSpPr>
          <p:nvPr>
            <p:ph type="title"/>
          </p:nvPr>
        </p:nvSpPr>
        <p:spPr>
          <a:xfrm>
            <a:off x="108857" y="165875"/>
            <a:ext cx="9829799" cy="736932"/>
          </a:xfrm>
        </p:spPr>
        <p:txBody>
          <a:bodyPr>
            <a:normAutofit/>
          </a:bodyPr>
          <a:lstStyle>
            <a:lvl1pPr>
              <a:defRPr sz="3200">
                <a:solidFill>
                  <a:schemeClr val="bg1"/>
                </a:solidFill>
                <a:latin typeface="Cambria" panose="02040503050406030204" pitchFamily="18" charset="0"/>
              </a:defRPr>
            </a:lvl1pPr>
          </a:lstStyle>
          <a:p>
            <a:r>
              <a:rPr lang="en-US" dirty="0"/>
              <a:t>Click to edit Master title style</a:t>
            </a:r>
          </a:p>
        </p:txBody>
      </p:sp>
    </p:spTree>
    <p:extLst>
      <p:ext uri="{BB962C8B-B14F-4D97-AF65-F5344CB8AC3E}">
        <p14:creationId xmlns:p14="http://schemas.microsoft.com/office/powerpoint/2010/main" val="122744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591F-C057-934C-9AE7-9C17194B9B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312E4-06EC-1648-9A8E-550608918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38849C-E421-DF46-BDD3-48C34D8C3DA0}"/>
              </a:ext>
            </a:extLst>
          </p:cNvPr>
          <p:cNvSpPr>
            <a:spLocks noGrp="1"/>
          </p:cNvSpPr>
          <p:nvPr>
            <p:ph type="dt" sz="half" idx="10"/>
          </p:nvPr>
        </p:nvSpPr>
        <p:spPr/>
        <p:txBody>
          <a:bodyPr/>
          <a:lstStyle/>
          <a:p>
            <a:fld id="{09257979-6E49-4341-A467-9A1C21DA1B4A}" type="datetime1">
              <a:rPr lang="en-US" smtClean="0"/>
              <a:t>11/15/23</a:t>
            </a:fld>
            <a:endParaRPr lang="en-US"/>
          </a:p>
        </p:txBody>
      </p:sp>
      <p:sp>
        <p:nvSpPr>
          <p:cNvPr id="5" name="Footer Placeholder 4">
            <a:extLst>
              <a:ext uri="{FF2B5EF4-FFF2-40B4-BE49-F238E27FC236}">
                <a16:creationId xmlns:a16="http://schemas.microsoft.com/office/drawing/2014/main" id="{FD7DE8EA-AF4C-4A41-9D9B-891EF9F9F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ED4DC-FC4B-B646-AD31-E7A968D2736A}"/>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85148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6106-6876-C547-8887-312694583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FBC54-D687-244C-9671-D40FE61E4C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74B298-6E6F-7F42-9775-1876BDCEB7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2ED0B9-082E-304F-B569-9BC2632CA807}"/>
              </a:ext>
            </a:extLst>
          </p:cNvPr>
          <p:cNvSpPr>
            <a:spLocks noGrp="1"/>
          </p:cNvSpPr>
          <p:nvPr>
            <p:ph type="dt" sz="half" idx="10"/>
          </p:nvPr>
        </p:nvSpPr>
        <p:spPr/>
        <p:txBody>
          <a:bodyPr/>
          <a:lstStyle/>
          <a:p>
            <a:fld id="{A86770BE-B39F-0446-9E56-AA81CEE9D8D4}" type="datetime1">
              <a:rPr lang="en-US" smtClean="0"/>
              <a:t>11/15/23</a:t>
            </a:fld>
            <a:endParaRPr lang="en-US"/>
          </a:p>
        </p:txBody>
      </p:sp>
      <p:sp>
        <p:nvSpPr>
          <p:cNvPr id="6" name="Footer Placeholder 5">
            <a:extLst>
              <a:ext uri="{FF2B5EF4-FFF2-40B4-BE49-F238E27FC236}">
                <a16:creationId xmlns:a16="http://schemas.microsoft.com/office/drawing/2014/main" id="{B6C7B212-7057-0F4E-989A-DDBCD9D65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899F8-9C38-7444-8E44-B269E53F305F}"/>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312814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4AC5-0625-B145-A298-A413587BCD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952D86-CC79-B749-B0CB-86672FE6E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A630F3-655F-DF47-91DA-207954E378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884814-8FB9-5947-98F2-61D4CFDD6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FE1D7A-6883-E84B-85F6-3C1C9A5C78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C3C8FB-E09C-7146-A1D4-522D4AC0379D}"/>
              </a:ext>
            </a:extLst>
          </p:cNvPr>
          <p:cNvSpPr>
            <a:spLocks noGrp="1"/>
          </p:cNvSpPr>
          <p:nvPr>
            <p:ph type="dt" sz="half" idx="10"/>
          </p:nvPr>
        </p:nvSpPr>
        <p:spPr/>
        <p:txBody>
          <a:bodyPr/>
          <a:lstStyle/>
          <a:p>
            <a:fld id="{66701AF4-00BC-0542-A402-E34D82D78AE8}" type="datetime1">
              <a:rPr lang="en-US" smtClean="0"/>
              <a:t>11/15/23</a:t>
            </a:fld>
            <a:endParaRPr lang="en-US"/>
          </a:p>
        </p:txBody>
      </p:sp>
      <p:sp>
        <p:nvSpPr>
          <p:cNvPr id="8" name="Footer Placeholder 7">
            <a:extLst>
              <a:ext uri="{FF2B5EF4-FFF2-40B4-BE49-F238E27FC236}">
                <a16:creationId xmlns:a16="http://schemas.microsoft.com/office/drawing/2014/main" id="{483110BE-9DB4-504D-BED7-6DE63681FE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F27EA-D18A-8C4F-8446-6B9613E9081E}"/>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569804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5F0D-5980-2746-A5E0-9FD51A89DC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A21DD-C7A1-C54B-95A9-83D5D5BC6217}"/>
              </a:ext>
            </a:extLst>
          </p:cNvPr>
          <p:cNvSpPr>
            <a:spLocks noGrp="1"/>
          </p:cNvSpPr>
          <p:nvPr>
            <p:ph type="dt" sz="half" idx="10"/>
          </p:nvPr>
        </p:nvSpPr>
        <p:spPr/>
        <p:txBody>
          <a:bodyPr/>
          <a:lstStyle/>
          <a:p>
            <a:fld id="{C38EB3B2-31B7-AD44-992D-E046F7F74DF2}" type="datetime1">
              <a:rPr lang="en-US" smtClean="0"/>
              <a:t>11/15/23</a:t>
            </a:fld>
            <a:endParaRPr lang="en-US"/>
          </a:p>
        </p:txBody>
      </p:sp>
      <p:sp>
        <p:nvSpPr>
          <p:cNvPr id="4" name="Footer Placeholder 3">
            <a:extLst>
              <a:ext uri="{FF2B5EF4-FFF2-40B4-BE49-F238E27FC236}">
                <a16:creationId xmlns:a16="http://schemas.microsoft.com/office/drawing/2014/main" id="{6C91A5FB-89D2-1A48-A4FF-7DEA87C0C4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3CACEB-D1FD-1F46-B330-51D556DAC86B}"/>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398943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063A1-FC0B-0145-88ED-AAAFACD6B7EE}"/>
              </a:ext>
            </a:extLst>
          </p:cNvPr>
          <p:cNvSpPr>
            <a:spLocks noGrp="1"/>
          </p:cNvSpPr>
          <p:nvPr>
            <p:ph type="dt" sz="half" idx="10"/>
          </p:nvPr>
        </p:nvSpPr>
        <p:spPr/>
        <p:txBody>
          <a:bodyPr/>
          <a:lstStyle/>
          <a:p>
            <a:fld id="{C0B9D3E0-E2DF-4048-BBE3-7DB34968D008}" type="datetime1">
              <a:rPr lang="en-US" smtClean="0"/>
              <a:t>11/15/23</a:t>
            </a:fld>
            <a:endParaRPr lang="en-US"/>
          </a:p>
        </p:txBody>
      </p:sp>
      <p:sp>
        <p:nvSpPr>
          <p:cNvPr id="3" name="Footer Placeholder 2">
            <a:extLst>
              <a:ext uri="{FF2B5EF4-FFF2-40B4-BE49-F238E27FC236}">
                <a16:creationId xmlns:a16="http://schemas.microsoft.com/office/drawing/2014/main" id="{B0D9200F-08AE-0E4C-AC0D-BB243847B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CC3FE-71C3-694D-A5E2-93DC5B4CA090}"/>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124253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E1EE6-DA73-2A4E-B205-EB484E46A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D5A480-A142-1A4C-B930-819479766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A15A20-8EDB-394C-947F-CEE534B60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A945CC-C5C9-6B48-975A-B89642BB8E0F}"/>
              </a:ext>
            </a:extLst>
          </p:cNvPr>
          <p:cNvSpPr>
            <a:spLocks noGrp="1"/>
          </p:cNvSpPr>
          <p:nvPr>
            <p:ph type="dt" sz="half" idx="10"/>
          </p:nvPr>
        </p:nvSpPr>
        <p:spPr/>
        <p:txBody>
          <a:bodyPr/>
          <a:lstStyle/>
          <a:p>
            <a:fld id="{1F074260-39E8-A64E-B7A9-216E37BA51C3}" type="datetime1">
              <a:rPr lang="en-US" smtClean="0"/>
              <a:t>11/15/23</a:t>
            </a:fld>
            <a:endParaRPr lang="en-US"/>
          </a:p>
        </p:txBody>
      </p:sp>
      <p:sp>
        <p:nvSpPr>
          <p:cNvPr id="6" name="Footer Placeholder 5">
            <a:extLst>
              <a:ext uri="{FF2B5EF4-FFF2-40B4-BE49-F238E27FC236}">
                <a16:creationId xmlns:a16="http://schemas.microsoft.com/office/drawing/2014/main" id="{4B64C420-8731-5F42-A326-88BCC081E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E7173-F0CA-5F4D-A354-08A83443CA89}"/>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12862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188F-5BBF-5847-A7C1-C6E01B834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DF57A3-CC60-FF40-A680-17B7A0011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7BB71-12E4-C94B-AEAC-57717C3EB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B93677-8897-E44D-B808-3AECB57FC61F}"/>
              </a:ext>
            </a:extLst>
          </p:cNvPr>
          <p:cNvSpPr>
            <a:spLocks noGrp="1"/>
          </p:cNvSpPr>
          <p:nvPr>
            <p:ph type="dt" sz="half" idx="10"/>
          </p:nvPr>
        </p:nvSpPr>
        <p:spPr/>
        <p:txBody>
          <a:bodyPr/>
          <a:lstStyle/>
          <a:p>
            <a:fld id="{855BFAB9-458C-C442-9BF7-F3D5D81EE09E}" type="datetime1">
              <a:rPr lang="en-US" smtClean="0"/>
              <a:t>11/15/23</a:t>
            </a:fld>
            <a:endParaRPr lang="en-US"/>
          </a:p>
        </p:txBody>
      </p:sp>
      <p:sp>
        <p:nvSpPr>
          <p:cNvPr id="6" name="Footer Placeholder 5">
            <a:extLst>
              <a:ext uri="{FF2B5EF4-FFF2-40B4-BE49-F238E27FC236}">
                <a16:creationId xmlns:a16="http://schemas.microsoft.com/office/drawing/2014/main" id="{F2E96F92-1164-C84D-9783-12A9499E9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1A718-BAFF-734F-A226-E58BB9C84F14}"/>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82130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B9AC15-208F-564C-93C1-9B06614DE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77789-E353-5E43-9333-B06B18066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8DD6E-3CED-2046-BFE6-38B654C7E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A0051-3DA2-284E-938A-9A74C468A579}" type="datetime1">
              <a:rPr lang="en-US" smtClean="0"/>
              <a:t>11/15/23</a:t>
            </a:fld>
            <a:endParaRPr lang="en-US"/>
          </a:p>
        </p:txBody>
      </p:sp>
      <p:sp>
        <p:nvSpPr>
          <p:cNvPr id="5" name="Footer Placeholder 4">
            <a:extLst>
              <a:ext uri="{FF2B5EF4-FFF2-40B4-BE49-F238E27FC236}">
                <a16:creationId xmlns:a16="http://schemas.microsoft.com/office/drawing/2014/main" id="{2555EE6C-1706-6D45-B37A-1090C0FEF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CC8B25-6BE3-9B40-8D24-3B73E2EB2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594E2-DD67-8748-9F72-46C8CFC01FDA}" type="slidenum">
              <a:rPr lang="en-US" smtClean="0"/>
              <a:t>‹#›</a:t>
            </a:fld>
            <a:endParaRPr lang="en-US"/>
          </a:p>
        </p:txBody>
      </p:sp>
    </p:spTree>
    <p:extLst>
      <p:ext uri="{BB962C8B-B14F-4D97-AF65-F5344CB8AC3E}">
        <p14:creationId xmlns:p14="http://schemas.microsoft.com/office/powerpoint/2010/main" val="3394632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BxV14h0kFs0&am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fjJOgb-E41w&amp;ab_channel=GoogleCloudTech"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s://scikit-learn.org/stable/" TargetMode="External"/><Relationship Id="rId7" Type="http://schemas.openxmlformats.org/officeDocument/2006/relationships/hyperlink" Target="https://www.shogun-toolbox.org/" TargetMode="External"/><Relationship Id="rId2" Type="http://schemas.openxmlformats.org/officeDocument/2006/relationships/hyperlink" Target="https://keras.io/" TargetMode="External"/><Relationship Id="rId1" Type="http://schemas.openxmlformats.org/officeDocument/2006/relationships/slideLayout" Target="../slideLayouts/slideLayout2.xml"/><Relationship Id="rId6" Type="http://schemas.openxmlformats.org/officeDocument/2006/relationships/hyperlink" Target="https://pytorch.org/" TargetMode="External"/><Relationship Id="rId5" Type="http://schemas.openxmlformats.org/officeDocument/2006/relationships/hyperlink" Target="http://deeplearning.net/software/theano/" TargetMode="External"/><Relationship Id="rId4" Type="http://schemas.openxmlformats.org/officeDocument/2006/relationships/hyperlink" Target="https://www.tensorflow.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youtube.com/watch?v=IHZwWFHWa-w&amp;t=250s" TargetMode="External"/><Relationship Id="rId3" Type="http://schemas.openxmlformats.org/officeDocument/2006/relationships/hyperlink" Target="https://www.deeplearningbook.org/" TargetMode="External"/><Relationship Id="rId7" Type="http://schemas.openxmlformats.org/officeDocument/2006/relationships/hyperlink" Target="https://www.youtube.com/watch?v=aircAruvnKk&amp;t=4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pytorch.org/docs/stable/index.html" TargetMode="External"/><Relationship Id="rId5" Type="http://schemas.openxmlformats.org/officeDocument/2006/relationships/hyperlink" Target="https://www.tensorflow.org/guide" TargetMode="External"/><Relationship Id="rId10" Type="http://schemas.openxmlformats.org/officeDocument/2006/relationships/hyperlink" Target="https://www.youtube.com/watch?v=tIeHLnjs5U8" TargetMode="External"/><Relationship Id="rId4" Type="http://schemas.openxmlformats.org/officeDocument/2006/relationships/hyperlink" Target="https://playground.tensorflow.org/#activation=tanh&amp;batchSize=10&amp;dataset=circle&amp;regDataset=reg-plane&amp;learningRate=0.03&amp;regularizationRate=0&amp;noise=0&amp;networkShape=4,2&amp;seed=0.86273&amp;showTestData=false&amp;discretize=false&amp;percTrainData=50&amp;x=true&amp;y=true&amp;xTimesY=false&amp;xSquared=false&amp;ySquared=false&amp;cosX=false&amp;sinX=false&amp;cosY=false&amp;sinY=false&amp;collectStats=false&amp;problem=classification&amp;initZero=false&amp;hideText=false" TargetMode="External"/><Relationship Id="rId9" Type="http://schemas.openxmlformats.org/officeDocument/2006/relationships/hyperlink" Target="https://www.youtube.com/watch?v=Ilg3gGewQ5U&amp;t=207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B605-6731-8047-AF6A-1DAB56BB0AF3}"/>
              </a:ext>
            </a:extLst>
          </p:cNvPr>
          <p:cNvSpPr>
            <a:spLocks noGrp="1"/>
          </p:cNvSpPr>
          <p:nvPr>
            <p:ph type="ctrTitle"/>
          </p:nvPr>
        </p:nvSpPr>
        <p:spPr>
          <a:xfrm>
            <a:off x="2192694" y="2657254"/>
            <a:ext cx="7806612" cy="2387600"/>
          </a:xfrm>
        </p:spPr>
        <p:txBody>
          <a:bodyPr>
            <a:normAutofit fontScale="90000"/>
          </a:bodyPr>
          <a:lstStyle/>
          <a:p>
            <a:r>
              <a:rPr lang="en-US" dirty="0"/>
              <a:t>EN.540.635</a:t>
            </a:r>
            <a:br>
              <a:rPr lang="en-US" dirty="0"/>
            </a:br>
            <a:r>
              <a:rPr lang="en-US" dirty="0"/>
              <a:t>Software Carpentry</a:t>
            </a:r>
            <a:br>
              <a:rPr lang="en-US" dirty="0"/>
            </a:br>
            <a:br>
              <a:rPr lang="en-US" dirty="0"/>
            </a:br>
            <a:r>
              <a:rPr lang="en-US" dirty="0"/>
              <a:t>Lecture 12</a:t>
            </a:r>
            <a:br>
              <a:rPr lang="en-US" dirty="0"/>
            </a:br>
            <a:r>
              <a:rPr lang="en-US" dirty="0"/>
              <a:t>Data Mining, APIs, and an Introduction to Machine Learning </a:t>
            </a:r>
          </a:p>
        </p:txBody>
      </p:sp>
    </p:spTree>
    <p:extLst>
      <p:ext uri="{BB962C8B-B14F-4D97-AF65-F5344CB8AC3E}">
        <p14:creationId xmlns:p14="http://schemas.microsoft.com/office/powerpoint/2010/main" val="254747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B3DE-1D23-9840-BD67-25F12F91EE4B}"/>
              </a:ext>
            </a:extLst>
          </p:cNvPr>
          <p:cNvSpPr>
            <a:spLocks noGrp="1"/>
          </p:cNvSpPr>
          <p:nvPr>
            <p:ph type="title"/>
          </p:nvPr>
        </p:nvSpPr>
        <p:spPr/>
        <p:txBody>
          <a:bodyPr/>
          <a:lstStyle/>
          <a:p>
            <a:r>
              <a:rPr lang="en-US" dirty="0"/>
              <a:t>Application Programming Interfaces</a:t>
            </a:r>
          </a:p>
        </p:txBody>
      </p:sp>
      <p:sp>
        <p:nvSpPr>
          <p:cNvPr id="3" name="Content Placeholder 2">
            <a:extLst>
              <a:ext uri="{FF2B5EF4-FFF2-40B4-BE49-F238E27FC236}">
                <a16:creationId xmlns:a16="http://schemas.microsoft.com/office/drawing/2014/main" id="{660D6CA1-C2A0-3F49-A12B-7F3779F43947}"/>
              </a:ext>
            </a:extLst>
          </p:cNvPr>
          <p:cNvSpPr>
            <a:spLocks noGrp="1"/>
          </p:cNvSpPr>
          <p:nvPr>
            <p:ph idx="1"/>
          </p:nvPr>
        </p:nvSpPr>
        <p:spPr/>
        <p:txBody>
          <a:bodyPr/>
          <a:lstStyle/>
          <a:p>
            <a:r>
              <a:rPr lang="en-US" dirty="0"/>
              <a:t>APIs allow for different software/applications to communicate with one another (programming, internet, operating systems).</a:t>
            </a:r>
          </a:p>
          <a:p>
            <a:pPr marL="0" indent="0">
              <a:buNone/>
            </a:pPr>
            <a:endParaRPr lang="en-US" dirty="0"/>
          </a:p>
          <a:p>
            <a:r>
              <a:rPr lang="en-US" dirty="0"/>
              <a:t>Common examples:</a:t>
            </a:r>
          </a:p>
          <a:p>
            <a:pPr lvl="1"/>
            <a:r>
              <a:rPr lang="en-US" dirty="0"/>
              <a:t>Ridesharing (Uber, Lyft)</a:t>
            </a:r>
          </a:p>
          <a:p>
            <a:pPr lvl="1"/>
            <a:r>
              <a:rPr lang="en-US" dirty="0"/>
              <a:t>Application development (iOS, Android)</a:t>
            </a:r>
          </a:p>
          <a:p>
            <a:pPr lvl="1"/>
            <a:r>
              <a:rPr lang="en-US" dirty="0"/>
              <a:t>Mobile weather applications</a:t>
            </a:r>
          </a:p>
          <a:p>
            <a:pPr lvl="1"/>
            <a:r>
              <a:rPr lang="en-US" dirty="0"/>
              <a:t>Web development (embedding applications)</a:t>
            </a:r>
          </a:p>
          <a:p>
            <a:pPr lvl="1"/>
            <a:endParaRPr lang="en-US" dirty="0"/>
          </a:p>
          <a:p>
            <a:r>
              <a:rPr lang="en-US" dirty="0"/>
              <a:t>Internal vs. External APIs</a:t>
            </a:r>
          </a:p>
        </p:txBody>
      </p:sp>
      <p:sp>
        <p:nvSpPr>
          <p:cNvPr id="4" name="Slide Number Placeholder 3">
            <a:extLst>
              <a:ext uri="{FF2B5EF4-FFF2-40B4-BE49-F238E27FC236}">
                <a16:creationId xmlns:a16="http://schemas.microsoft.com/office/drawing/2014/main" id="{5E7AA4D1-9AE4-1048-B6A8-1E84C4C9AB74}"/>
              </a:ext>
            </a:extLst>
          </p:cNvPr>
          <p:cNvSpPr>
            <a:spLocks noGrp="1"/>
          </p:cNvSpPr>
          <p:nvPr>
            <p:ph type="sldNum" sz="quarter" idx="12"/>
          </p:nvPr>
        </p:nvSpPr>
        <p:spPr/>
        <p:txBody>
          <a:bodyPr/>
          <a:lstStyle/>
          <a:p>
            <a:fld id="{0CFEC368-1D7A-4F81-ABF6-AE0E36BAF64C}" type="slidenum">
              <a:rPr lang="en-US" smtClean="0"/>
              <a:pPr/>
              <a:t>10</a:t>
            </a:fld>
            <a:endParaRPr lang="en-US"/>
          </a:p>
        </p:txBody>
      </p:sp>
      <p:pic>
        <p:nvPicPr>
          <p:cNvPr id="6" name="Picture 4" descr="Image result for application programming interface">
            <a:extLst>
              <a:ext uri="{FF2B5EF4-FFF2-40B4-BE49-F238E27FC236}">
                <a16:creationId xmlns:a16="http://schemas.microsoft.com/office/drawing/2014/main" id="{EEC1EB08-6BD0-4995-B449-834505ECD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380" y="2270811"/>
            <a:ext cx="4656945" cy="302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85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0C9429-A256-4278-82EF-AFE70B214466}"/>
              </a:ext>
            </a:extLst>
          </p:cNvPr>
          <p:cNvSpPr>
            <a:spLocks noGrp="1"/>
          </p:cNvSpPr>
          <p:nvPr>
            <p:ph type="sldNum" sz="quarter" idx="12"/>
          </p:nvPr>
        </p:nvSpPr>
        <p:spPr/>
        <p:txBody>
          <a:bodyPr/>
          <a:lstStyle/>
          <a:p>
            <a:fld id="{039594E2-DD67-8748-9F72-46C8CFC01FDA}" type="slidenum">
              <a:rPr lang="en-US" smtClean="0"/>
              <a:t>11</a:t>
            </a:fld>
            <a:endParaRPr lang="en-US"/>
          </a:p>
        </p:txBody>
      </p:sp>
      <p:sp>
        <p:nvSpPr>
          <p:cNvPr id="4" name="Title 3">
            <a:extLst>
              <a:ext uri="{FF2B5EF4-FFF2-40B4-BE49-F238E27FC236}">
                <a16:creationId xmlns:a16="http://schemas.microsoft.com/office/drawing/2014/main" id="{0A90F1F7-2322-4A35-97AA-085DFAD8F62F}"/>
              </a:ext>
            </a:extLst>
          </p:cNvPr>
          <p:cNvSpPr>
            <a:spLocks noGrp="1"/>
          </p:cNvSpPr>
          <p:nvPr>
            <p:ph type="title"/>
          </p:nvPr>
        </p:nvSpPr>
        <p:spPr/>
        <p:txBody>
          <a:bodyPr/>
          <a:lstStyle/>
          <a:p>
            <a:r>
              <a:rPr lang="en-US" dirty="0"/>
              <a:t>Simple Example of Using APIs</a:t>
            </a:r>
          </a:p>
        </p:txBody>
      </p:sp>
      <p:pic>
        <p:nvPicPr>
          <p:cNvPr id="6" name="Picture 5">
            <a:hlinkClick r:id="rId2"/>
            <a:extLst>
              <a:ext uri="{FF2B5EF4-FFF2-40B4-BE49-F238E27FC236}">
                <a16:creationId xmlns:a16="http://schemas.microsoft.com/office/drawing/2014/main" id="{078A5166-9CB0-40A6-801A-CD4C22F5E021}"/>
              </a:ext>
            </a:extLst>
          </p:cNvPr>
          <p:cNvPicPr>
            <a:picLocks noChangeAspect="1"/>
          </p:cNvPicPr>
          <p:nvPr/>
        </p:nvPicPr>
        <p:blipFill>
          <a:blip r:embed="rId3"/>
          <a:stretch>
            <a:fillRect/>
          </a:stretch>
        </p:blipFill>
        <p:spPr>
          <a:xfrm>
            <a:off x="1587117" y="959957"/>
            <a:ext cx="9017765" cy="5862596"/>
          </a:xfrm>
          <a:prstGeom prst="rect">
            <a:avLst/>
          </a:prstGeom>
        </p:spPr>
      </p:pic>
    </p:spTree>
    <p:extLst>
      <p:ext uri="{BB962C8B-B14F-4D97-AF65-F5344CB8AC3E}">
        <p14:creationId xmlns:p14="http://schemas.microsoft.com/office/powerpoint/2010/main" val="27025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36B62D-15F3-4C56-A9A7-A13EABF01D69}"/>
              </a:ext>
            </a:extLst>
          </p:cNvPr>
          <p:cNvSpPr>
            <a:spLocks noGrp="1"/>
          </p:cNvSpPr>
          <p:nvPr>
            <p:ph type="sldNum" sz="quarter" idx="12"/>
          </p:nvPr>
        </p:nvSpPr>
        <p:spPr/>
        <p:txBody>
          <a:bodyPr/>
          <a:lstStyle/>
          <a:p>
            <a:fld id="{039594E2-DD67-8748-9F72-46C8CFC01FDA}" type="slidenum">
              <a:rPr lang="en-US" smtClean="0"/>
              <a:t>12</a:t>
            </a:fld>
            <a:endParaRPr lang="en-US"/>
          </a:p>
        </p:txBody>
      </p:sp>
      <p:sp>
        <p:nvSpPr>
          <p:cNvPr id="4" name="Title 3">
            <a:extLst>
              <a:ext uri="{FF2B5EF4-FFF2-40B4-BE49-F238E27FC236}">
                <a16:creationId xmlns:a16="http://schemas.microsoft.com/office/drawing/2014/main" id="{84726742-FD59-48E2-92DB-AD2BD6EE20BF}"/>
              </a:ext>
            </a:extLst>
          </p:cNvPr>
          <p:cNvSpPr>
            <a:spLocks noGrp="1"/>
          </p:cNvSpPr>
          <p:nvPr>
            <p:ph type="title"/>
          </p:nvPr>
        </p:nvSpPr>
        <p:spPr/>
        <p:txBody>
          <a:bodyPr/>
          <a:lstStyle/>
          <a:p>
            <a:r>
              <a:rPr lang="en-US" dirty="0"/>
              <a:t>Summary</a:t>
            </a:r>
          </a:p>
        </p:txBody>
      </p:sp>
      <p:sp>
        <p:nvSpPr>
          <p:cNvPr id="5" name="Content Placeholder 2">
            <a:extLst>
              <a:ext uri="{FF2B5EF4-FFF2-40B4-BE49-F238E27FC236}">
                <a16:creationId xmlns:a16="http://schemas.microsoft.com/office/drawing/2014/main" id="{AFF28B04-1F4D-4BF5-A325-A76ED6B1B893}"/>
              </a:ext>
            </a:extLst>
          </p:cNvPr>
          <p:cNvSpPr>
            <a:spLocks noGrp="1"/>
          </p:cNvSpPr>
          <p:nvPr>
            <p:ph idx="1"/>
          </p:nvPr>
        </p:nvSpPr>
        <p:spPr>
          <a:xfrm>
            <a:off x="666750" y="1024570"/>
            <a:ext cx="11068050" cy="5580711"/>
          </a:xfrm>
        </p:spPr>
        <p:txBody>
          <a:bodyPr>
            <a:normAutofit/>
          </a:bodyPr>
          <a:lstStyle/>
          <a:p>
            <a:r>
              <a:rPr lang="en-US" dirty="0"/>
              <a:t>With data mining, we can learn from large amounts of data and gain insights on patterns that occur in the data.</a:t>
            </a:r>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r>
              <a:rPr lang="en-US" dirty="0"/>
              <a:t>Can we extend data mining techniques further?</a:t>
            </a:r>
          </a:p>
        </p:txBody>
      </p:sp>
      <p:pic>
        <p:nvPicPr>
          <p:cNvPr id="6" name="Picture 5">
            <a:extLst>
              <a:ext uri="{FF2B5EF4-FFF2-40B4-BE49-F238E27FC236}">
                <a16:creationId xmlns:a16="http://schemas.microsoft.com/office/drawing/2014/main" id="{32B98C72-8CF1-46B9-9566-FFAC4018E313}"/>
              </a:ext>
            </a:extLst>
          </p:cNvPr>
          <p:cNvPicPr>
            <a:picLocks noChangeAspect="1"/>
          </p:cNvPicPr>
          <p:nvPr/>
        </p:nvPicPr>
        <p:blipFill>
          <a:blip r:embed="rId2"/>
          <a:stretch>
            <a:fillRect/>
          </a:stretch>
        </p:blipFill>
        <p:spPr>
          <a:xfrm>
            <a:off x="4318924" y="2210922"/>
            <a:ext cx="3763701" cy="2810230"/>
          </a:xfrm>
          <a:prstGeom prst="rect">
            <a:avLst/>
          </a:prstGeom>
        </p:spPr>
      </p:pic>
    </p:spTree>
    <p:extLst>
      <p:ext uri="{BB962C8B-B14F-4D97-AF65-F5344CB8AC3E}">
        <p14:creationId xmlns:p14="http://schemas.microsoft.com/office/powerpoint/2010/main" val="416201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grpSp>
        <p:nvGrpSpPr>
          <p:cNvPr id="7" name="Group 6">
            <a:extLst>
              <a:ext uri="{FF2B5EF4-FFF2-40B4-BE49-F238E27FC236}">
                <a16:creationId xmlns:a16="http://schemas.microsoft.com/office/drawing/2014/main" id="{C23C64A5-8B08-58AF-7CA2-926B77FEC589}"/>
              </a:ext>
            </a:extLst>
          </p:cNvPr>
          <p:cNvGrpSpPr/>
          <p:nvPr/>
        </p:nvGrpSpPr>
        <p:grpSpPr>
          <a:xfrm>
            <a:off x="3722663" y="1258529"/>
            <a:ext cx="5029200" cy="5029200"/>
            <a:chOff x="6308546" y="914400"/>
            <a:chExt cx="5029200" cy="5029200"/>
          </a:xfrm>
        </p:grpSpPr>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t>Machine</a:t>
              </a:r>
            </a:p>
            <a:p>
              <a:pPr algn="ctr"/>
              <a:r>
                <a:rPr lang="en-US" sz="2000" b="1" dirty="0"/>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t>Deep</a:t>
              </a:r>
            </a:p>
            <a:p>
              <a:pPr algn="ctr"/>
              <a:r>
                <a:rPr lang="en-US" sz="2000" b="1" dirty="0"/>
                <a:t>Learning</a:t>
              </a:r>
            </a:p>
          </p:txBody>
        </p:sp>
      </p:grpSp>
      <p:sp>
        <p:nvSpPr>
          <p:cNvPr id="2" name="Title 1">
            <a:extLst>
              <a:ext uri="{FF2B5EF4-FFF2-40B4-BE49-F238E27FC236}">
                <a16:creationId xmlns:a16="http://schemas.microsoft.com/office/drawing/2014/main" id="{6EA5292F-B491-6A59-E3DC-ED6135E8B17C}"/>
              </a:ext>
            </a:extLst>
          </p:cNvPr>
          <p:cNvSpPr>
            <a:spLocks noGrp="1"/>
          </p:cNvSpPr>
          <p:nvPr>
            <p:ph type="title"/>
          </p:nvPr>
        </p:nvSpPr>
        <p:spPr>
          <a:xfrm>
            <a:off x="108857" y="165875"/>
            <a:ext cx="9829799" cy="736932"/>
          </a:xfrm>
        </p:spPr>
        <p:txBody>
          <a:bodyPr/>
          <a:lstStyle/>
          <a:p>
            <a:r>
              <a:rPr lang="en-US" dirty="0"/>
              <a:t>AI, ML, Deep Learning</a:t>
            </a:r>
          </a:p>
        </p:txBody>
      </p:sp>
    </p:spTree>
    <p:extLst>
      <p:ext uri="{BB962C8B-B14F-4D97-AF65-F5344CB8AC3E}">
        <p14:creationId xmlns:p14="http://schemas.microsoft.com/office/powerpoint/2010/main" val="1618710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572957B-8333-EA12-EFF4-7B221CE8C809}"/>
              </a:ext>
            </a:extLst>
          </p:cNvPr>
          <p:cNvSpPr txBox="1"/>
          <p:nvPr/>
        </p:nvSpPr>
        <p:spPr>
          <a:xfrm>
            <a:off x="0" y="6182548"/>
            <a:ext cx="11700163" cy="646331"/>
          </a:xfrm>
          <a:prstGeom prst="rect">
            <a:avLst/>
          </a:prstGeom>
          <a:noFill/>
        </p:spPr>
        <p:txBody>
          <a:bodyPr wrap="square">
            <a:spAutoFit/>
          </a:bodyPr>
          <a:lstStyle/>
          <a:p>
            <a:r>
              <a:rPr lang="en-US" sz="1200" dirty="0">
                <a:effectLst/>
              </a:rPr>
              <a:t>[1] Turing, A. M. I.—COMPUTING MACHINERY AND INTELLIGENCE. </a:t>
            </a:r>
            <a:r>
              <a:rPr lang="en-US" sz="1200" i="1" dirty="0">
                <a:effectLst/>
              </a:rPr>
              <a:t>Mind</a:t>
            </a:r>
            <a:r>
              <a:rPr lang="en-US" sz="1200" dirty="0">
                <a:effectLst/>
              </a:rPr>
              <a:t> </a:t>
            </a:r>
            <a:r>
              <a:rPr lang="en-US" sz="1200" b="1" dirty="0">
                <a:effectLst/>
              </a:rPr>
              <a:t>LIX</a:t>
            </a:r>
            <a:r>
              <a:rPr lang="en-US" sz="1200" dirty="0">
                <a:effectLst/>
              </a:rPr>
              <a:t>, 433–460 (1950).</a:t>
            </a:r>
          </a:p>
          <a:p>
            <a:r>
              <a:rPr lang="en-US" sz="1200" dirty="0"/>
              <a:t>[2] </a:t>
            </a:r>
            <a:r>
              <a:rPr lang="en-US" sz="1200" dirty="0">
                <a:effectLst/>
              </a:rPr>
              <a:t>Russell, S. J., Norvig, P. &amp; Davis, E. </a:t>
            </a:r>
            <a:r>
              <a:rPr lang="en-US" sz="1200" i="1" dirty="0">
                <a:effectLst/>
              </a:rPr>
              <a:t>Artificial intelligence: a modern approach</a:t>
            </a:r>
            <a:r>
              <a:rPr lang="en-US" sz="1200" dirty="0">
                <a:effectLst/>
              </a:rPr>
              <a:t>. (Prentice Hall, 2010).</a:t>
            </a:r>
          </a:p>
          <a:p>
            <a:r>
              <a:rPr lang="en-US" sz="1200" dirty="0"/>
              <a:t>[3] </a:t>
            </a:r>
            <a:r>
              <a:rPr lang="en-US" sz="1200" dirty="0" err="1">
                <a:effectLst/>
              </a:rPr>
              <a:t>Garnelo</a:t>
            </a:r>
            <a:r>
              <a:rPr lang="en-US" sz="1200" dirty="0">
                <a:effectLst/>
              </a:rPr>
              <a:t>, M. &amp; Shanahan, M. Reconciling deep learning with symbolic artificial intelligence: representing objects and relations. </a:t>
            </a:r>
            <a:r>
              <a:rPr lang="en-US" sz="1200" i="1" dirty="0">
                <a:effectLst/>
              </a:rPr>
              <a:t>Current Opinion in Behavioral Sciences</a:t>
            </a:r>
            <a:r>
              <a:rPr lang="en-US" sz="1200" dirty="0">
                <a:effectLst/>
              </a:rPr>
              <a:t> </a:t>
            </a:r>
            <a:r>
              <a:rPr lang="en-US" sz="1200" b="1" dirty="0">
                <a:effectLst/>
              </a:rPr>
              <a:t>29</a:t>
            </a:r>
            <a:r>
              <a:rPr lang="en-US" sz="1200" dirty="0">
                <a:effectLst/>
              </a:rPr>
              <a:t>, 17–23 (2019).</a:t>
            </a:r>
          </a:p>
        </p:txBody>
      </p:sp>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solidFill>
                  <a:schemeClr val="tx1">
                    <a:alpha val="49815"/>
                  </a:schemeClr>
                </a:solidFill>
              </a:rPr>
              <a:t>Machine</a:t>
            </a:r>
          </a:p>
          <a:p>
            <a:pPr algn="ctr"/>
            <a:r>
              <a:rPr lang="en-US" sz="2000" b="1" dirty="0">
                <a:solidFill>
                  <a:schemeClr val="tx1">
                    <a:alpha val="49815"/>
                  </a:schemeClr>
                </a:solidFill>
              </a:rPr>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solidFill>
                  <a:schemeClr val="tx1">
                    <a:alpha val="49815"/>
                  </a:schemeClr>
                </a:solidFill>
              </a:rPr>
              <a:t>Deep</a:t>
            </a:r>
          </a:p>
          <a:p>
            <a:pPr algn="ctr"/>
            <a:r>
              <a:rPr lang="en-US" sz="2000" b="1" dirty="0">
                <a:solidFill>
                  <a:schemeClr val="tx1">
                    <a:alpha val="49815"/>
                  </a:schemeClr>
                </a:solidFill>
              </a:rPr>
              <a:t>Learning</a:t>
            </a:r>
          </a:p>
        </p:txBody>
      </p:sp>
      <p:sp>
        <p:nvSpPr>
          <p:cNvPr id="3" name="TextBox 2">
            <a:extLst>
              <a:ext uri="{FF2B5EF4-FFF2-40B4-BE49-F238E27FC236}">
                <a16:creationId xmlns:a16="http://schemas.microsoft.com/office/drawing/2014/main" id="{D99E2BA4-BE58-F5E9-E41C-E5EBAA7DE7A2}"/>
              </a:ext>
            </a:extLst>
          </p:cNvPr>
          <p:cNvSpPr txBox="1"/>
          <p:nvPr/>
        </p:nvSpPr>
        <p:spPr>
          <a:xfrm>
            <a:off x="7081282" y="2003004"/>
            <a:ext cx="1025665" cy="307777"/>
          </a:xfrm>
          <a:prstGeom prst="rect">
            <a:avLst/>
          </a:prstGeom>
          <a:noFill/>
        </p:spPr>
        <p:txBody>
          <a:bodyPr wrap="none" rtlCol="0">
            <a:spAutoFit/>
          </a:bodyPr>
          <a:lstStyle/>
          <a:p>
            <a:r>
              <a:rPr lang="en-US" sz="1400" dirty="0"/>
              <a:t>Symbolic AI</a:t>
            </a:r>
          </a:p>
        </p:txBody>
      </p:sp>
      <p:sp>
        <p:nvSpPr>
          <p:cNvPr id="24" name="TextBox 23">
            <a:extLst>
              <a:ext uri="{FF2B5EF4-FFF2-40B4-BE49-F238E27FC236}">
                <a16:creationId xmlns:a16="http://schemas.microsoft.com/office/drawing/2014/main" id="{06858DD3-050C-2972-8047-2A7350E2DEC7}"/>
              </a:ext>
            </a:extLst>
          </p:cNvPr>
          <p:cNvSpPr txBox="1"/>
          <p:nvPr/>
        </p:nvSpPr>
        <p:spPr>
          <a:xfrm>
            <a:off x="9221284" y="2003004"/>
            <a:ext cx="1329467" cy="307777"/>
          </a:xfrm>
          <a:prstGeom prst="rect">
            <a:avLst/>
          </a:prstGeom>
          <a:noFill/>
        </p:spPr>
        <p:txBody>
          <a:bodyPr wrap="none" rtlCol="0">
            <a:spAutoFit/>
          </a:bodyPr>
          <a:lstStyle/>
          <a:p>
            <a:pPr algn="ctr"/>
            <a:r>
              <a:rPr lang="en-US" sz="1400" dirty="0"/>
              <a:t>Expert Systems</a:t>
            </a:r>
          </a:p>
        </p:txBody>
      </p:sp>
      <p:sp>
        <p:nvSpPr>
          <p:cNvPr id="26" name="TextBox 25">
            <a:extLst>
              <a:ext uri="{FF2B5EF4-FFF2-40B4-BE49-F238E27FC236}">
                <a16:creationId xmlns:a16="http://schemas.microsoft.com/office/drawing/2014/main" id="{BAF3688C-A956-3FA3-B549-8B6D73D36F0D}"/>
              </a:ext>
            </a:extLst>
          </p:cNvPr>
          <p:cNvSpPr txBox="1"/>
          <p:nvPr/>
        </p:nvSpPr>
        <p:spPr>
          <a:xfrm>
            <a:off x="358867" y="1172864"/>
            <a:ext cx="4954625" cy="646331"/>
          </a:xfrm>
          <a:prstGeom prst="rect">
            <a:avLst/>
          </a:prstGeom>
          <a:noFill/>
        </p:spPr>
        <p:txBody>
          <a:bodyPr wrap="square" rtlCol="0">
            <a:spAutoFit/>
          </a:bodyPr>
          <a:lstStyle/>
          <a:p>
            <a:pPr algn="ctr"/>
            <a:r>
              <a:rPr lang="en-US" i="1" dirty="0"/>
              <a:t>Theory and development of computer systems to perform tasks requiring human intelligence [1]</a:t>
            </a:r>
          </a:p>
        </p:txBody>
      </p:sp>
      <p:sp>
        <p:nvSpPr>
          <p:cNvPr id="29" name="TextBox 28">
            <a:extLst>
              <a:ext uri="{FF2B5EF4-FFF2-40B4-BE49-F238E27FC236}">
                <a16:creationId xmlns:a16="http://schemas.microsoft.com/office/drawing/2014/main" id="{ED63EF12-25C7-A448-B959-6EB095D5CA50}"/>
              </a:ext>
            </a:extLst>
          </p:cNvPr>
          <p:cNvSpPr txBox="1"/>
          <p:nvPr/>
        </p:nvSpPr>
        <p:spPr>
          <a:xfrm>
            <a:off x="6556433" y="3397304"/>
            <a:ext cx="1025665" cy="523220"/>
          </a:xfrm>
          <a:prstGeom prst="rect">
            <a:avLst/>
          </a:prstGeom>
          <a:noFill/>
        </p:spPr>
        <p:txBody>
          <a:bodyPr wrap="none" rtlCol="0">
            <a:spAutoFit/>
          </a:bodyPr>
          <a:lstStyle/>
          <a:p>
            <a:pPr algn="ctr"/>
            <a:r>
              <a:rPr lang="en-US" sz="1400" dirty="0"/>
              <a:t>Neuro </a:t>
            </a:r>
          </a:p>
          <a:p>
            <a:pPr algn="ctr"/>
            <a:r>
              <a:rPr lang="en-US" sz="1400" dirty="0"/>
              <a:t>Symbolic AI</a:t>
            </a:r>
          </a:p>
        </p:txBody>
      </p:sp>
      <p:sp>
        <p:nvSpPr>
          <p:cNvPr id="5" name="TextBox 4">
            <a:extLst>
              <a:ext uri="{FF2B5EF4-FFF2-40B4-BE49-F238E27FC236}">
                <a16:creationId xmlns:a16="http://schemas.microsoft.com/office/drawing/2014/main" id="{E9EC6FE5-1398-7338-14DD-66F5E9E54F55}"/>
              </a:ext>
            </a:extLst>
          </p:cNvPr>
          <p:cNvSpPr txBox="1"/>
          <p:nvPr/>
        </p:nvSpPr>
        <p:spPr>
          <a:xfrm>
            <a:off x="1722857" y="2020399"/>
            <a:ext cx="2595582" cy="369332"/>
          </a:xfrm>
          <a:prstGeom prst="rect">
            <a:avLst/>
          </a:prstGeom>
          <a:noFill/>
        </p:spPr>
        <p:txBody>
          <a:bodyPr wrap="none" rtlCol="0">
            <a:spAutoFit/>
          </a:bodyPr>
          <a:lstStyle/>
          <a:p>
            <a:r>
              <a:rPr lang="en-US" dirty="0"/>
              <a:t>Can machines think ? [1]  </a:t>
            </a:r>
          </a:p>
        </p:txBody>
      </p:sp>
      <p:sp>
        <p:nvSpPr>
          <p:cNvPr id="2" name="Title 1">
            <a:extLst>
              <a:ext uri="{FF2B5EF4-FFF2-40B4-BE49-F238E27FC236}">
                <a16:creationId xmlns:a16="http://schemas.microsoft.com/office/drawing/2014/main" id="{786DC64D-3ED6-A9DA-135F-05837DFDF40C}"/>
              </a:ext>
            </a:extLst>
          </p:cNvPr>
          <p:cNvSpPr>
            <a:spLocks noGrp="1"/>
          </p:cNvSpPr>
          <p:nvPr>
            <p:ph type="title"/>
          </p:nvPr>
        </p:nvSpPr>
        <p:spPr>
          <a:xfrm>
            <a:off x="108857" y="165875"/>
            <a:ext cx="9829799" cy="736932"/>
          </a:xfrm>
        </p:spPr>
        <p:txBody>
          <a:bodyPr/>
          <a:lstStyle/>
          <a:p>
            <a:r>
              <a:rPr lang="en-US" dirty="0"/>
              <a:t>Artificial Intelligence</a:t>
            </a:r>
          </a:p>
        </p:txBody>
      </p:sp>
      <p:pic>
        <p:nvPicPr>
          <p:cNvPr id="1026" name="Picture 2" descr="undefined">
            <a:extLst>
              <a:ext uri="{FF2B5EF4-FFF2-40B4-BE49-F238E27FC236}">
                <a16:creationId xmlns:a16="http://schemas.microsoft.com/office/drawing/2014/main" id="{BAA92C32-A4D8-270C-8DFD-06F731860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13" y="2682408"/>
            <a:ext cx="4335002" cy="330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9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572957B-8333-EA12-EFF4-7B221CE8C809}"/>
              </a:ext>
            </a:extLst>
          </p:cNvPr>
          <p:cNvSpPr txBox="1"/>
          <p:nvPr/>
        </p:nvSpPr>
        <p:spPr>
          <a:xfrm>
            <a:off x="0" y="6182548"/>
            <a:ext cx="11700163" cy="646331"/>
          </a:xfrm>
          <a:prstGeom prst="rect">
            <a:avLst/>
          </a:prstGeom>
          <a:noFill/>
        </p:spPr>
        <p:txBody>
          <a:bodyPr wrap="square">
            <a:spAutoFit/>
          </a:bodyPr>
          <a:lstStyle/>
          <a:p>
            <a:r>
              <a:rPr lang="en-US" sz="1200" dirty="0">
                <a:effectLst/>
              </a:rPr>
              <a:t>[1] Turing, A. M. I.—COMPUTING MACHINERY AND INTELLIGENCE. </a:t>
            </a:r>
            <a:r>
              <a:rPr lang="en-US" sz="1200" i="1" dirty="0">
                <a:effectLst/>
              </a:rPr>
              <a:t>Mind</a:t>
            </a:r>
            <a:r>
              <a:rPr lang="en-US" sz="1200" dirty="0">
                <a:effectLst/>
              </a:rPr>
              <a:t> </a:t>
            </a:r>
            <a:r>
              <a:rPr lang="en-US" sz="1200" b="1" dirty="0">
                <a:effectLst/>
              </a:rPr>
              <a:t>LIX</a:t>
            </a:r>
            <a:r>
              <a:rPr lang="en-US" sz="1200" dirty="0">
                <a:effectLst/>
              </a:rPr>
              <a:t>, 433–460 (1950).</a:t>
            </a:r>
          </a:p>
          <a:p>
            <a:r>
              <a:rPr lang="en-US" sz="1200" dirty="0"/>
              <a:t>[2] </a:t>
            </a:r>
            <a:r>
              <a:rPr lang="en-US" sz="1200" dirty="0">
                <a:effectLst/>
              </a:rPr>
              <a:t>Russell, S. J., Norvig, P. &amp; Davis, E. </a:t>
            </a:r>
            <a:r>
              <a:rPr lang="en-US" sz="1200" i="1" dirty="0">
                <a:effectLst/>
              </a:rPr>
              <a:t>Artificial intelligence: a modern approach</a:t>
            </a:r>
            <a:r>
              <a:rPr lang="en-US" sz="1200" dirty="0">
                <a:effectLst/>
              </a:rPr>
              <a:t>. (Prentice Hall, 2010).</a:t>
            </a:r>
          </a:p>
          <a:p>
            <a:r>
              <a:rPr lang="en-US" sz="1200" dirty="0"/>
              <a:t>[3] </a:t>
            </a:r>
            <a:r>
              <a:rPr lang="en-US" sz="1200" dirty="0" err="1">
                <a:effectLst/>
              </a:rPr>
              <a:t>Garnelo</a:t>
            </a:r>
            <a:r>
              <a:rPr lang="en-US" sz="1200" dirty="0">
                <a:effectLst/>
              </a:rPr>
              <a:t>, M. &amp; Shanahan, M. Reconciling deep learning with symbolic artificial intelligence: representing objects and relations. </a:t>
            </a:r>
            <a:r>
              <a:rPr lang="en-US" sz="1200" i="1" dirty="0">
                <a:effectLst/>
              </a:rPr>
              <a:t>Current Opinion in Behavioral Sciences</a:t>
            </a:r>
            <a:r>
              <a:rPr lang="en-US" sz="1200" dirty="0">
                <a:effectLst/>
              </a:rPr>
              <a:t> </a:t>
            </a:r>
            <a:r>
              <a:rPr lang="en-US" sz="1200" b="1" dirty="0">
                <a:effectLst/>
              </a:rPr>
              <a:t>29</a:t>
            </a:r>
            <a:r>
              <a:rPr lang="en-US" sz="1200" dirty="0">
                <a:effectLst/>
              </a:rPr>
              <a:t>, 17–23 (2019).</a:t>
            </a:r>
          </a:p>
        </p:txBody>
      </p:sp>
      <p:sp>
        <p:nvSpPr>
          <p:cNvPr id="15" name="TextBox 14">
            <a:extLst>
              <a:ext uri="{FF2B5EF4-FFF2-40B4-BE49-F238E27FC236}">
                <a16:creationId xmlns:a16="http://schemas.microsoft.com/office/drawing/2014/main" id="{6D1A2788-8121-EC7E-BC12-A082F1D6E3EF}"/>
              </a:ext>
            </a:extLst>
          </p:cNvPr>
          <p:cNvSpPr txBox="1"/>
          <p:nvPr/>
        </p:nvSpPr>
        <p:spPr>
          <a:xfrm>
            <a:off x="420354" y="3848504"/>
            <a:ext cx="5200588" cy="923330"/>
          </a:xfrm>
          <a:prstGeom prst="rect">
            <a:avLst/>
          </a:prstGeom>
          <a:noFill/>
        </p:spPr>
        <p:txBody>
          <a:bodyPr wrap="square" rtlCol="0">
            <a:spAutoFit/>
          </a:bodyPr>
          <a:lstStyle/>
          <a:p>
            <a:pPr algn="just"/>
            <a:r>
              <a:rPr lang="en-US" b="1" dirty="0"/>
              <a:t>Expert Systems : </a:t>
            </a:r>
            <a:r>
              <a:rPr lang="en-US" dirty="0"/>
              <a:t>Computer programs that emulate human decision making through large bodies of conditional statements (Rule based systems)</a:t>
            </a:r>
          </a:p>
        </p:txBody>
      </p:sp>
      <p:sp>
        <p:nvSpPr>
          <p:cNvPr id="16" name="TextBox 15">
            <a:extLst>
              <a:ext uri="{FF2B5EF4-FFF2-40B4-BE49-F238E27FC236}">
                <a16:creationId xmlns:a16="http://schemas.microsoft.com/office/drawing/2014/main" id="{C5C348FE-005D-2087-C10C-9486E0B1433A}"/>
              </a:ext>
            </a:extLst>
          </p:cNvPr>
          <p:cNvSpPr txBox="1"/>
          <p:nvPr/>
        </p:nvSpPr>
        <p:spPr>
          <a:xfrm>
            <a:off x="409589" y="2735584"/>
            <a:ext cx="5200588" cy="923330"/>
          </a:xfrm>
          <a:prstGeom prst="rect">
            <a:avLst/>
          </a:prstGeom>
          <a:noFill/>
        </p:spPr>
        <p:txBody>
          <a:bodyPr wrap="square" rtlCol="0">
            <a:spAutoFit/>
          </a:bodyPr>
          <a:lstStyle/>
          <a:p>
            <a:pPr algn="just"/>
            <a:r>
              <a:rPr lang="en-US" b="1" dirty="0"/>
              <a:t>Symbolic AI : </a:t>
            </a:r>
            <a:r>
              <a:rPr lang="en-US" dirty="0"/>
              <a:t>Collection of methods that carry out logical reasoning by symbolic representations of problems. [2]</a:t>
            </a:r>
            <a:r>
              <a:rPr lang="en-US" b="1" dirty="0">
                <a:solidFill>
                  <a:schemeClr val="accent2">
                    <a:lumMod val="50000"/>
                  </a:schemeClr>
                </a:solidFill>
              </a:rPr>
              <a:t> </a:t>
            </a:r>
          </a:p>
        </p:txBody>
      </p:sp>
      <p:sp>
        <p:nvSpPr>
          <p:cNvPr id="17" name="TextBox 16">
            <a:extLst>
              <a:ext uri="{FF2B5EF4-FFF2-40B4-BE49-F238E27FC236}">
                <a16:creationId xmlns:a16="http://schemas.microsoft.com/office/drawing/2014/main" id="{6DF36A89-918C-B700-573E-6827FF2B5AFC}"/>
              </a:ext>
            </a:extLst>
          </p:cNvPr>
          <p:cNvSpPr txBox="1"/>
          <p:nvPr/>
        </p:nvSpPr>
        <p:spPr>
          <a:xfrm>
            <a:off x="420423" y="4923193"/>
            <a:ext cx="5200588" cy="646331"/>
          </a:xfrm>
          <a:prstGeom prst="rect">
            <a:avLst/>
          </a:prstGeom>
          <a:noFill/>
        </p:spPr>
        <p:txBody>
          <a:bodyPr wrap="square" rtlCol="0">
            <a:spAutoFit/>
          </a:bodyPr>
          <a:lstStyle/>
          <a:p>
            <a:pPr algn="just"/>
            <a:r>
              <a:rPr lang="en-US" b="1" dirty="0"/>
              <a:t>Neuro-symbolic AI : </a:t>
            </a:r>
            <a:r>
              <a:rPr lang="en-US" dirty="0"/>
              <a:t>Combines strength of symbolic AI with deep learning architectures.[3]</a:t>
            </a:r>
            <a:endParaRPr lang="en-US" b="1" dirty="0">
              <a:solidFill>
                <a:schemeClr val="accent2">
                  <a:lumMod val="50000"/>
                </a:schemeClr>
              </a:solidFill>
            </a:endParaRPr>
          </a:p>
        </p:txBody>
      </p:sp>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solidFill>
                  <a:schemeClr val="tx1">
                    <a:alpha val="49815"/>
                  </a:schemeClr>
                </a:solidFill>
              </a:rPr>
              <a:t>Machine</a:t>
            </a:r>
          </a:p>
          <a:p>
            <a:pPr algn="ctr"/>
            <a:r>
              <a:rPr lang="en-US" sz="2000" b="1" dirty="0">
                <a:solidFill>
                  <a:schemeClr val="tx1">
                    <a:alpha val="49815"/>
                  </a:schemeClr>
                </a:solidFill>
              </a:rPr>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solidFill>
                  <a:schemeClr val="tx1">
                    <a:alpha val="49815"/>
                  </a:schemeClr>
                </a:solidFill>
              </a:rPr>
              <a:t>Deep</a:t>
            </a:r>
          </a:p>
          <a:p>
            <a:pPr algn="ctr"/>
            <a:r>
              <a:rPr lang="en-US" sz="2000" b="1" dirty="0">
                <a:solidFill>
                  <a:schemeClr val="tx1">
                    <a:alpha val="49815"/>
                  </a:schemeClr>
                </a:solidFill>
              </a:rPr>
              <a:t>Learning</a:t>
            </a:r>
          </a:p>
        </p:txBody>
      </p:sp>
      <p:sp>
        <p:nvSpPr>
          <p:cNvPr id="3" name="TextBox 2">
            <a:extLst>
              <a:ext uri="{FF2B5EF4-FFF2-40B4-BE49-F238E27FC236}">
                <a16:creationId xmlns:a16="http://schemas.microsoft.com/office/drawing/2014/main" id="{D99E2BA4-BE58-F5E9-E41C-E5EBAA7DE7A2}"/>
              </a:ext>
            </a:extLst>
          </p:cNvPr>
          <p:cNvSpPr txBox="1"/>
          <p:nvPr/>
        </p:nvSpPr>
        <p:spPr>
          <a:xfrm>
            <a:off x="7081282" y="2003004"/>
            <a:ext cx="1025665" cy="307777"/>
          </a:xfrm>
          <a:prstGeom prst="rect">
            <a:avLst/>
          </a:prstGeom>
          <a:noFill/>
        </p:spPr>
        <p:txBody>
          <a:bodyPr wrap="none" rtlCol="0">
            <a:spAutoFit/>
          </a:bodyPr>
          <a:lstStyle/>
          <a:p>
            <a:r>
              <a:rPr lang="en-US" sz="1400" dirty="0"/>
              <a:t>Symbolic AI</a:t>
            </a:r>
          </a:p>
        </p:txBody>
      </p:sp>
      <p:sp>
        <p:nvSpPr>
          <p:cNvPr id="24" name="TextBox 23">
            <a:extLst>
              <a:ext uri="{FF2B5EF4-FFF2-40B4-BE49-F238E27FC236}">
                <a16:creationId xmlns:a16="http://schemas.microsoft.com/office/drawing/2014/main" id="{06858DD3-050C-2972-8047-2A7350E2DEC7}"/>
              </a:ext>
            </a:extLst>
          </p:cNvPr>
          <p:cNvSpPr txBox="1"/>
          <p:nvPr/>
        </p:nvSpPr>
        <p:spPr>
          <a:xfrm>
            <a:off x="9221284" y="2003004"/>
            <a:ext cx="1329467" cy="307777"/>
          </a:xfrm>
          <a:prstGeom prst="rect">
            <a:avLst/>
          </a:prstGeom>
          <a:noFill/>
        </p:spPr>
        <p:txBody>
          <a:bodyPr wrap="none" rtlCol="0">
            <a:spAutoFit/>
          </a:bodyPr>
          <a:lstStyle/>
          <a:p>
            <a:pPr algn="ctr"/>
            <a:r>
              <a:rPr lang="en-US" sz="1400" dirty="0"/>
              <a:t>Expert Systems</a:t>
            </a:r>
          </a:p>
        </p:txBody>
      </p:sp>
      <p:sp>
        <p:nvSpPr>
          <p:cNvPr id="26" name="TextBox 25">
            <a:extLst>
              <a:ext uri="{FF2B5EF4-FFF2-40B4-BE49-F238E27FC236}">
                <a16:creationId xmlns:a16="http://schemas.microsoft.com/office/drawing/2014/main" id="{BAF3688C-A956-3FA3-B549-8B6D73D36F0D}"/>
              </a:ext>
            </a:extLst>
          </p:cNvPr>
          <p:cNvSpPr txBox="1"/>
          <p:nvPr/>
        </p:nvSpPr>
        <p:spPr>
          <a:xfrm>
            <a:off x="358867" y="1172864"/>
            <a:ext cx="4954625" cy="646331"/>
          </a:xfrm>
          <a:prstGeom prst="rect">
            <a:avLst/>
          </a:prstGeom>
          <a:noFill/>
        </p:spPr>
        <p:txBody>
          <a:bodyPr wrap="square" rtlCol="0">
            <a:spAutoFit/>
          </a:bodyPr>
          <a:lstStyle/>
          <a:p>
            <a:pPr algn="ctr"/>
            <a:r>
              <a:rPr lang="en-US" i="1" dirty="0"/>
              <a:t>Theory and development of computer systems to perform tasks requiring human intelligence [1]</a:t>
            </a:r>
          </a:p>
        </p:txBody>
      </p:sp>
      <p:sp>
        <p:nvSpPr>
          <p:cNvPr id="29" name="TextBox 28">
            <a:extLst>
              <a:ext uri="{FF2B5EF4-FFF2-40B4-BE49-F238E27FC236}">
                <a16:creationId xmlns:a16="http://schemas.microsoft.com/office/drawing/2014/main" id="{ED63EF12-25C7-A448-B959-6EB095D5CA50}"/>
              </a:ext>
            </a:extLst>
          </p:cNvPr>
          <p:cNvSpPr txBox="1"/>
          <p:nvPr/>
        </p:nvSpPr>
        <p:spPr>
          <a:xfrm>
            <a:off x="6556433" y="3397304"/>
            <a:ext cx="1025665" cy="523220"/>
          </a:xfrm>
          <a:prstGeom prst="rect">
            <a:avLst/>
          </a:prstGeom>
          <a:noFill/>
        </p:spPr>
        <p:txBody>
          <a:bodyPr wrap="none" rtlCol="0">
            <a:spAutoFit/>
          </a:bodyPr>
          <a:lstStyle/>
          <a:p>
            <a:pPr algn="ctr"/>
            <a:r>
              <a:rPr lang="en-US" sz="1400" dirty="0"/>
              <a:t>Neuro </a:t>
            </a:r>
          </a:p>
          <a:p>
            <a:pPr algn="ctr"/>
            <a:r>
              <a:rPr lang="en-US" sz="1400" dirty="0"/>
              <a:t>Symbolic AI</a:t>
            </a:r>
          </a:p>
        </p:txBody>
      </p:sp>
      <p:sp>
        <p:nvSpPr>
          <p:cNvPr id="5" name="TextBox 4">
            <a:extLst>
              <a:ext uri="{FF2B5EF4-FFF2-40B4-BE49-F238E27FC236}">
                <a16:creationId xmlns:a16="http://schemas.microsoft.com/office/drawing/2014/main" id="{E9EC6FE5-1398-7338-14DD-66F5E9E54F55}"/>
              </a:ext>
            </a:extLst>
          </p:cNvPr>
          <p:cNvSpPr txBox="1"/>
          <p:nvPr/>
        </p:nvSpPr>
        <p:spPr>
          <a:xfrm>
            <a:off x="1722857" y="2020399"/>
            <a:ext cx="2595582" cy="369332"/>
          </a:xfrm>
          <a:prstGeom prst="rect">
            <a:avLst/>
          </a:prstGeom>
          <a:noFill/>
        </p:spPr>
        <p:txBody>
          <a:bodyPr wrap="none" rtlCol="0">
            <a:spAutoFit/>
          </a:bodyPr>
          <a:lstStyle/>
          <a:p>
            <a:r>
              <a:rPr lang="en-US" dirty="0"/>
              <a:t>Can machines think ? [1]  </a:t>
            </a:r>
          </a:p>
        </p:txBody>
      </p:sp>
      <p:sp>
        <p:nvSpPr>
          <p:cNvPr id="2" name="Title 1">
            <a:extLst>
              <a:ext uri="{FF2B5EF4-FFF2-40B4-BE49-F238E27FC236}">
                <a16:creationId xmlns:a16="http://schemas.microsoft.com/office/drawing/2014/main" id="{786DC64D-3ED6-A9DA-135F-05837DFDF40C}"/>
              </a:ext>
            </a:extLst>
          </p:cNvPr>
          <p:cNvSpPr>
            <a:spLocks noGrp="1"/>
          </p:cNvSpPr>
          <p:nvPr>
            <p:ph type="title"/>
          </p:nvPr>
        </p:nvSpPr>
        <p:spPr>
          <a:xfrm>
            <a:off x="108857" y="165875"/>
            <a:ext cx="9829799" cy="736932"/>
          </a:xfrm>
        </p:spPr>
        <p:txBody>
          <a:bodyPr/>
          <a:lstStyle/>
          <a:p>
            <a:r>
              <a:rPr lang="en-US" dirty="0"/>
              <a:t>Artificial Intelligence</a:t>
            </a:r>
          </a:p>
        </p:txBody>
      </p:sp>
    </p:spTree>
    <p:extLst>
      <p:ext uri="{BB962C8B-B14F-4D97-AF65-F5344CB8AC3E}">
        <p14:creationId xmlns:p14="http://schemas.microsoft.com/office/powerpoint/2010/main" val="45152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6"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6A4512E-CC4B-5839-86D4-04B4CE984992}"/>
              </a:ext>
            </a:extLst>
          </p:cNvPr>
          <p:cNvSpPr/>
          <p:nvPr/>
        </p:nvSpPr>
        <p:spPr>
          <a:xfrm>
            <a:off x="6308546" y="914400"/>
            <a:ext cx="5029200" cy="5029200"/>
          </a:xfrm>
          <a:prstGeom prst="ellipse">
            <a:avLst/>
          </a:prstGeom>
          <a:solidFill>
            <a:schemeClr val="accent1">
              <a:lumMod val="20000"/>
              <a:lumOff val="80000"/>
              <a:alpha val="50124"/>
            </a:schemeClr>
          </a:solidFill>
          <a:ln>
            <a:solidFill>
              <a:schemeClr val="tx1">
                <a:alpha val="5036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BD75CE-F5AE-5D90-C34C-68A5E5B2A0A2}"/>
              </a:ext>
            </a:extLst>
          </p:cNvPr>
          <p:cNvSpPr/>
          <p:nvPr/>
        </p:nvSpPr>
        <p:spPr>
          <a:xfrm>
            <a:off x="6992611" y="2286000"/>
            <a:ext cx="3657600" cy="3657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6" name="Oval 5">
            <a:extLst>
              <a:ext uri="{FF2B5EF4-FFF2-40B4-BE49-F238E27FC236}">
                <a16:creationId xmlns:a16="http://schemas.microsoft.com/office/drawing/2014/main" id="{B823D3DB-20A1-EC77-4668-1B4FFE15082D}"/>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7" name="TextBox 6">
            <a:extLst>
              <a:ext uri="{FF2B5EF4-FFF2-40B4-BE49-F238E27FC236}">
                <a16:creationId xmlns:a16="http://schemas.microsoft.com/office/drawing/2014/main" id="{6C652B7D-0EE1-E2E5-3D3C-C55CB0CB5879}"/>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0072"/>
                  </a:schemeClr>
                </a:solidFill>
              </a:rPr>
              <a:t>Artificial Intelligence</a:t>
            </a:r>
          </a:p>
        </p:txBody>
      </p:sp>
      <p:sp>
        <p:nvSpPr>
          <p:cNvPr id="8" name="TextBox 7">
            <a:extLst>
              <a:ext uri="{FF2B5EF4-FFF2-40B4-BE49-F238E27FC236}">
                <a16:creationId xmlns:a16="http://schemas.microsoft.com/office/drawing/2014/main" id="{29366820-5E44-7C07-D0BE-9F78D689D161}"/>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t>Machine</a:t>
            </a:r>
          </a:p>
          <a:p>
            <a:pPr algn="ctr"/>
            <a:r>
              <a:rPr lang="en-US" sz="2000" b="1" dirty="0"/>
              <a:t>Learning</a:t>
            </a:r>
          </a:p>
        </p:txBody>
      </p:sp>
      <p:sp>
        <p:nvSpPr>
          <p:cNvPr id="9" name="TextBox 8">
            <a:extLst>
              <a:ext uri="{FF2B5EF4-FFF2-40B4-BE49-F238E27FC236}">
                <a16:creationId xmlns:a16="http://schemas.microsoft.com/office/drawing/2014/main" id="{E6BE128D-5584-7964-27EB-19DF11B2E967}"/>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solidFill>
                  <a:schemeClr val="tx1">
                    <a:alpha val="50242"/>
                  </a:schemeClr>
                </a:solidFill>
              </a:rPr>
              <a:t>Deep</a:t>
            </a:r>
          </a:p>
          <a:p>
            <a:pPr algn="ctr"/>
            <a:r>
              <a:rPr lang="en-US" sz="2000" b="1" dirty="0">
                <a:solidFill>
                  <a:schemeClr val="tx1">
                    <a:alpha val="50242"/>
                  </a:schemeClr>
                </a:solidFill>
              </a:rPr>
              <a:t>Learning</a:t>
            </a:r>
          </a:p>
        </p:txBody>
      </p:sp>
      <p:sp>
        <p:nvSpPr>
          <p:cNvPr id="14" name="TextBox 13">
            <a:extLst>
              <a:ext uri="{FF2B5EF4-FFF2-40B4-BE49-F238E27FC236}">
                <a16:creationId xmlns:a16="http://schemas.microsoft.com/office/drawing/2014/main" id="{6C9FF661-4127-D719-6E75-31FA3621405F}"/>
              </a:ext>
            </a:extLst>
          </p:cNvPr>
          <p:cNvSpPr txBox="1"/>
          <p:nvPr/>
        </p:nvSpPr>
        <p:spPr>
          <a:xfrm>
            <a:off x="604986" y="1008633"/>
            <a:ext cx="4621397" cy="923330"/>
          </a:xfrm>
          <a:prstGeom prst="rect">
            <a:avLst/>
          </a:prstGeom>
          <a:noFill/>
        </p:spPr>
        <p:txBody>
          <a:bodyPr wrap="square" rtlCol="0">
            <a:spAutoFit/>
          </a:bodyPr>
          <a:lstStyle/>
          <a:p>
            <a:pPr algn="ctr"/>
            <a:r>
              <a:rPr lang="en-US" i="1" dirty="0"/>
              <a:t>Use and development of computer systems that are able to  learn and adapt without following explicit instructions. (Oxford dictionary)</a:t>
            </a:r>
          </a:p>
        </p:txBody>
      </p:sp>
      <p:sp>
        <p:nvSpPr>
          <p:cNvPr id="17" name="TextBox 16">
            <a:extLst>
              <a:ext uri="{FF2B5EF4-FFF2-40B4-BE49-F238E27FC236}">
                <a16:creationId xmlns:a16="http://schemas.microsoft.com/office/drawing/2014/main" id="{7405913E-68DC-5052-F094-27E1F100227B}"/>
              </a:ext>
            </a:extLst>
          </p:cNvPr>
          <p:cNvSpPr txBox="1"/>
          <p:nvPr/>
        </p:nvSpPr>
        <p:spPr>
          <a:xfrm>
            <a:off x="466480" y="3094979"/>
            <a:ext cx="2877822" cy="338554"/>
          </a:xfrm>
          <a:prstGeom prst="rect">
            <a:avLst/>
          </a:prstGeom>
          <a:noFill/>
        </p:spPr>
        <p:txBody>
          <a:bodyPr wrap="square" rtlCol="0">
            <a:spAutoFit/>
          </a:bodyPr>
          <a:lstStyle/>
          <a:p>
            <a:pPr algn="just"/>
            <a:r>
              <a:rPr lang="en-US" sz="1600" b="1" dirty="0"/>
              <a:t>Feature : </a:t>
            </a:r>
            <a:r>
              <a:rPr lang="en-US" sz="1600" dirty="0"/>
              <a:t>Measurable property</a:t>
            </a:r>
          </a:p>
        </p:txBody>
      </p:sp>
      <p:sp>
        <p:nvSpPr>
          <p:cNvPr id="18" name="TextBox 17">
            <a:extLst>
              <a:ext uri="{FF2B5EF4-FFF2-40B4-BE49-F238E27FC236}">
                <a16:creationId xmlns:a16="http://schemas.microsoft.com/office/drawing/2014/main" id="{05164A23-6711-6987-112E-A7545F492F3D}"/>
              </a:ext>
            </a:extLst>
          </p:cNvPr>
          <p:cNvSpPr txBox="1"/>
          <p:nvPr/>
        </p:nvSpPr>
        <p:spPr>
          <a:xfrm>
            <a:off x="466479" y="3468022"/>
            <a:ext cx="5029199" cy="338554"/>
          </a:xfrm>
          <a:prstGeom prst="rect">
            <a:avLst/>
          </a:prstGeom>
          <a:noFill/>
        </p:spPr>
        <p:txBody>
          <a:bodyPr wrap="square" rtlCol="0">
            <a:spAutoFit/>
          </a:bodyPr>
          <a:lstStyle/>
          <a:p>
            <a:pPr algn="just"/>
            <a:r>
              <a:rPr lang="en-US" sz="1600" b="1" dirty="0"/>
              <a:t>Labels : </a:t>
            </a:r>
            <a:r>
              <a:rPr lang="en-US" sz="1600" dirty="0"/>
              <a:t>Value associated with a feature or set of features</a:t>
            </a:r>
          </a:p>
        </p:txBody>
      </p:sp>
      <p:sp>
        <p:nvSpPr>
          <p:cNvPr id="19" name="TextBox 18">
            <a:extLst>
              <a:ext uri="{FF2B5EF4-FFF2-40B4-BE49-F238E27FC236}">
                <a16:creationId xmlns:a16="http://schemas.microsoft.com/office/drawing/2014/main" id="{FE3A4AD1-7F4B-37F4-B7C3-CD4E19942905}"/>
              </a:ext>
            </a:extLst>
          </p:cNvPr>
          <p:cNvSpPr txBox="1"/>
          <p:nvPr/>
        </p:nvSpPr>
        <p:spPr>
          <a:xfrm>
            <a:off x="456780" y="4232693"/>
            <a:ext cx="5533114" cy="338554"/>
          </a:xfrm>
          <a:prstGeom prst="rect">
            <a:avLst/>
          </a:prstGeom>
          <a:noFill/>
        </p:spPr>
        <p:txBody>
          <a:bodyPr wrap="square" rtlCol="0">
            <a:spAutoFit/>
          </a:bodyPr>
          <a:lstStyle/>
          <a:p>
            <a:pPr algn="just"/>
            <a:r>
              <a:rPr lang="en-US" sz="1600" b="1" dirty="0"/>
              <a:t>Training set : </a:t>
            </a:r>
            <a:r>
              <a:rPr lang="en-US" sz="1600" dirty="0"/>
              <a:t>Set of features and labels the model is trained on.</a:t>
            </a:r>
          </a:p>
        </p:txBody>
      </p:sp>
      <p:sp>
        <p:nvSpPr>
          <p:cNvPr id="20" name="TextBox 19">
            <a:extLst>
              <a:ext uri="{FF2B5EF4-FFF2-40B4-BE49-F238E27FC236}">
                <a16:creationId xmlns:a16="http://schemas.microsoft.com/office/drawing/2014/main" id="{54CD777B-C7AF-D114-688F-5083F5AC85BD}"/>
              </a:ext>
            </a:extLst>
          </p:cNvPr>
          <p:cNvSpPr txBox="1"/>
          <p:nvPr/>
        </p:nvSpPr>
        <p:spPr>
          <a:xfrm>
            <a:off x="456781" y="4607434"/>
            <a:ext cx="5291376" cy="584775"/>
          </a:xfrm>
          <a:prstGeom prst="rect">
            <a:avLst/>
          </a:prstGeom>
          <a:noFill/>
        </p:spPr>
        <p:txBody>
          <a:bodyPr wrap="square" rtlCol="0">
            <a:spAutoFit/>
          </a:bodyPr>
          <a:lstStyle/>
          <a:p>
            <a:pPr algn="just"/>
            <a:r>
              <a:rPr lang="en-US" sz="1600" b="1" dirty="0"/>
              <a:t>Test set : </a:t>
            </a:r>
            <a:r>
              <a:rPr lang="en-US" sz="1600" dirty="0"/>
              <a:t>Set of features and labels that we use to evaluate the model predictions.</a:t>
            </a:r>
          </a:p>
        </p:txBody>
      </p:sp>
      <p:sp>
        <p:nvSpPr>
          <p:cNvPr id="21" name="TextBox 20">
            <a:extLst>
              <a:ext uri="{FF2B5EF4-FFF2-40B4-BE49-F238E27FC236}">
                <a16:creationId xmlns:a16="http://schemas.microsoft.com/office/drawing/2014/main" id="{C503F239-F46F-AA6E-CB16-15D76115703A}"/>
              </a:ext>
            </a:extLst>
          </p:cNvPr>
          <p:cNvSpPr txBox="1"/>
          <p:nvPr/>
        </p:nvSpPr>
        <p:spPr>
          <a:xfrm>
            <a:off x="456780" y="3859650"/>
            <a:ext cx="3917666" cy="338554"/>
          </a:xfrm>
          <a:prstGeom prst="rect">
            <a:avLst/>
          </a:prstGeom>
          <a:noFill/>
        </p:spPr>
        <p:txBody>
          <a:bodyPr wrap="square" rtlCol="0">
            <a:spAutoFit/>
          </a:bodyPr>
          <a:lstStyle/>
          <a:p>
            <a:pPr algn="just"/>
            <a:r>
              <a:rPr lang="en-US" sz="1600" b="1" dirty="0"/>
              <a:t>Dataset : </a:t>
            </a:r>
            <a:r>
              <a:rPr lang="en-US" sz="1600" dirty="0"/>
              <a:t>Set of features and labels.</a:t>
            </a:r>
          </a:p>
        </p:txBody>
      </p:sp>
      <p:sp>
        <p:nvSpPr>
          <p:cNvPr id="22" name="TextBox 21">
            <a:extLst>
              <a:ext uri="{FF2B5EF4-FFF2-40B4-BE49-F238E27FC236}">
                <a16:creationId xmlns:a16="http://schemas.microsoft.com/office/drawing/2014/main" id="{F53D64DE-0AA9-5BE4-3587-9FB852228FD1}"/>
              </a:ext>
            </a:extLst>
          </p:cNvPr>
          <p:cNvSpPr txBox="1"/>
          <p:nvPr/>
        </p:nvSpPr>
        <p:spPr>
          <a:xfrm>
            <a:off x="1472153" y="2530674"/>
            <a:ext cx="2797662" cy="369332"/>
          </a:xfrm>
          <a:prstGeom prst="rect">
            <a:avLst/>
          </a:prstGeom>
          <a:noFill/>
        </p:spPr>
        <p:txBody>
          <a:bodyPr wrap="square" rtlCol="0">
            <a:spAutoFit/>
          </a:bodyPr>
          <a:lstStyle/>
          <a:p>
            <a:pPr algn="ctr"/>
            <a:r>
              <a:rPr lang="en-US" b="1" dirty="0">
                <a:solidFill>
                  <a:srgbClr val="FF0000"/>
                </a:solidFill>
              </a:rPr>
              <a:t>IMPORTANT ML LINGO </a:t>
            </a:r>
          </a:p>
        </p:txBody>
      </p:sp>
      <p:sp>
        <p:nvSpPr>
          <p:cNvPr id="23" name="TextBox 22">
            <a:extLst>
              <a:ext uri="{FF2B5EF4-FFF2-40B4-BE49-F238E27FC236}">
                <a16:creationId xmlns:a16="http://schemas.microsoft.com/office/drawing/2014/main" id="{952C80EC-D6D5-D07C-12E9-79F92F113CA4}"/>
              </a:ext>
            </a:extLst>
          </p:cNvPr>
          <p:cNvSpPr txBox="1"/>
          <p:nvPr/>
        </p:nvSpPr>
        <p:spPr>
          <a:xfrm>
            <a:off x="466479" y="5219790"/>
            <a:ext cx="5291376" cy="338554"/>
          </a:xfrm>
          <a:prstGeom prst="rect">
            <a:avLst/>
          </a:prstGeom>
          <a:noFill/>
        </p:spPr>
        <p:txBody>
          <a:bodyPr wrap="square" rtlCol="0">
            <a:spAutoFit/>
          </a:bodyPr>
          <a:lstStyle/>
          <a:p>
            <a:pPr algn="just"/>
            <a:r>
              <a:rPr lang="en-US" sz="1600" b="1" dirty="0"/>
              <a:t>Hyperparameters : </a:t>
            </a:r>
            <a:r>
              <a:rPr lang="en-US" sz="1600" dirty="0"/>
              <a:t>Model parameters</a:t>
            </a:r>
          </a:p>
        </p:txBody>
      </p:sp>
      <p:sp>
        <p:nvSpPr>
          <p:cNvPr id="30" name="TextBox 29">
            <a:extLst>
              <a:ext uri="{FF2B5EF4-FFF2-40B4-BE49-F238E27FC236}">
                <a16:creationId xmlns:a16="http://schemas.microsoft.com/office/drawing/2014/main" id="{6A578CF4-EBE8-9850-01B1-879ADEC6177E}"/>
              </a:ext>
            </a:extLst>
          </p:cNvPr>
          <p:cNvSpPr txBox="1"/>
          <p:nvPr/>
        </p:nvSpPr>
        <p:spPr>
          <a:xfrm>
            <a:off x="7081282" y="2003004"/>
            <a:ext cx="1025665" cy="307777"/>
          </a:xfrm>
          <a:prstGeom prst="rect">
            <a:avLst/>
          </a:prstGeom>
          <a:noFill/>
        </p:spPr>
        <p:txBody>
          <a:bodyPr wrap="none" rtlCol="0">
            <a:spAutoFit/>
          </a:bodyPr>
          <a:lstStyle/>
          <a:p>
            <a:r>
              <a:rPr lang="en-US" sz="1400" dirty="0">
                <a:solidFill>
                  <a:schemeClr val="tx1">
                    <a:alpha val="49797"/>
                  </a:schemeClr>
                </a:solidFill>
              </a:rPr>
              <a:t>Symbolic AI</a:t>
            </a:r>
          </a:p>
        </p:txBody>
      </p:sp>
      <p:sp>
        <p:nvSpPr>
          <p:cNvPr id="31" name="TextBox 30">
            <a:extLst>
              <a:ext uri="{FF2B5EF4-FFF2-40B4-BE49-F238E27FC236}">
                <a16:creationId xmlns:a16="http://schemas.microsoft.com/office/drawing/2014/main" id="{33FD9134-7151-F0BC-E810-36CE4704657B}"/>
              </a:ext>
            </a:extLst>
          </p:cNvPr>
          <p:cNvSpPr txBox="1"/>
          <p:nvPr/>
        </p:nvSpPr>
        <p:spPr>
          <a:xfrm>
            <a:off x="9221284" y="2003004"/>
            <a:ext cx="1329467" cy="307777"/>
          </a:xfrm>
          <a:prstGeom prst="rect">
            <a:avLst/>
          </a:prstGeom>
          <a:noFill/>
        </p:spPr>
        <p:txBody>
          <a:bodyPr wrap="none" rtlCol="0">
            <a:spAutoFit/>
          </a:bodyPr>
          <a:lstStyle/>
          <a:p>
            <a:pPr algn="ctr"/>
            <a:r>
              <a:rPr lang="en-US" sz="1400" dirty="0">
                <a:solidFill>
                  <a:schemeClr val="tx1">
                    <a:alpha val="49797"/>
                  </a:schemeClr>
                </a:solidFill>
              </a:rPr>
              <a:t>Expert Systems</a:t>
            </a:r>
          </a:p>
        </p:txBody>
      </p:sp>
      <p:sp>
        <p:nvSpPr>
          <p:cNvPr id="32" name="TextBox 31">
            <a:extLst>
              <a:ext uri="{FF2B5EF4-FFF2-40B4-BE49-F238E27FC236}">
                <a16:creationId xmlns:a16="http://schemas.microsoft.com/office/drawing/2014/main" id="{B89EDE57-63DE-63B6-4EBE-9ACB8CB07F8C}"/>
              </a:ext>
            </a:extLst>
          </p:cNvPr>
          <p:cNvSpPr txBox="1"/>
          <p:nvPr/>
        </p:nvSpPr>
        <p:spPr>
          <a:xfrm>
            <a:off x="6556433" y="3397304"/>
            <a:ext cx="1025665" cy="523220"/>
          </a:xfrm>
          <a:prstGeom prst="rect">
            <a:avLst/>
          </a:prstGeom>
          <a:noFill/>
        </p:spPr>
        <p:txBody>
          <a:bodyPr wrap="none" rtlCol="0">
            <a:spAutoFit/>
          </a:bodyPr>
          <a:lstStyle/>
          <a:p>
            <a:pPr algn="ctr"/>
            <a:r>
              <a:rPr lang="en-US" sz="1400" dirty="0">
                <a:solidFill>
                  <a:schemeClr val="tx1">
                    <a:alpha val="49797"/>
                  </a:schemeClr>
                </a:solidFill>
              </a:rPr>
              <a:t>Neuro </a:t>
            </a:r>
          </a:p>
          <a:p>
            <a:pPr algn="ctr"/>
            <a:r>
              <a:rPr lang="en-US" sz="1400" dirty="0">
                <a:solidFill>
                  <a:schemeClr val="tx1">
                    <a:alpha val="49797"/>
                  </a:schemeClr>
                </a:solidFill>
              </a:rPr>
              <a:t>Symbolic AI</a:t>
            </a:r>
          </a:p>
        </p:txBody>
      </p:sp>
      <p:sp>
        <p:nvSpPr>
          <p:cNvPr id="33" name="TextBox 32">
            <a:extLst>
              <a:ext uri="{FF2B5EF4-FFF2-40B4-BE49-F238E27FC236}">
                <a16:creationId xmlns:a16="http://schemas.microsoft.com/office/drawing/2014/main" id="{57FAA224-1538-4566-5A0A-C52C9FF6F100}"/>
              </a:ext>
            </a:extLst>
          </p:cNvPr>
          <p:cNvSpPr txBox="1"/>
          <p:nvPr/>
        </p:nvSpPr>
        <p:spPr>
          <a:xfrm>
            <a:off x="10190239" y="2530674"/>
            <a:ext cx="994183" cy="307777"/>
          </a:xfrm>
          <a:prstGeom prst="rect">
            <a:avLst/>
          </a:prstGeom>
          <a:noFill/>
        </p:spPr>
        <p:txBody>
          <a:bodyPr wrap="none" rtlCol="0">
            <a:spAutoFit/>
          </a:bodyPr>
          <a:lstStyle/>
          <a:p>
            <a:pPr algn="ctr"/>
            <a:r>
              <a:rPr lang="en-US" sz="1400" dirty="0">
                <a:solidFill>
                  <a:schemeClr val="tx1">
                    <a:alpha val="50000"/>
                  </a:schemeClr>
                </a:solidFill>
              </a:rPr>
              <a:t>Fuzzy Logic</a:t>
            </a:r>
          </a:p>
        </p:txBody>
      </p:sp>
      <p:sp>
        <p:nvSpPr>
          <p:cNvPr id="34" name="Slide Number Placeholder 1">
            <a:extLst>
              <a:ext uri="{FF2B5EF4-FFF2-40B4-BE49-F238E27FC236}">
                <a16:creationId xmlns:a16="http://schemas.microsoft.com/office/drawing/2014/main" id="{A89C77CA-C25B-03E2-BF6B-CA91B88B70DC}"/>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4</a:t>
            </a:r>
          </a:p>
        </p:txBody>
      </p:sp>
      <p:sp>
        <p:nvSpPr>
          <p:cNvPr id="2" name="Title 1">
            <a:extLst>
              <a:ext uri="{FF2B5EF4-FFF2-40B4-BE49-F238E27FC236}">
                <a16:creationId xmlns:a16="http://schemas.microsoft.com/office/drawing/2014/main" id="{A64584D4-90BC-C2F8-7FCB-47302181699B}"/>
              </a:ext>
            </a:extLst>
          </p:cNvPr>
          <p:cNvSpPr>
            <a:spLocks noGrp="1"/>
          </p:cNvSpPr>
          <p:nvPr>
            <p:ph type="title"/>
          </p:nvPr>
        </p:nvSpPr>
        <p:spPr>
          <a:xfrm>
            <a:off x="108857" y="165875"/>
            <a:ext cx="9829799" cy="736932"/>
          </a:xfrm>
        </p:spPr>
        <p:txBody>
          <a:bodyPr/>
          <a:lstStyle/>
          <a:p>
            <a:r>
              <a:rPr lang="en-US" dirty="0"/>
              <a:t>Machine Learning</a:t>
            </a:r>
          </a:p>
        </p:txBody>
      </p:sp>
    </p:spTree>
    <p:extLst>
      <p:ext uri="{BB962C8B-B14F-4D97-AF65-F5344CB8AC3E}">
        <p14:creationId xmlns:p14="http://schemas.microsoft.com/office/powerpoint/2010/main" val="13244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7A45-94E5-4F8D-BF3C-8C54B7EDF897}"/>
              </a:ext>
            </a:extLst>
          </p:cNvPr>
          <p:cNvSpPr>
            <a:spLocks noGrp="1"/>
          </p:cNvSpPr>
          <p:nvPr>
            <p:ph type="title"/>
          </p:nvPr>
        </p:nvSpPr>
        <p:spPr/>
        <p:txBody>
          <a:bodyPr/>
          <a:lstStyle/>
          <a:p>
            <a:r>
              <a:rPr lang="en-US" dirty="0"/>
              <a:t>Linear Regression</a:t>
            </a:r>
          </a:p>
        </p:txBody>
      </p:sp>
      <p:sp>
        <p:nvSpPr>
          <p:cNvPr id="3" name="Content Placeholder 2">
            <a:extLst>
              <a:ext uri="{FF2B5EF4-FFF2-40B4-BE49-F238E27FC236}">
                <a16:creationId xmlns:a16="http://schemas.microsoft.com/office/drawing/2014/main" id="{27650B7A-B01A-4895-A220-E2733694D7EB}"/>
              </a:ext>
            </a:extLst>
          </p:cNvPr>
          <p:cNvSpPr>
            <a:spLocks noGrp="1"/>
          </p:cNvSpPr>
          <p:nvPr>
            <p:ph idx="1"/>
          </p:nvPr>
        </p:nvSpPr>
        <p:spPr>
          <a:xfrm>
            <a:off x="1368478" y="2374365"/>
            <a:ext cx="4975412" cy="2973721"/>
          </a:xfrm>
        </p:spPr>
        <p:txBody>
          <a:bodyPr>
            <a:normAutofit lnSpcReduction="10000"/>
          </a:bodyPr>
          <a:lstStyle/>
          <a:p>
            <a:pPr marL="0" indent="0">
              <a:buNone/>
            </a:pPr>
            <a:r>
              <a:rPr lang="en-US" dirty="0"/>
              <a:t>The goal:</a:t>
            </a:r>
          </a:p>
          <a:p>
            <a:pPr lvl="1"/>
            <a:r>
              <a:rPr lang="en-US" dirty="0"/>
              <a:t>Given sampled points, can we find a best-fit line?</a:t>
            </a:r>
          </a:p>
          <a:p>
            <a:pPr lvl="1"/>
            <a:endParaRPr lang="en-US" dirty="0"/>
          </a:p>
          <a:p>
            <a:pPr marL="0" indent="0">
              <a:buNone/>
            </a:pPr>
            <a:r>
              <a:rPr lang="en-US" dirty="0"/>
              <a:t>The process:</a:t>
            </a:r>
          </a:p>
          <a:p>
            <a:pPr lvl="1"/>
            <a:r>
              <a:rPr lang="en-US" dirty="0"/>
              <a:t>Using two parameters (m and b), find the line that minimizes the deviation.</a:t>
            </a:r>
          </a:p>
        </p:txBody>
      </p:sp>
      <p:sp>
        <p:nvSpPr>
          <p:cNvPr id="4" name="Slide Number Placeholder 3">
            <a:extLst>
              <a:ext uri="{FF2B5EF4-FFF2-40B4-BE49-F238E27FC236}">
                <a16:creationId xmlns:a16="http://schemas.microsoft.com/office/drawing/2014/main" id="{5B285366-61CD-44A4-AA74-9A8030A21EBD}"/>
              </a:ext>
            </a:extLst>
          </p:cNvPr>
          <p:cNvSpPr>
            <a:spLocks noGrp="1"/>
          </p:cNvSpPr>
          <p:nvPr>
            <p:ph type="sldNum" sz="quarter" idx="12"/>
          </p:nvPr>
        </p:nvSpPr>
        <p:spPr/>
        <p:txBody>
          <a:bodyPr/>
          <a:lstStyle/>
          <a:p>
            <a:fld id="{0CFEC368-1D7A-4F81-ABF6-AE0E36BAF64C}" type="slidenum">
              <a:rPr lang="en-US" smtClean="0"/>
              <a:pPr/>
              <a:t>17</a:t>
            </a:fld>
            <a:endParaRPr lang="en-US"/>
          </a:p>
        </p:txBody>
      </p:sp>
      <p:pic>
        <p:nvPicPr>
          <p:cNvPr id="6" name="Picture 5">
            <a:extLst>
              <a:ext uri="{FF2B5EF4-FFF2-40B4-BE49-F238E27FC236}">
                <a16:creationId xmlns:a16="http://schemas.microsoft.com/office/drawing/2014/main" id="{AAB96B80-0497-4C3B-9DEC-E8C2F243A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9032" y="1892384"/>
            <a:ext cx="3121769" cy="3937684"/>
          </a:xfrm>
          <a:prstGeom prst="rect">
            <a:avLst/>
          </a:prstGeom>
        </p:spPr>
      </p:pic>
    </p:spTree>
    <p:extLst>
      <p:ext uri="{BB962C8B-B14F-4D97-AF65-F5344CB8AC3E}">
        <p14:creationId xmlns:p14="http://schemas.microsoft.com/office/powerpoint/2010/main" val="18716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A08A768-436D-0EFF-40BA-E5B455160594}"/>
              </a:ext>
            </a:extLst>
          </p:cNvPr>
          <p:cNvSpPr/>
          <p:nvPr/>
        </p:nvSpPr>
        <p:spPr>
          <a:xfrm>
            <a:off x="6308546" y="914400"/>
            <a:ext cx="5029200" cy="5029200"/>
          </a:xfrm>
          <a:prstGeom prst="ellipse">
            <a:avLst/>
          </a:prstGeom>
          <a:solidFill>
            <a:schemeClr val="accent1">
              <a:lumMod val="20000"/>
              <a:lumOff val="80000"/>
              <a:alpha val="50124"/>
            </a:schemeClr>
          </a:solidFill>
          <a:ln>
            <a:solidFill>
              <a:schemeClr val="tx1">
                <a:alpha val="5036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224A427-F3D3-909F-B3AD-ECB6092726C9}"/>
              </a:ext>
            </a:extLst>
          </p:cNvPr>
          <p:cNvSpPr/>
          <p:nvPr/>
        </p:nvSpPr>
        <p:spPr>
          <a:xfrm>
            <a:off x="6992611" y="2286000"/>
            <a:ext cx="3657600" cy="3657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6" name="Oval 5">
            <a:extLst>
              <a:ext uri="{FF2B5EF4-FFF2-40B4-BE49-F238E27FC236}">
                <a16:creationId xmlns:a16="http://schemas.microsoft.com/office/drawing/2014/main" id="{D8B6D90D-E8DD-9894-31B9-AEEEC08F7B89}"/>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7" name="TextBox 6">
            <a:extLst>
              <a:ext uri="{FF2B5EF4-FFF2-40B4-BE49-F238E27FC236}">
                <a16:creationId xmlns:a16="http://schemas.microsoft.com/office/drawing/2014/main" id="{797939C9-0BD9-C356-13C8-DA7E6AC99E8B}"/>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0072"/>
                  </a:schemeClr>
                </a:solidFill>
              </a:rPr>
              <a:t>Artificial Intelligence</a:t>
            </a:r>
          </a:p>
        </p:txBody>
      </p:sp>
      <p:sp>
        <p:nvSpPr>
          <p:cNvPr id="8" name="TextBox 7">
            <a:extLst>
              <a:ext uri="{FF2B5EF4-FFF2-40B4-BE49-F238E27FC236}">
                <a16:creationId xmlns:a16="http://schemas.microsoft.com/office/drawing/2014/main" id="{D12D2353-7D69-47E0-D97F-43AD2B230998}"/>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t>Machine</a:t>
            </a:r>
          </a:p>
          <a:p>
            <a:pPr algn="ctr"/>
            <a:r>
              <a:rPr lang="en-US" sz="2000" b="1" dirty="0"/>
              <a:t>Learning</a:t>
            </a:r>
          </a:p>
        </p:txBody>
      </p:sp>
      <p:sp>
        <p:nvSpPr>
          <p:cNvPr id="9" name="TextBox 8">
            <a:extLst>
              <a:ext uri="{FF2B5EF4-FFF2-40B4-BE49-F238E27FC236}">
                <a16:creationId xmlns:a16="http://schemas.microsoft.com/office/drawing/2014/main" id="{89DDD8D8-1D7D-1914-96EB-5D1F31AC17F2}"/>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solidFill>
                  <a:schemeClr val="tx1">
                    <a:alpha val="50242"/>
                  </a:schemeClr>
                </a:solidFill>
              </a:rPr>
              <a:t>Deep</a:t>
            </a:r>
          </a:p>
          <a:p>
            <a:pPr algn="ctr"/>
            <a:r>
              <a:rPr lang="en-US" sz="2000" b="1" dirty="0">
                <a:solidFill>
                  <a:schemeClr val="tx1">
                    <a:alpha val="50242"/>
                  </a:schemeClr>
                </a:solidFill>
              </a:rPr>
              <a:t>Learning</a:t>
            </a:r>
          </a:p>
        </p:txBody>
      </p:sp>
      <p:graphicFrame>
        <p:nvGraphicFramePr>
          <p:cNvPr id="10" name="Table 14">
            <a:extLst>
              <a:ext uri="{FF2B5EF4-FFF2-40B4-BE49-F238E27FC236}">
                <a16:creationId xmlns:a16="http://schemas.microsoft.com/office/drawing/2014/main" id="{DEA44451-DE5C-AC71-A023-A62BFEC2EED1}"/>
              </a:ext>
            </a:extLst>
          </p:cNvPr>
          <p:cNvGraphicFramePr>
            <a:graphicFrameLocks noGrp="1"/>
          </p:cNvGraphicFramePr>
          <p:nvPr/>
        </p:nvGraphicFramePr>
        <p:xfrm>
          <a:off x="747277" y="1382062"/>
          <a:ext cx="5249334" cy="2694365"/>
        </p:xfrm>
        <a:graphic>
          <a:graphicData uri="http://schemas.openxmlformats.org/drawingml/2006/table">
            <a:tbl>
              <a:tblPr firstRow="1" bandRow="1">
                <a:tableStyleId>{5C22544A-7EE6-4342-B048-85BDC9FD1C3A}</a:tableStyleId>
              </a:tblPr>
              <a:tblGrid>
                <a:gridCol w="1270077">
                  <a:extLst>
                    <a:ext uri="{9D8B030D-6E8A-4147-A177-3AD203B41FA5}">
                      <a16:colId xmlns:a16="http://schemas.microsoft.com/office/drawing/2014/main" val="1615693276"/>
                    </a:ext>
                  </a:extLst>
                </a:gridCol>
                <a:gridCol w="1439103">
                  <a:extLst>
                    <a:ext uri="{9D8B030D-6E8A-4147-A177-3AD203B41FA5}">
                      <a16:colId xmlns:a16="http://schemas.microsoft.com/office/drawing/2014/main" val="3149830364"/>
                    </a:ext>
                  </a:extLst>
                </a:gridCol>
                <a:gridCol w="1439103">
                  <a:extLst>
                    <a:ext uri="{9D8B030D-6E8A-4147-A177-3AD203B41FA5}">
                      <a16:colId xmlns:a16="http://schemas.microsoft.com/office/drawing/2014/main" val="1844960066"/>
                    </a:ext>
                  </a:extLst>
                </a:gridCol>
                <a:gridCol w="1101051">
                  <a:extLst>
                    <a:ext uri="{9D8B030D-6E8A-4147-A177-3AD203B41FA5}">
                      <a16:colId xmlns:a16="http://schemas.microsoft.com/office/drawing/2014/main" val="3329167700"/>
                    </a:ext>
                  </a:extLst>
                </a:gridCol>
              </a:tblGrid>
              <a:tr h="585860">
                <a:tc>
                  <a:txBody>
                    <a:bodyPr/>
                    <a:lstStyle/>
                    <a:p>
                      <a:pPr algn="ctr"/>
                      <a:r>
                        <a:rPr lang="en-US" sz="1600" dirty="0">
                          <a:solidFill>
                            <a:schemeClr val="tx1"/>
                          </a:solidFill>
                        </a:rPr>
                        <a:t>Fruit </a:t>
                      </a:r>
                    </a:p>
                    <a:p>
                      <a:pPr algn="ctr"/>
                      <a:r>
                        <a:rPr lang="en-US" sz="1600" dirty="0">
                          <a:solidFill>
                            <a:schemeClr val="tx1"/>
                          </a:solidFill>
                        </a:rPr>
                        <a:t>(Feature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Day of week</a:t>
                      </a:r>
                    </a:p>
                    <a:p>
                      <a:pPr algn="ctr"/>
                      <a:r>
                        <a:rPr lang="en-US" sz="1600" dirty="0">
                          <a:solidFill>
                            <a:schemeClr val="tx1"/>
                          </a:solidFill>
                        </a:rPr>
                        <a:t>(Feature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Price (in $)</a:t>
                      </a:r>
                    </a:p>
                    <a:p>
                      <a:pPr algn="ctr"/>
                      <a:r>
                        <a:rPr lang="en-US" sz="1600" dirty="0">
                          <a:solidFill>
                            <a:schemeClr val="tx1"/>
                          </a:solidFill>
                        </a:rPr>
                        <a:t>(Feature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Num sold</a:t>
                      </a:r>
                    </a:p>
                    <a:p>
                      <a:pPr algn="ctr"/>
                      <a:r>
                        <a:rPr lang="en-US" sz="1600" dirty="0">
                          <a:solidFill>
                            <a:schemeClr val="tx1"/>
                          </a:solidFill>
                        </a:rPr>
                        <a:t> (Label)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103847"/>
                  </a:ext>
                </a:extLst>
              </a:tr>
              <a:tr h="421701">
                <a:tc>
                  <a:txBody>
                    <a:bodyPr/>
                    <a:lstStyle/>
                    <a:p>
                      <a:pPr algn="ctr"/>
                      <a:r>
                        <a:rPr lang="en-US" sz="1600" dirty="0"/>
                        <a:t>‘apple’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‘Monday’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950771394"/>
                  </a:ext>
                </a:extLst>
              </a:tr>
              <a:tr h="421701">
                <a:tc>
                  <a:txBody>
                    <a:bodyPr/>
                    <a:lstStyle/>
                    <a:p>
                      <a:pPr algn="ctr"/>
                      <a:r>
                        <a:rPr lang="en-US" sz="1600" dirty="0"/>
                        <a:t>‘banana’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‘Monday’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200234615"/>
                  </a:ext>
                </a:extLst>
              </a:tr>
              <a:tr h="421701">
                <a:tc>
                  <a:txBody>
                    <a:bodyPr/>
                    <a:lstStyle/>
                    <a:p>
                      <a:pPr algn="ctr"/>
                      <a:r>
                        <a:rPr lang="en-US" sz="1600" dirty="0"/>
                        <a:t>‘apple’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‘Tuesday’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6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873579179"/>
                  </a:ext>
                </a:extLst>
              </a:tr>
              <a:tr h="421701">
                <a:tc>
                  <a:txBody>
                    <a:bodyPr/>
                    <a:lstStyle/>
                    <a:p>
                      <a:pPr algn="ctr"/>
                      <a:r>
                        <a:rPr lang="en-US" sz="1600" dirty="0"/>
                        <a:t>‘pear’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‘Wednesday’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58533474"/>
                  </a:ext>
                </a:extLst>
              </a:tr>
              <a:tr h="421701">
                <a:tc>
                  <a:txBody>
                    <a:bodyPr/>
                    <a:lstStyle/>
                    <a:p>
                      <a:pPr algn="ctr"/>
                      <a:r>
                        <a:rPr lang="en-US" sz="1600" dirty="0"/>
                        <a:t>‘oranges’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‘Thursday’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0460918"/>
                  </a:ext>
                </a:extLst>
              </a:tr>
            </a:tbl>
          </a:graphicData>
        </a:graphic>
      </p:graphicFrame>
      <p:sp>
        <p:nvSpPr>
          <p:cNvPr id="11" name="TextBox 10">
            <a:extLst>
              <a:ext uri="{FF2B5EF4-FFF2-40B4-BE49-F238E27FC236}">
                <a16:creationId xmlns:a16="http://schemas.microsoft.com/office/drawing/2014/main" id="{DDDC38B6-03A1-E2D3-CDD1-357F62AE332E}"/>
              </a:ext>
            </a:extLst>
          </p:cNvPr>
          <p:cNvSpPr txBox="1"/>
          <p:nvPr/>
        </p:nvSpPr>
        <p:spPr>
          <a:xfrm>
            <a:off x="1423398" y="914400"/>
            <a:ext cx="3822265" cy="369332"/>
          </a:xfrm>
          <a:prstGeom prst="rect">
            <a:avLst/>
          </a:prstGeom>
          <a:noFill/>
        </p:spPr>
        <p:txBody>
          <a:bodyPr wrap="none" rtlCol="0">
            <a:spAutoFit/>
          </a:bodyPr>
          <a:lstStyle/>
          <a:p>
            <a:pPr algn="ctr"/>
            <a:r>
              <a:rPr lang="en-US" b="1" dirty="0"/>
              <a:t>Task : </a:t>
            </a:r>
            <a:r>
              <a:rPr lang="en-US" dirty="0"/>
              <a:t>Predict the number of fruits sold</a:t>
            </a:r>
          </a:p>
        </p:txBody>
      </p:sp>
      <p:sp>
        <p:nvSpPr>
          <p:cNvPr id="24" name="TextBox 23">
            <a:extLst>
              <a:ext uri="{FF2B5EF4-FFF2-40B4-BE49-F238E27FC236}">
                <a16:creationId xmlns:a16="http://schemas.microsoft.com/office/drawing/2014/main" id="{21A0A34E-B701-9AAD-FBF1-AF94B3434EC2}"/>
              </a:ext>
            </a:extLst>
          </p:cNvPr>
          <p:cNvSpPr txBox="1"/>
          <p:nvPr/>
        </p:nvSpPr>
        <p:spPr>
          <a:xfrm>
            <a:off x="7081282" y="2003004"/>
            <a:ext cx="1025665" cy="307777"/>
          </a:xfrm>
          <a:prstGeom prst="rect">
            <a:avLst/>
          </a:prstGeom>
          <a:noFill/>
        </p:spPr>
        <p:txBody>
          <a:bodyPr wrap="none" rtlCol="0">
            <a:spAutoFit/>
          </a:bodyPr>
          <a:lstStyle/>
          <a:p>
            <a:r>
              <a:rPr lang="en-US" sz="1400" dirty="0">
                <a:solidFill>
                  <a:schemeClr val="tx1">
                    <a:alpha val="49797"/>
                  </a:schemeClr>
                </a:solidFill>
              </a:rPr>
              <a:t>Symbolic AI</a:t>
            </a:r>
          </a:p>
        </p:txBody>
      </p:sp>
      <p:sp>
        <p:nvSpPr>
          <p:cNvPr id="25" name="TextBox 24">
            <a:extLst>
              <a:ext uri="{FF2B5EF4-FFF2-40B4-BE49-F238E27FC236}">
                <a16:creationId xmlns:a16="http://schemas.microsoft.com/office/drawing/2014/main" id="{F5A76194-EA4A-259C-83B5-96BE0CCE21F0}"/>
              </a:ext>
            </a:extLst>
          </p:cNvPr>
          <p:cNvSpPr txBox="1"/>
          <p:nvPr/>
        </p:nvSpPr>
        <p:spPr>
          <a:xfrm>
            <a:off x="9221284" y="2003004"/>
            <a:ext cx="1329467" cy="307777"/>
          </a:xfrm>
          <a:prstGeom prst="rect">
            <a:avLst/>
          </a:prstGeom>
          <a:noFill/>
        </p:spPr>
        <p:txBody>
          <a:bodyPr wrap="none" rtlCol="0">
            <a:spAutoFit/>
          </a:bodyPr>
          <a:lstStyle/>
          <a:p>
            <a:pPr algn="ctr"/>
            <a:r>
              <a:rPr lang="en-US" sz="1400" dirty="0">
                <a:solidFill>
                  <a:schemeClr val="tx1">
                    <a:alpha val="49797"/>
                  </a:schemeClr>
                </a:solidFill>
              </a:rPr>
              <a:t>Expert Systems</a:t>
            </a:r>
          </a:p>
        </p:txBody>
      </p:sp>
      <p:sp>
        <p:nvSpPr>
          <p:cNvPr id="26" name="TextBox 25">
            <a:extLst>
              <a:ext uri="{FF2B5EF4-FFF2-40B4-BE49-F238E27FC236}">
                <a16:creationId xmlns:a16="http://schemas.microsoft.com/office/drawing/2014/main" id="{B045DA19-3796-AA49-5567-C715F45E15FA}"/>
              </a:ext>
            </a:extLst>
          </p:cNvPr>
          <p:cNvSpPr txBox="1"/>
          <p:nvPr/>
        </p:nvSpPr>
        <p:spPr>
          <a:xfrm>
            <a:off x="6556433" y="3397304"/>
            <a:ext cx="1025665" cy="523220"/>
          </a:xfrm>
          <a:prstGeom prst="rect">
            <a:avLst/>
          </a:prstGeom>
          <a:noFill/>
        </p:spPr>
        <p:txBody>
          <a:bodyPr wrap="none" rtlCol="0">
            <a:spAutoFit/>
          </a:bodyPr>
          <a:lstStyle/>
          <a:p>
            <a:pPr algn="ctr"/>
            <a:r>
              <a:rPr lang="en-US" sz="1400" dirty="0">
                <a:solidFill>
                  <a:schemeClr val="tx1">
                    <a:alpha val="49797"/>
                  </a:schemeClr>
                </a:solidFill>
              </a:rPr>
              <a:t>Neuro </a:t>
            </a:r>
          </a:p>
          <a:p>
            <a:pPr algn="ctr"/>
            <a:r>
              <a:rPr lang="en-US" sz="1400" dirty="0">
                <a:solidFill>
                  <a:schemeClr val="tx1">
                    <a:alpha val="49797"/>
                  </a:schemeClr>
                </a:solidFill>
              </a:rPr>
              <a:t>Symbolic AI</a:t>
            </a:r>
          </a:p>
        </p:txBody>
      </p:sp>
      <p:sp>
        <p:nvSpPr>
          <p:cNvPr id="27" name="TextBox 26">
            <a:extLst>
              <a:ext uri="{FF2B5EF4-FFF2-40B4-BE49-F238E27FC236}">
                <a16:creationId xmlns:a16="http://schemas.microsoft.com/office/drawing/2014/main" id="{E1EF98B8-D484-1D25-0BD5-0A594004C29A}"/>
              </a:ext>
            </a:extLst>
          </p:cNvPr>
          <p:cNvSpPr txBox="1"/>
          <p:nvPr/>
        </p:nvSpPr>
        <p:spPr>
          <a:xfrm>
            <a:off x="10190239" y="2530674"/>
            <a:ext cx="994183" cy="307777"/>
          </a:xfrm>
          <a:prstGeom prst="rect">
            <a:avLst/>
          </a:prstGeom>
          <a:noFill/>
        </p:spPr>
        <p:txBody>
          <a:bodyPr wrap="none" rtlCol="0">
            <a:spAutoFit/>
          </a:bodyPr>
          <a:lstStyle/>
          <a:p>
            <a:pPr algn="ctr"/>
            <a:r>
              <a:rPr lang="en-US" sz="1400" dirty="0">
                <a:solidFill>
                  <a:schemeClr val="tx1">
                    <a:alpha val="50000"/>
                  </a:schemeClr>
                </a:solidFill>
              </a:rPr>
              <a:t>Fuzzy Logic</a:t>
            </a:r>
          </a:p>
        </p:txBody>
      </p:sp>
      <p:sp>
        <p:nvSpPr>
          <p:cNvPr id="28" name="Slide Number Placeholder 1">
            <a:extLst>
              <a:ext uri="{FF2B5EF4-FFF2-40B4-BE49-F238E27FC236}">
                <a16:creationId xmlns:a16="http://schemas.microsoft.com/office/drawing/2014/main" id="{3600A7A7-6D85-0B10-DB0E-72E9A6EACBFE}"/>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5</a:t>
            </a:r>
          </a:p>
        </p:txBody>
      </p:sp>
      <p:sp>
        <p:nvSpPr>
          <p:cNvPr id="3" name="Left Brace 2">
            <a:extLst>
              <a:ext uri="{FF2B5EF4-FFF2-40B4-BE49-F238E27FC236}">
                <a16:creationId xmlns:a16="http://schemas.microsoft.com/office/drawing/2014/main" id="{E11890A8-8CFD-7280-DD8B-F5E2B2F49CD9}"/>
              </a:ext>
            </a:extLst>
          </p:cNvPr>
          <p:cNvSpPr/>
          <p:nvPr/>
        </p:nvSpPr>
        <p:spPr>
          <a:xfrm>
            <a:off x="396549" y="1934513"/>
            <a:ext cx="350728" cy="1276349"/>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87E62FA6-CAE2-2AA6-D008-FF932EDA2A16}"/>
              </a:ext>
            </a:extLst>
          </p:cNvPr>
          <p:cNvSpPr/>
          <p:nvPr/>
        </p:nvSpPr>
        <p:spPr>
          <a:xfrm>
            <a:off x="396549" y="3232860"/>
            <a:ext cx="350728" cy="843567"/>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8B2EBA4B-1FFC-ECFA-84DA-950A439B0D98}"/>
              </a:ext>
            </a:extLst>
          </p:cNvPr>
          <p:cNvSpPr txBox="1"/>
          <p:nvPr/>
        </p:nvSpPr>
        <p:spPr>
          <a:xfrm rot="16200000">
            <a:off x="-659770" y="2340395"/>
            <a:ext cx="1745673" cy="369332"/>
          </a:xfrm>
          <a:prstGeom prst="rect">
            <a:avLst/>
          </a:prstGeom>
          <a:noFill/>
        </p:spPr>
        <p:txBody>
          <a:bodyPr wrap="square" rtlCol="0">
            <a:spAutoFit/>
          </a:bodyPr>
          <a:lstStyle/>
          <a:p>
            <a:pPr algn="ctr"/>
            <a:r>
              <a:rPr lang="en-US" dirty="0"/>
              <a:t>Training Set</a:t>
            </a:r>
          </a:p>
        </p:txBody>
      </p:sp>
      <p:sp>
        <p:nvSpPr>
          <p:cNvPr id="20" name="TextBox 19">
            <a:extLst>
              <a:ext uri="{FF2B5EF4-FFF2-40B4-BE49-F238E27FC236}">
                <a16:creationId xmlns:a16="http://schemas.microsoft.com/office/drawing/2014/main" id="{543093F8-F23F-CBC3-BCC4-5822929CA301}"/>
              </a:ext>
            </a:extLst>
          </p:cNvPr>
          <p:cNvSpPr txBox="1"/>
          <p:nvPr/>
        </p:nvSpPr>
        <p:spPr>
          <a:xfrm rot="16200000">
            <a:off x="-661182" y="3469976"/>
            <a:ext cx="1745673" cy="369332"/>
          </a:xfrm>
          <a:prstGeom prst="rect">
            <a:avLst/>
          </a:prstGeom>
          <a:noFill/>
        </p:spPr>
        <p:txBody>
          <a:bodyPr wrap="square" rtlCol="0">
            <a:spAutoFit/>
          </a:bodyPr>
          <a:lstStyle/>
          <a:p>
            <a:pPr algn="ctr"/>
            <a:r>
              <a:rPr lang="en-US" dirty="0"/>
              <a:t>Test Set</a:t>
            </a:r>
          </a:p>
        </p:txBody>
      </p:sp>
      <p:sp>
        <p:nvSpPr>
          <p:cNvPr id="13" name="TextBox 12">
            <a:extLst>
              <a:ext uri="{FF2B5EF4-FFF2-40B4-BE49-F238E27FC236}">
                <a16:creationId xmlns:a16="http://schemas.microsoft.com/office/drawing/2014/main" id="{1E0E3B98-04C2-E39C-C737-F13780280526}"/>
              </a:ext>
            </a:extLst>
          </p:cNvPr>
          <p:cNvSpPr txBox="1"/>
          <p:nvPr/>
        </p:nvSpPr>
        <p:spPr>
          <a:xfrm>
            <a:off x="78526" y="4527479"/>
            <a:ext cx="5962510" cy="1477328"/>
          </a:xfrm>
          <a:prstGeom prst="rect">
            <a:avLst/>
          </a:prstGeom>
          <a:noFill/>
        </p:spPr>
        <p:txBody>
          <a:bodyPr wrap="square" rtlCol="0">
            <a:spAutoFit/>
          </a:bodyPr>
          <a:lstStyle/>
          <a:p>
            <a:pPr algn="just"/>
            <a:r>
              <a:rPr lang="en-US" dirty="0"/>
              <a:t>Note : </a:t>
            </a:r>
          </a:p>
          <a:p>
            <a:pPr marL="285750" indent="-285750" algn="just">
              <a:buFont typeface="Arial" panose="020B0604020202020204" pitchFamily="34" charset="0"/>
              <a:buChar char="•"/>
            </a:pPr>
            <a:r>
              <a:rPr lang="en-US" dirty="0"/>
              <a:t>A machine learning algorithm can only work with numerical data.</a:t>
            </a:r>
          </a:p>
          <a:p>
            <a:pPr marL="285750" indent="-285750" algn="just">
              <a:buFont typeface="Arial" panose="020B0604020202020204" pitchFamily="34" charset="0"/>
              <a:buChar char="•"/>
            </a:pPr>
            <a:r>
              <a:rPr lang="en-US" dirty="0"/>
              <a:t>Need to convert all the categories of fruits and days of weeks into numerical vectors (One hot encoding)</a:t>
            </a:r>
          </a:p>
        </p:txBody>
      </p:sp>
      <p:sp>
        <p:nvSpPr>
          <p:cNvPr id="15" name="Title 1">
            <a:extLst>
              <a:ext uri="{FF2B5EF4-FFF2-40B4-BE49-F238E27FC236}">
                <a16:creationId xmlns:a16="http://schemas.microsoft.com/office/drawing/2014/main" id="{0AEB522A-D565-8F41-B5BC-809BB757120A}"/>
              </a:ext>
            </a:extLst>
          </p:cNvPr>
          <p:cNvSpPr>
            <a:spLocks noGrp="1"/>
          </p:cNvSpPr>
          <p:nvPr>
            <p:ph type="title"/>
          </p:nvPr>
        </p:nvSpPr>
        <p:spPr>
          <a:xfrm>
            <a:off x="108857" y="165875"/>
            <a:ext cx="9829799" cy="736932"/>
          </a:xfrm>
        </p:spPr>
        <p:txBody>
          <a:bodyPr/>
          <a:lstStyle/>
          <a:p>
            <a:r>
              <a:rPr lang="en-US" dirty="0"/>
              <a:t>Numerical Data!</a:t>
            </a:r>
          </a:p>
        </p:txBody>
      </p:sp>
    </p:spTree>
    <p:extLst>
      <p:ext uri="{BB962C8B-B14F-4D97-AF65-F5344CB8AC3E}">
        <p14:creationId xmlns:p14="http://schemas.microsoft.com/office/powerpoint/2010/main" val="1799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89DD-BE00-6E4F-83D7-2F08E3D5B9DE}"/>
              </a:ext>
            </a:extLst>
          </p:cNvPr>
          <p:cNvSpPr>
            <a:spLocks noGrp="1"/>
          </p:cNvSpPr>
          <p:nvPr>
            <p:ph type="title"/>
          </p:nvPr>
        </p:nvSpPr>
        <p:spPr/>
        <p:txBody>
          <a:bodyPr/>
          <a:lstStyle/>
          <a:p>
            <a:r>
              <a:rPr lang="en-US" dirty="0"/>
              <a:t>Supervised Learning</a:t>
            </a:r>
          </a:p>
        </p:txBody>
      </p:sp>
      <p:sp>
        <p:nvSpPr>
          <p:cNvPr id="3" name="Content Placeholder 2">
            <a:extLst>
              <a:ext uri="{FF2B5EF4-FFF2-40B4-BE49-F238E27FC236}">
                <a16:creationId xmlns:a16="http://schemas.microsoft.com/office/drawing/2014/main" id="{4B9A887C-74A2-2540-B217-AAFA29C5603D}"/>
              </a:ext>
            </a:extLst>
          </p:cNvPr>
          <p:cNvSpPr>
            <a:spLocks noGrp="1"/>
          </p:cNvSpPr>
          <p:nvPr>
            <p:ph idx="1"/>
          </p:nvPr>
        </p:nvSpPr>
        <p:spPr/>
        <p:txBody>
          <a:bodyPr>
            <a:normAutofit/>
          </a:bodyPr>
          <a:lstStyle/>
          <a:p>
            <a:r>
              <a:rPr lang="en-US" sz="2000" dirty="0"/>
              <a:t>We have a dataset with inputs and desired outputs.</a:t>
            </a:r>
          </a:p>
          <a:p>
            <a:endParaRPr lang="en-US" sz="2000" dirty="0"/>
          </a:p>
          <a:p>
            <a:r>
              <a:rPr lang="en-US" sz="2000" dirty="0"/>
              <a:t>We train a model to predict the output from the input (normally using optimization techniques to minimize an error function).</a:t>
            </a:r>
          </a:p>
          <a:p>
            <a:endParaRPr lang="en-US" sz="2000" dirty="0"/>
          </a:p>
          <a:p>
            <a:r>
              <a:rPr lang="en-US" sz="2000" dirty="0"/>
              <a:t>We use a different data set to test the model and see how accurate it is.</a:t>
            </a:r>
          </a:p>
          <a:p>
            <a:endParaRPr lang="en-US" sz="2000" dirty="0"/>
          </a:p>
          <a:p>
            <a:pPr marL="0" indent="0">
              <a:buNone/>
            </a:pPr>
            <a:endParaRPr lang="en-US" sz="1800" dirty="0"/>
          </a:p>
        </p:txBody>
      </p:sp>
      <p:sp>
        <p:nvSpPr>
          <p:cNvPr id="4" name="Slide Number Placeholder 3">
            <a:extLst>
              <a:ext uri="{FF2B5EF4-FFF2-40B4-BE49-F238E27FC236}">
                <a16:creationId xmlns:a16="http://schemas.microsoft.com/office/drawing/2014/main" id="{749CD7AD-1FE8-2B49-A359-725486999FC7}"/>
              </a:ext>
            </a:extLst>
          </p:cNvPr>
          <p:cNvSpPr>
            <a:spLocks noGrp="1"/>
          </p:cNvSpPr>
          <p:nvPr>
            <p:ph type="sldNum" sz="quarter" idx="12"/>
          </p:nvPr>
        </p:nvSpPr>
        <p:spPr/>
        <p:txBody>
          <a:bodyPr/>
          <a:lstStyle/>
          <a:p>
            <a:fld id="{0CFEC368-1D7A-4F81-ABF6-AE0E36BAF64C}" type="slidenum">
              <a:rPr lang="en-US" smtClean="0"/>
              <a:pPr/>
              <a:t>19</a:t>
            </a:fld>
            <a:endParaRPr lang="en-US"/>
          </a:p>
        </p:txBody>
      </p:sp>
      <p:pic>
        <p:nvPicPr>
          <p:cNvPr id="5" name="Picture 4">
            <a:extLst>
              <a:ext uri="{FF2B5EF4-FFF2-40B4-BE49-F238E27FC236}">
                <a16:creationId xmlns:a16="http://schemas.microsoft.com/office/drawing/2014/main" id="{B8E7ECE8-00C5-8341-8D2E-6F4098CE085B}"/>
              </a:ext>
            </a:extLst>
          </p:cNvPr>
          <p:cNvPicPr>
            <a:picLocks noChangeAspect="1"/>
          </p:cNvPicPr>
          <p:nvPr/>
        </p:nvPicPr>
        <p:blipFill>
          <a:blip r:embed="rId2"/>
          <a:stretch>
            <a:fillRect/>
          </a:stretch>
        </p:blipFill>
        <p:spPr>
          <a:xfrm>
            <a:off x="4399403" y="4087452"/>
            <a:ext cx="5513789" cy="2315137"/>
          </a:xfrm>
          <a:prstGeom prst="rect">
            <a:avLst/>
          </a:prstGeom>
        </p:spPr>
      </p:pic>
    </p:spTree>
    <p:extLst>
      <p:ext uri="{BB962C8B-B14F-4D97-AF65-F5344CB8AC3E}">
        <p14:creationId xmlns:p14="http://schemas.microsoft.com/office/powerpoint/2010/main" val="190490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6274-2D6E-479E-80DE-18F7B5BBFF4B}"/>
              </a:ext>
            </a:extLst>
          </p:cNvPr>
          <p:cNvSpPr>
            <a:spLocks noGrp="1"/>
          </p:cNvSpPr>
          <p:nvPr>
            <p:ph type="title"/>
          </p:nvPr>
        </p:nvSpPr>
        <p:spPr/>
        <p:txBody>
          <a:bodyPr/>
          <a:lstStyle/>
          <a:p>
            <a:r>
              <a:rPr lang="en-US" dirty="0"/>
              <a:t>What is Data Mining?</a:t>
            </a:r>
          </a:p>
        </p:txBody>
      </p:sp>
      <p:sp>
        <p:nvSpPr>
          <p:cNvPr id="3" name="Content Placeholder 2">
            <a:extLst>
              <a:ext uri="{FF2B5EF4-FFF2-40B4-BE49-F238E27FC236}">
                <a16:creationId xmlns:a16="http://schemas.microsoft.com/office/drawing/2014/main" id="{104909A6-A390-49B7-87E2-883D35B85FE7}"/>
              </a:ext>
            </a:extLst>
          </p:cNvPr>
          <p:cNvSpPr>
            <a:spLocks noGrp="1"/>
          </p:cNvSpPr>
          <p:nvPr>
            <p:ph idx="1"/>
          </p:nvPr>
        </p:nvSpPr>
        <p:spPr>
          <a:xfrm>
            <a:off x="637591" y="1340771"/>
            <a:ext cx="11016343" cy="4876800"/>
          </a:xfrm>
        </p:spPr>
        <p:txBody>
          <a:bodyPr>
            <a:noAutofit/>
          </a:bodyPr>
          <a:lstStyle/>
          <a:p>
            <a:r>
              <a:rPr lang="en-US" sz="2400" dirty="0"/>
              <a:t>Data mining is defined as the exploration and analysis of large quantities of data (an intersection of statistics, machine learning, and artificial intelligence).</a:t>
            </a:r>
          </a:p>
          <a:p>
            <a:endParaRPr lang="en-US" sz="2400" dirty="0"/>
          </a:p>
          <a:p>
            <a:r>
              <a:rPr lang="en-US" sz="2400" dirty="0"/>
              <a:t>The goal is to extract meaningful conclusions and find patterns that exist in data.</a:t>
            </a:r>
          </a:p>
          <a:p>
            <a:endParaRPr lang="en-US" sz="2400" dirty="0"/>
          </a:p>
          <a:p>
            <a:r>
              <a:rPr lang="en-US" sz="2400" dirty="0"/>
              <a:t>Applications:</a:t>
            </a:r>
          </a:p>
          <a:p>
            <a:pPr lvl="1"/>
            <a:r>
              <a:rPr lang="en-US" dirty="0"/>
              <a:t>Consumer research and marketing</a:t>
            </a:r>
          </a:p>
          <a:p>
            <a:pPr lvl="1"/>
            <a:r>
              <a:rPr lang="en-US" dirty="0"/>
              <a:t>Finance</a:t>
            </a:r>
          </a:p>
          <a:p>
            <a:pPr lvl="1"/>
            <a:r>
              <a:rPr lang="en-US" dirty="0"/>
              <a:t>Healthcare</a:t>
            </a:r>
          </a:p>
          <a:p>
            <a:pPr lvl="1"/>
            <a:r>
              <a:rPr lang="en-US" dirty="0"/>
              <a:t>Telecommunications</a:t>
            </a:r>
          </a:p>
          <a:p>
            <a:pPr lvl="1"/>
            <a:r>
              <a:rPr lang="en-US" dirty="0"/>
              <a:t>Manufacturing and engineering</a:t>
            </a:r>
          </a:p>
          <a:p>
            <a:pPr lvl="1"/>
            <a:r>
              <a:rPr lang="en-US" dirty="0"/>
              <a:t>Bioinformatics</a:t>
            </a:r>
          </a:p>
        </p:txBody>
      </p:sp>
      <p:sp>
        <p:nvSpPr>
          <p:cNvPr id="4" name="Slide Number Placeholder 3">
            <a:extLst>
              <a:ext uri="{FF2B5EF4-FFF2-40B4-BE49-F238E27FC236}">
                <a16:creationId xmlns:a16="http://schemas.microsoft.com/office/drawing/2014/main" id="{A9C5BF66-A29A-4053-AE52-1EDE37043548}"/>
              </a:ext>
            </a:extLst>
          </p:cNvPr>
          <p:cNvSpPr>
            <a:spLocks noGrp="1"/>
          </p:cNvSpPr>
          <p:nvPr>
            <p:ph type="sldNum" sz="quarter" idx="12"/>
          </p:nvPr>
        </p:nvSpPr>
        <p:spPr/>
        <p:txBody>
          <a:bodyPr/>
          <a:lstStyle/>
          <a:p>
            <a:fld id="{0CFEC368-1D7A-4F81-ABF6-AE0E36BAF64C}" type="slidenum">
              <a:rPr lang="en-US" smtClean="0"/>
              <a:pPr/>
              <a:t>2</a:t>
            </a:fld>
            <a:endParaRPr lang="en-US"/>
          </a:p>
        </p:txBody>
      </p:sp>
      <p:pic>
        <p:nvPicPr>
          <p:cNvPr id="6" name="Picture 5">
            <a:extLst>
              <a:ext uri="{FF2B5EF4-FFF2-40B4-BE49-F238E27FC236}">
                <a16:creationId xmlns:a16="http://schemas.microsoft.com/office/drawing/2014/main" id="{8056A704-B258-46C1-86A1-7A0EE8499460}"/>
              </a:ext>
            </a:extLst>
          </p:cNvPr>
          <p:cNvPicPr>
            <a:picLocks noChangeAspect="1"/>
          </p:cNvPicPr>
          <p:nvPr/>
        </p:nvPicPr>
        <p:blipFill>
          <a:blip r:embed="rId3"/>
          <a:stretch>
            <a:fillRect/>
          </a:stretch>
        </p:blipFill>
        <p:spPr>
          <a:xfrm>
            <a:off x="6761035" y="3226352"/>
            <a:ext cx="4592765" cy="2991219"/>
          </a:xfrm>
          <a:prstGeom prst="rect">
            <a:avLst/>
          </a:prstGeom>
        </p:spPr>
      </p:pic>
    </p:spTree>
    <p:extLst>
      <p:ext uri="{BB962C8B-B14F-4D97-AF65-F5344CB8AC3E}">
        <p14:creationId xmlns:p14="http://schemas.microsoft.com/office/powerpoint/2010/main" val="217859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572957B-8333-EA12-EFF4-7B221CE8C809}"/>
              </a:ext>
            </a:extLst>
          </p:cNvPr>
          <p:cNvSpPr txBox="1"/>
          <p:nvPr/>
        </p:nvSpPr>
        <p:spPr>
          <a:xfrm>
            <a:off x="-38930" y="6535888"/>
            <a:ext cx="12192000" cy="276999"/>
          </a:xfrm>
          <a:prstGeom prst="rect">
            <a:avLst/>
          </a:prstGeom>
          <a:noFill/>
        </p:spPr>
        <p:txBody>
          <a:bodyPr wrap="square">
            <a:spAutoFit/>
          </a:bodyPr>
          <a:lstStyle/>
          <a:p>
            <a:r>
              <a:rPr lang="en-US" sz="1200" dirty="0"/>
              <a:t>[1] </a:t>
            </a:r>
            <a:r>
              <a:rPr lang="en-US" sz="1200" dirty="0" err="1">
                <a:effectLst/>
              </a:rPr>
              <a:t>Géron</a:t>
            </a:r>
            <a:r>
              <a:rPr lang="en-US" sz="1200" dirty="0">
                <a:effectLst/>
              </a:rPr>
              <a:t>, A. Hands-On Machine Learning with Scikit-Learn, </a:t>
            </a:r>
            <a:r>
              <a:rPr lang="en-US" sz="1200" dirty="0" err="1">
                <a:effectLst/>
              </a:rPr>
              <a:t>Keras</a:t>
            </a:r>
            <a:r>
              <a:rPr lang="en-US" sz="1200" dirty="0">
                <a:effectLst/>
              </a:rPr>
              <a:t>, and TensorFlow. 1150.</a:t>
            </a:r>
          </a:p>
        </p:txBody>
      </p:sp>
      <p:sp>
        <p:nvSpPr>
          <p:cNvPr id="5" name="TextBox 4">
            <a:extLst>
              <a:ext uri="{FF2B5EF4-FFF2-40B4-BE49-F238E27FC236}">
                <a16:creationId xmlns:a16="http://schemas.microsoft.com/office/drawing/2014/main" id="{26A165FB-434C-CF34-BA37-97FB0C5A3979}"/>
              </a:ext>
            </a:extLst>
          </p:cNvPr>
          <p:cNvSpPr txBox="1"/>
          <p:nvPr/>
        </p:nvSpPr>
        <p:spPr>
          <a:xfrm>
            <a:off x="2484691" y="975426"/>
            <a:ext cx="1405321" cy="369332"/>
          </a:xfrm>
          <a:prstGeom prst="rect">
            <a:avLst/>
          </a:prstGeom>
          <a:noFill/>
        </p:spPr>
        <p:txBody>
          <a:bodyPr wrap="none" rtlCol="0">
            <a:spAutoFit/>
          </a:bodyPr>
          <a:lstStyle/>
          <a:p>
            <a:r>
              <a:rPr lang="en-US" dirty="0"/>
              <a:t>Classification</a:t>
            </a:r>
          </a:p>
        </p:txBody>
      </p:sp>
      <p:sp>
        <p:nvSpPr>
          <p:cNvPr id="21" name="TextBox 20">
            <a:extLst>
              <a:ext uri="{FF2B5EF4-FFF2-40B4-BE49-F238E27FC236}">
                <a16:creationId xmlns:a16="http://schemas.microsoft.com/office/drawing/2014/main" id="{884EB591-7DB1-FE55-8F62-CCC2E3DF2978}"/>
              </a:ext>
            </a:extLst>
          </p:cNvPr>
          <p:cNvSpPr txBox="1"/>
          <p:nvPr/>
        </p:nvSpPr>
        <p:spPr>
          <a:xfrm>
            <a:off x="2476621" y="3148229"/>
            <a:ext cx="1198726" cy="369332"/>
          </a:xfrm>
          <a:prstGeom prst="rect">
            <a:avLst/>
          </a:prstGeom>
          <a:noFill/>
        </p:spPr>
        <p:txBody>
          <a:bodyPr wrap="none" rtlCol="0">
            <a:spAutoFit/>
          </a:bodyPr>
          <a:lstStyle/>
          <a:p>
            <a:r>
              <a:rPr lang="en-US" dirty="0"/>
              <a:t>Regression</a:t>
            </a:r>
          </a:p>
        </p:txBody>
      </p:sp>
      <p:pic>
        <p:nvPicPr>
          <p:cNvPr id="29" name="Picture 28">
            <a:extLst>
              <a:ext uri="{FF2B5EF4-FFF2-40B4-BE49-F238E27FC236}">
                <a16:creationId xmlns:a16="http://schemas.microsoft.com/office/drawing/2014/main" id="{899B0860-129E-5773-7069-B1FFD098BC1B}"/>
              </a:ext>
            </a:extLst>
          </p:cNvPr>
          <p:cNvPicPr>
            <a:picLocks noChangeAspect="1"/>
          </p:cNvPicPr>
          <p:nvPr/>
        </p:nvPicPr>
        <p:blipFill>
          <a:blip r:embed="rId3"/>
          <a:stretch>
            <a:fillRect/>
          </a:stretch>
        </p:blipFill>
        <p:spPr>
          <a:xfrm>
            <a:off x="520133" y="3704739"/>
            <a:ext cx="4714767" cy="2368252"/>
          </a:xfrm>
          <a:prstGeom prst="rect">
            <a:avLst/>
          </a:prstGeom>
        </p:spPr>
      </p:pic>
      <p:pic>
        <p:nvPicPr>
          <p:cNvPr id="2" name="Picture 1">
            <a:extLst>
              <a:ext uri="{FF2B5EF4-FFF2-40B4-BE49-F238E27FC236}">
                <a16:creationId xmlns:a16="http://schemas.microsoft.com/office/drawing/2014/main" id="{CC453AE0-2D55-76C5-936F-310D3682A32A}"/>
              </a:ext>
            </a:extLst>
          </p:cNvPr>
          <p:cNvPicPr>
            <a:picLocks noChangeAspect="1"/>
          </p:cNvPicPr>
          <p:nvPr/>
        </p:nvPicPr>
        <p:blipFill>
          <a:blip r:embed="rId4"/>
          <a:stretch>
            <a:fillRect/>
          </a:stretch>
        </p:blipFill>
        <p:spPr>
          <a:xfrm>
            <a:off x="223436" y="1445889"/>
            <a:ext cx="4759625" cy="1570755"/>
          </a:xfrm>
          <a:prstGeom prst="rect">
            <a:avLst/>
          </a:prstGeom>
        </p:spPr>
      </p:pic>
      <p:sp>
        <p:nvSpPr>
          <p:cNvPr id="25" name="Oval 24">
            <a:extLst>
              <a:ext uri="{FF2B5EF4-FFF2-40B4-BE49-F238E27FC236}">
                <a16:creationId xmlns:a16="http://schemas.microsoft.com/office/drawing/2014/main" id="{6FA07E61-61D0-C13C-BF11-397F4F838F5D}"/>
              </a:ext>
            </a:extLst>
          </p:cNvPr>
          <p:cNvSpPr/>
          <p:nvPr/>
        </p:nvSpPr>
        <p:spPr>
          <a:xfrm>
            <a:off x="6308546" y="914400"/>
            <a:ext cx="5029200" cy="5029200"/>
          </a:xfrm>
          <a:prstGeom prst="ellipse">
            <a:avLst/>
          </a:prstGeom>
          <a:solidFill>
            <a:schemeClr val="accent1">
              <a:lumMod val="20000"/>
              <a:lumOff val="80000"/>
              <a:alpha val="50124"/>
            </a:schemeClr>
          </a:solidFill>
          <a:ln>
            <a:solidFill>
              <a:schemeClr val="tx1">
                <a:alpha val="5036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F2D67DB-C4B9-8659-1DDE-764CBE47EC83}"/>
              </a:ext>
            </a:extLst>
          </p:cNvPr>
          <p:cNvSpPr/>
          <p:nvPr/>
        </p:nvSpPr>
        <p:spPr>
          <a:xfrm>
            <a:off x="6992611" y="2286000"/>
            <a:ext cx="3657600" cy="3657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32" name="Oval 31">
            <a:extLst>
              <a:ext uri="{FF2B5EF4-FFF2-40B4-BE49-F238E27FC236}">
                <a16:creationId xmlns:a16="http://schemas.microsoft.com/office/drawing/2014/main" id="{26CCC5F4-9E4D-7856-AE56-8E3FB65BA3D6}"/>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33" name="TextBox 32">
            <a:extLst>
              <a:ext uri="{FF2B5EF4-FFF2-40B4-BE49-F238E27FC236}">
                <a16:creationId xmlns:a16="http://schemas.microsoft.com/office/drawing/2014/main" id="{8EBD0675-E871-0D16-5AC1-1E9231D730B0}"/>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0072"/>
                  </a:schemeClr>
                </a:solidFill>
              </a:rPr>
              <a:t>Artificial Intelligence</a:t>
            </a:r>
          </a:p>
        </p:txBody>
      </p:sp>
      <p:sp>
        <p:nvSpPr>
          <p:cNvPr id="34" name="TextBox 33">
            <a:extLst>
              <a:ext uri="{FF2B5EF4-FFF2-40B4-BE49-F238E27FC236}">
                <a16:creationId xmlns:a16="http://schemas.microsoft.com/office/drawing/2014/main" id="{1E5356A4-E5C2-63C7-D612-B4DB4C05D4B6}"/>
              </a:ext>
            </a:extLst>
          </p:cNvPr>
          <p:cNvSpPr txBox="1"/>
          <p:nvPr/>
        </p:nvSpPr>
        <p:spPr>
          <a:xfrm>
            <a:off x="7751055" y="2563350"/>
            <a:ext cx="2129217" cy="707886"/>
          </a:xfrm>
          <a:prstGeom prst="rect">
            <a:avLst/>
          </a:prstGeom>
          <a:noFill/>
        </p:spPr>
        <p:txBody>
          <a:bodyPr wrap="square" rtlCol="0">
            <a:spAutoFit/>
          </a:bodyPr>
          <a:lstStyle/>
          <a:p>
            <a:pPr algn="ctr"/>
            <a:r>
              <a:rPr lang="en-US" sz="2000" b="1" dirty="0"/>
              <a:t>Machine</a:t>
            </a:r>
          </a:p>
          <a:p>
            <a:pPr algn="ctr"/>
            <a:r>
              <a:rPr lang="en-US" sz="2000" b="1" dirty="0"/>
              <a:t>Learning</a:t>
            </a:r>
          </a:p>
        </p:txBody>
      </p:sp>
      <p:sp>
        <p:nvSpPr>
          <p:cNvPr id="35" name="TextBox 34">
            <a:extLst>
              <a:ext uri="{FF2B5EF4-FFF2-40B4-BE49-F238E27FC236}">
                <a16:creationId xmlns:a16="http://schemas.microsoft.com/office/drawing/2014/main" id="{2DEA5796-C02E-BD18-C3BA-002175B8D875}"/>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solidFill>
                  <a:schemeClr val="tx1">
                    <a:alpha val="50242"/>
                  </a:schemeClr>
                </a:solidFill>
              </a:rPr>
              <a:t>Deep</a:t>
            </a:r>
          </a:p>
          <a:p>
            <a:pPr algn="ctr"/>
            <a:r>
              <a:rPr lang="en-US" sz="2000" b="1" dirty="0">
                <a:solidFill>
                  <a:schemeClr val="tx1">
                    <a:alpha val="50242"/>
                  </a:schemeClr>
                </a:solidFill>
              </a:rPr>
              <a:t>Learning</a:t>
            </a:r>
          </a:p>
        </p:txBody>
      </p:sp>
      <p:sp>
        <p:nvSpPr>
          <p:cNvPr id="36" name="TextBox 35">
            <a:extLst>
              <a:ext uri="{FF2B5EF4-FFF2-40B4-BE49-F238E27FC236}">
                <a16:creationId xmlns:a16="http://schemas.microsoft.com/office/drawing/2014/main" id="{A8E14ED8-62B2-4F83-C651-A6A8CB567A41}"/>
              </a:ext>
            </a:extLst>
          </p:cNvPr>
          <p:cNvSpPr txBox="1"/>
          <p:nvPr/>
        </p:nvSpPr>
        <p:spPr>
          <a:xfrm>
            <a:off x="7081282" y="2003004"/>
            <a:ext cx="1025665" cy="307777"/>
          </a:xfrm>
          <a:prstGeom prst="rect">
            <a:avLst/>
          </a:prstGeom>
          <a:noFill/>
        </p:spPr>
        <p:txBody>
          <a:bodyPr wrap="none" rtlCol="0">
            <a:spAutoFit/>
          </a:bodyPr>
          <a:lstStyle/>
          <a:p>
            <a:r>
              <a:rPr lang="en-US" sz="1400" dirty="0">
                <a:solidFill>
                  <a:schemeClr val="tx1">
                    <a:alpha val="49797"/>
                  </a:schemeClr>
                </a:solidFill>
              </a:rPr>
              <a:t>Symbolic AI</a:t>
            </a:r>
          </a:p>
        </p:txBody>
      </p:sp>
      <p:sp>
        <p:nvSpPr>
          <p:cNvPr id="37" name="TextBox 36">
            <a:extLst>
              <a:ext uri="{FF2B5EF4-FFF2-40B4-BE49-F238E27FC236}">
                <a16:creationId xmlns:a16="http://schemas.microsoft.com/office/drawing/2014/main" id="{53267355-7EAA-E8C9-708A-4ACA0F671E29}"/>
              </a:ext>
            </a:extLst>
          </p:cNvPr>
          <p:cNvSpPr txBox="1"/>
          <p:nvPr/>
        </p:nvSpPr>
        <p:spPr>
          <a:xfrm>
            <a:off x="9221284" y="2003004"/>
            <a:ext cx="1329467" cy="307777"/>
          </a:xfrm>
          <a:prstGeom prst="rect">
            <a:avLst/>
          </a:prstGeom>
          <a:noFill/>
        </p:spPr>
        <p:txBody>
          <a:bodyPr wrap="none" rtlCol="0">
            <a:spAutoFit/>
          </a:bodyPr>
          <a:lstStyle/>
          <a:p>
            <a:pPr algn="ctr"/>
            <a:r>
              <a:rPr lang="en-US" sz="1400" dirty="0">
                <a:solidFill>
                  <a:schemeClr val="tx1">
                    <a:alpha val="49797"/>
                  </a:schemeClr>
                </a:solidFill>
              </a:rPr>
              <a:t>Expert Systems</a:t>
            </a:r>
          </a:p>
        </p:txBody>
      </p:sp>
      <p:sp>
        <p:nvSpPr>
          <p:cNvPr id="38" name="TextBox 37">
            <a:extLst>
              <a:ext uri="{FF2B5EF4-FFF2-40B4-BE49-F238E27FC236}">
                <a16:creationId xmlns:a16="http://schemas.microsoft.com/office/drawing/2014/main" id="{05809687-2CB2-90D5-35CB-4DAA3C51EB80}"/>
              </a:ext>
            </a:extLst>
          </p:cNvPr>
          <p:cNvSpPr txBox="1"/>
          <p:nvPr/>
        </p:nvSpPr>
        <p:spPr>
          <a:xfrm>
            <a:off x="6556433" y="3397304"/>
            <a:ext cx="1025665" cy="523220"/>
          </a:xfrm>
          <a:prstGeom prst="rect">
            <a:avLst/>
          </a:prstGeom>
          <a:noFill/>
        </p:spPr>
        <p:txBody>
          <a:bodyPr wrap="none" rtlCol="0">
            <a:spAutoFit/>
          </a:bodyPr>
          <a:lstStyle/>
          <a:p>
            <a:pPr algn="ctr"/>
            <a:r>
              <a:rPr lang="en-US" sz="1400" dirty="0">
                <a:solidFill>
                  <a:schemeClr val="tx1">
                    <a:alpha val="49797"/>
                  </a:schemeClr>
                </a:solidFill>
              </a:rPr>
              <a:t>Neuro </a:t>
            </a:r>
          </a:p>
          <a:p>
            <a:pPr algn="ctr"/>
            <a:r>
              <a:rPr lang="en-US" sz="1400" dirty="0">
                <a:solidFill>
                  <a:schemeClr val="tx1">
                    <a:alpha val="49797"/>
                  </a:schemeClr>
                </a:solidFill>
              </a:rPr>
              <a:t>Symbolic AI</a:t>
            </a:r>
          </a:p>
        </p:txBody>
      </p:sp>
      <p:sp>
        <p:nvSpPr>
          <p:cNvPr id="39" name="TextBox 38">
            <a:extLst>
              <a:ext uri="{FF2B5EF4-FFF2-40B4-BE49-F238E27FC236}">
                <a16:creationId xmlns:a16="http://schemas.microsoft.com/office/drawing/2014/main" id="{A6A53EB7-CB99-F29B-37F2-505959A01B3F}"/>
              </a:ext>
            </a:extLst>
          </p:cNvPr>
          <p:cNvSpPr txBox="1"/>
          <p:nvPr/>
        </p:nvSpPr>
        <p:spPr>
          <a:xfrm>
            <a:off x="10190239" y="2530674"/>
            <a:ext cx="994183" cy="307777"/>
          </a:xfrm>
          <a:prstGeom prst="rect">
            <a:avLst/>
          </a:prstGeom>
          <a:noFill/>
        </p:spPr>
        <p:txBody>
          <a:bodyPr wrap="none" rtlCol="0">
            <a:spAutoFit/>
          </a:bodyPr>
          <a:lstStyle/>
          <a:p>
            <a:pPr algn="ctr"/>
            <a:r>
              <a:rPr lang="en-US" sz="1400" dirty="0">
                <a:solidFill>
                  <a:schemeClr val="tx1">
                    <a:alpha val="50000"/>
                  </a:schemeClr>
                </a:solidFill>
              </a:rPr>
              <a:t>Fuzzy Logic</a:t>
            </a:r>
          </a:p>
        </p:txBody>
      </p:sp>
      <p:sp>
        <p:nvSpPr>
          <p:cNvPr id="6" name="TextBox 5">
            <a:extLst>
              <a:ext uri="{FF2B5EF4-FFF2-40B4-BE49-F238E27FC236}">
                <a16:creationId xmlns:a16="http://schemas.microsoft.com/office/drawing/2014/main" id="{B6A23E30-5D60-5565-BD72-182F881B1960}"/>
              </a:ext>
            </a:extLst>
          </p:cNvPr>
          <p:cNvSpPr txBox="1"/>
          <p:nvPr/>
        </p:nvSpPr>
        <p:spPr>
          <a:xfrm>
            <a:off x="7180961" y="4365645"/>
            <a:ext cx="1027910" cy="523220"/>
          </a:xfrm>
          <a:prstGeom prst="rect">
            <a:avLst/>
          </a:prstGeom>
          <a:noFill/>
        </p:spPr>
        <p:txBody>
          <a:bodyPr wrap="none" rtlCol="0">
            <a:spAutoFit/>
          </a:bodyPr>
          <a:lstStyle/>
          <a:p>
            <a:pPr algn="ctr"/>
            <a:r>
              <a:rPr lang="en-US" sz="1400" dirty="0"/>
              <a:t>Supervised </a:t>
            </a:r>
          </a:p>
          <a:p>
            <a:pPr algn="ctr"/>
            <a:r>
              <a:rPr lang="en-US" sz="1400" dirty="0"/>
              <a:t>learning</a:t>
            </a:r>
          </a:p>
        </p:txBody>
      </p:sp>
      <p:sp>
        <p:nvSpPr>
          <p:cNvPr id="40" name="TextBox 39">
            <a:extLst>
              <a:ext uri="{FF2B5EF4-FFF2-40B4-BE49-F238E27FC236}">
                <a16:creationId xmlns:a16="http://schemas.microsoft.com/office/drawing/2014/main" id="{93C1DEEB-E352-3A63-4B3C-70AC799CB747}"/>
              </a:ext>
            </a:extLst>
          </p:cNvPr>
          <p:cNvSpPr txBox="1"/>
          <p:nvPr/>
        </p:nvSpPr>
        <p:spPr>
          <a:xfrm>
            <a:off x="8208871" y="3403702"/>
            <a:ext cx="1226682" cy="523220"/>
          </a:xfrm>
          <a:prstGeom prst="rect">
            <a:avLst/>
          </a:prstGeom>
          <a:noFill/>
        </p:spPr>
        <p:txBody>
          <a:bodyPr wrap="none" rtlCol="0">
            <a:spAutoFit/>
          </a:bodyPr>
          <a:lstStyle/>
          <a:p>
            <a:pPr algn="ctr"/>
            <a:r>
              <a:rPr lang="en-US" sz="1400" dirty="0"/>
              <a:t>Unsupervised </a:t>
            </a:r>
          </a:p>
          <a:p>
            <a:pPr algn="ctr"/>
            <a:r>
              <a:rPr lang="en-US" sz="1400" dirty="0"/>
              <a:t>learning</a:t>
            </a:r>
          </a:p>
        </p:txBody>
      </p:sp>
      <p:sp>
        <p:nvSpPr>
          <p:cNvPr id="41" name="TextBox 40">
            <a:extLst>
              <a:ext uri="{FF2B5EF4-FFF2-40B4-BE49-F238E27FC236}">
                <a16:creationId xmlns:a16="http://schemas.microsoft.com/office/drawing/2014/main" id="{50B5882E-69A5-7DCE-EA03-C88E5C9E3E80}"/>
              </a:ext>
            </a:extLst>
          </p:cNvPr>
          <p:cNvSpPr txBox="1"/>
          <p:nvPr/>
        </p:nvSpPr>
        <p:spPr>
          <a:xfrm>
            <a:off x="9410257" y="3597167"/>
            <a:ext cx="1300934" cy="523220"/>
          </a:xfrm>
          <a:prstGeom prst="rect">
            <a:avLst/>
          </a:prstGeom>
          <a:noFill/>
        </p:spPr>
        <p:txBody>
          <a:bodyPr wrap="none" rtlCol="0">
            <a:spAutoFit/>
          </a:bodyPr>
          <a:lstStyle/>
          <a:p>
            <a:pPr algn="ctr"/>
            <a:r>
              <a:rPr lang="en-US" sz="1400" dirty="0"/>
              <a:t>Reinforcement </a:t>
            </a:r>
          </a:p>
          <a:p>
            <a:pPr algn="ctr"/>
            <a:r>
              <a:rPr lang="en-US" sz="1400" dirty="0"/>
              <a:t>learning</a:t>
            </a:r>
          </a:p>
        </p:txBody>
      </p:sp>
      <p:sp>
        <p:nvSpPr>
          <p:cNvPr id="42" name="Slide Number Placeholder 1">
            <a:extLst>
              <a:ext uri="{FF2B5EF4-FFF2-40B4-BE49-F238E27FC236}">
                <a16:creationId xmlns:a16="http://schemas.microsoft.com/office/drawing/2014/main" id="{2DEC64C1-D5FA-5061-806E-02E748C0C6E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6</a:t>
            </a:r>
          </a:p>
        </p:txBody>
      </p:sp>
      <p:sp>
        <p:nvSpPr>
          <p:cNvPr id="4" name="Title 1">
            <a:extLst>
              <a:ext uri="{FF2B5EF4-FFF2-40B4-BE49-F238E27FC236}">
                <a16:creationId xmlns:a16="http://schemas.microsoft.com/office/drawing/2014/main" id="{64248D00-CCBF-A297-CEB3-4574EBEE291E}"/>
              </a:ext>
            </a:extLst>
          </p:cNvPr>
          <p:cNvSpPr>
            <a:spLocks noGrp="1"/>
          </p:cNvSpPr>
          <p:nvPr>
            <p:ph type="title"/>
          </p:nvPr>
        </p:nvSpPr>
        <p:spPr>
          <a:xfrm>
            <a:off x="108857" y="165875"/>
            <a:ext cx="9829799" cy="736932"/>
          </a:xfrm>
        </p:spPr>
        <p:txBody>
          <a:bodyPr/>
          <a:lstStyle/>
          <a:p>
            <a:r>
              <a:rPr lang="en-US" dirty="0"/>
              <a:t>Supervised Learning</a:t>
            </a:r>
          </a:p>
        </p:txBody>
      </p:sp>
    </p:spTree>
    <p:extLst>
      <p:ext uri="{BB962C8B-B14F-4D97-AF65-F5344CB8AC3E}">
        <p14:creationId xmlns:p14="http://schemas.microsoft.com/office/powerpoint/2010/main" val="72618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161C-9993-C44D-8C6D-6857E2DCCF7E}"/>
              </a:ext>
            </a:extLst>
          </p:cNvPr>
          <p:cNvSpPr>
            <a:spLocks noGrp="1"/>
          </p:cNvSpPr>
          <p:nvPr>
            <p:ph type="title"/>
          </p:nvPr>
        </p:nvSpPr>
        <p:spPr/>
        <p:txBody>
          <a:bodyPr/>
          <a:lstStyle/>
          <a:p>
            <a:r>
              <a:rPr lang="en-US" dirty="0"/>
              <a:t>Unsupervised Learning</a:t>
            </a:r>
          </a:p>
        </p:txBody>
      </p:sp>
      <p:sp>
        <p:nvSpPr>
          <p:cNvPr id="3" name="Content Placeholder 2">
            <a:extLst>
              <a:ext uri="{FF2B5EF4-FFF2-40B4-BE49-F238E27FC236}">
                <a16:creationId xmlns:a16="http://schemas.microsoft.com/office/drawing/2014/main" id="{6082F5B1-2EAA-A246-9501-31B6C4DE5771}"/>
              </a:ext>
            </a:extLst>
          </p:cNvPr>
          <p:cNvSpPr>
            <a:spLocks noGrp="1"/>
          </p:cNvSpPr>
          <p:nvPr>
            <p:ph idx="1"/>
          </p:nvPr>
        </p:nvSpPr>
        <p:spPr/>
        <p:txBody>
          <a:bodyPr/>
          <a:lstStyle/>
          <a:p>
            <a:r>
              <a:rPr lang="en-US" dirty="0"/>
              <a:t>We have a data set with only inputs.</a:t>
            </a:r>
          </a:p>
          <a:p>
            <a:endParaRPr lang="en-US" dirty="0"/>
          </a:p>
          <a:p>
            <a:r>
              <a:rPr lang="en-US" dirty="0"/>
              <a:t>The algorithm finds patterns in the data and reacts accordingly.</a:t>
            </a:r>
          </a:p>
          <a:p>
            <a:endParaRPr lang="en-US" dirty="0"/>
          </a:p>
          <a:p>
            <a:endParaRPr lang="en-US" dirty="0"/>
          </a:p>
          <a:p>
            <a:endParaRPr lang="en-US" dirty="0"/>
          </a:p>
          <a:p>
            <a:endParaRPr lang="en-US" dirty="0"/>
          </a:p>
          <a:p>
            <a:r>
              <a:rPr lang="en-US" dirty="0"/>
              <a:t>Examples:</a:t>
            </a:r>
          </a:p>
          <a:p>
            <a:pPr lvl="1"/>
            <a:r>
              <a:rPr lang="en-US" dirty="0"/>
              <a:t>Clustering analysis</a:t>
            </a:r>
          </a:p>
          <a:p>
            <a:pPr lvl="1"/>
            <a:r>
              <a:rPr lang="en-US" dirty="0"/>
              <a:t>Principal component analysis</a:t>
            </a:r>
          </a:p>
        </p:txBody>
      </p:sp>
      <p:sp>
        <p:nvSpPr>
          <p:cNvPr id="4" name="Slide Number Placeholder 3">
            <a:extLst>
              <a:ext uri="{FF2B5EF4-FFF2-40B4-BE49-F238E27FC236}">
                <a16:creationId xmlns:a16="http://schemas.microsoft.com/office/drawing/2014/main" id="{DC6B8F4E-656D-D040-9524-C41F785B5AEA}"/>
              </a:ext>
            </a:extLst>
          </p:cNvPr>
          <p:cNvSpPr>
            <a:spLocks noGrp="1"/>
          </p:cNvSpPr>
          <p:nvPr>
            <p:ph type="sldNum" sz="quarter" idx="12"/>
          </p:nvPr>
        </p:nvSpPr>
        <p:spPr/>
        <p:txBody>
          <a:bodyPr/>
          <a:lstStyle/>
          <a:p>
            <a:fld id="{0CFEC368-1D7A-4F81-ABF6-AE0E36BAF64C}" type="slidenum">
              <a:rPr lang="en-US" smtClean="0"/>
              <a:pPr/>
              <a:t>21</a:t>
            </a:fld>
            <a:endParaRPr lang="en-US"/>
          </a:p>
        </p:txBody>
      </p:sp>
      <p:pic>
        <p:nvPicPr>
          <p:cNvPr id="7" name="Picture 6">
            <a:extLst>
              <a:ext uri="{FF2B5EF4-FFF2-40B4-BE49-F238E27FC236}">
                <a16:creationId xmlns:a16="http://schemas.microsoft.com/office/drawing/2014/main" id="{82B3BF66-AD72-C74C-9646-01455214C7D9}"/>
              </a:ext>
            </a:extLst>
          </p:cNvPr>
          <p:cNvPicPr>
            <a:picLocks noChangeAspect="1"/>
          </p:cNvPicPr>
          <p:nvPr/>
        </p:nvPicPr>
        <p:blipFill>
          <a:blip r:embed="rId3"/>
          <a:stretch>
            <a:fillRect/>
          </a:stretch>
        </p:blipFill>
        <p:spPr>
          <a:xfrm>
            <a:off x="5015428" y="2764574"/>
            <a:ext cx="6821849" cy="2702775"/>
          </a:xfrm>
          <a:prstGeom prst="rect">
            <a:avLst/>
          </a:prstGeom>
        </p:spPr>
      </p:pic>
    </p:spTree>
    <p:extLst>
      <p:ext uri="{BB962C8B-B14F-4D97-AF65-F5344CB8AC3E}">
        <p14:creationId xmlns:p14="http://schemas.microsoft.com/office/powerpoint/2010/main" val="390244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Understanding Latent Space in Machine Learning | by Ekin Tiu | Towards Data  Science">
            <a:extLst>
              <a:ext uri="{FF2B5EF4-FFF2-40B4-BE49-F238E27FC236}">
                <a16:creationId xmlns:a16="http://schemas.microsoft.com/office/drawing/2014/main" id="{F8C95B31-B3F0-FEAA-E2B7-A1FDD312E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05" y="1663786"/>
            <a:ext cx="5940051" cy="3430159"/>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1">
            <a:extLst>
              <a:ext uri="{FF2B5EF4-FFF2-40B4-BE49-F238E27FC236}">
                <a16:creationId xmlns:a16="http://schemas.microsoft.com/office/drawing/2014/main" id="{DE0C70BF-C39A-3056-6EFE-FE6D206801A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7</a:t>
            </a:r>
          </a:p>
        </p:txBody>
      </p:sp>
      <p:sp>
        <p:nvSpPr>
          <p:cNvPr id="25" name="Oval 24">
            <a:extLst>
              <a:ext uri="{FF2B5EF4-FFF2-40B4-BE49-F238E27FC236}">
                <a16:creationId xmlns:a16="http://schemas.microsoft.com/office/drawing/2014/main" id="{6FA07E61-61D0-C13C-BF11-397F4F838F5D}"/>
              </a:ext>
            </a:extLst>
          </p:cNvPr>
          <p:cNvSpPr/>
          <p:nvPr/>
        </p:nvSpPr>
        <p:spPr>
          <a:xfrm>
            <a:off x="6308546" y="914400"/>
            <a:ext cx="5029200" cy="5029200"/>
          </a:xfrm>
          <a:prstGeom prst="ellipse">
            <a:avLst/>
          </a:prstGeom>
          <a:solidFill>
            <a:schemeClr val="accent1">
              <a:lumMod val="20000"/>
              <a:lumOff val="80000"/>
              <a:alpha val="50124"/>
            </a:schemeClr>
          </a:solidFill>
          <a:ln>
            <a:solidFill>
              <a:schemeClr val="tx1">
                <a:alpha val="5036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F2D67DB-C4B9-8659-1DDE-764CBE47EC83}"/>
              </a:ext>
            </a:extLst>
          </p:cNvPr>
          <p:cNvSpPr/>
          <p:nvPr/>
        </p:nvSpPr>
        <p:spPr>
          <a:xfrm>
            <a:off x="6992611" y="2286000"/>
            <a:ext cx="3657600" cy="3657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32" name="Oval 31">
            <a:extLst>
              <a:ext uri="{FF2B5EF4-FFF2-40B4-BE49-F238E27FC236}">
                <a16:creationId xmlns:a16="http://schemas.microsoft.com/office/drawing/2014/main" id="{26CCC5F4-9E4D-7856-AE56-8E3FB65BA3D6}"/>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33" name="TextBox 32">
            <a:extLst>
              <a:ext uri="{FF2B5EF4-FFF2-40B4-BE49-F238E27FC236}">
                <a16:creationId xmlns:a16="http://schemas.microsoft.com/office/drawing/2014/main" id="{8EBD0675-E871-0D16-5AC1-1E9231D730B0}"/>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0072"/>
                  </a:schemeClr>
                </a:solidFill>
              </a:rPr>
              <a:t>Artificial Intelligence</a:t>
            </a:r>
          </a:p>
        </p:txBody>
      </p:sp>
      <p:sp>
        <p:nvSpPr>
          <p:cNvPr id="34" name="TextBox 33">
            <a:extLst>
              <a:ext uri="{FF2B5EF4-FFF2-40B4-BE49-F238E27FC236}">
                <a16:creationId xmlns:a16="http://schemas.microsoft.com/office/drawing/2014/main" id="{1E5356A4-E5C2-63C7-D612-B4DB4C05D4B6}"/>
              </a:ext>
            </a:extLst>
          </p:cNvPr>
          <p:cNvSpPr txBox="1"/>
          <p:nvPr/>
        </p:nvSpPr>
        <p:spPr>
          <a:xfrm>
            <a:off x="7751055" y="2563350"/>
            <a:ext cx="2129217" cy="707886"/>
          </a:xfrm>
          <a:prstGeom prst="rect">
            <a:avLst/>
          </a:prstGeom>
          <a:noFill/>
        </p:spPr>
        <p:txBody>
          <a:bodyPr wrap="square" rtlCol="0">
            <a:spAutoFit/>
          </a:bodyPr>
          <a:lstStyle/>
          <a:p>
            <a:pPr algn="ctr"/>
            <a:r>
              <a:rPr lang="en-US" sz="2000" b="1" dirty="0"/>
              <a:t>Machine</a:t>
            </a:r>
          </a:p>
          <a:p>
            <a:pPr algn="ctr"/>
            <a:r>
              <a:rPr lang="en-US" sz="2000" b="1" dirty="0"/>
              <a:t>Learning</a:t>
            </a:r>
          </a:p>
        </p:txBody>
      </p:sp>
      <p:sp>
        <p:nvSpPr>
          <p:cNvPr id="35" name="TextBox 34">
            <a:extLst>
              <a:ext uri="{FF2B5EF4-FFF2-40B4-BE49-F238E27FC236}">
                <a16:creationId xmlns:a16="http://schemas.microsoft.com/office/drawing/2014/main" id="{2DEA5796-C02E-BD18-C3BA-002175B8D875}"/>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solidFill>
                  <a:schemeClr val="tx1">
                    <a:alpha val="50242"/>
                  </a:schemeClr>
                </a:solidFill>
              </a:rPr>
              <a:t>Deep</a:t>
            </a:r>
          </a:p>
          <a:p>
            <a:pPr algn="ctr"/>
            <a:r>
              <a:rPr lang="en-US" sz="2000" b="1" dirty="0">
                <a:solidFill>
                  <a:schemeClr val="tx1">
                    <a:alpha val="50242"/>
                  </a:schemeClr>
                </a:solidFill>
              </a:rPr>
              <a:t>Learning</a:t>
            </a:r>
          </a:p>
        </p:txBody>
      </p:sp>
      <p:sp>
        <p:nvSpPr>
          <p:cNvPr id="36" name="TextBox 35">
            <a:extLst>
              <a:ext uri="{FF2B5EF4-FFF2-40B4-BE49-F238E27FC236}">
                <a16:creationId xmlns:a16="http://schemas.microsoft.com/office/drawing/2014/main" id="{A8E14ED8-62B2-4F83-C651-A6A8CB567A41}"/>
              </a:ext>
            </a:extLst>
          </p:cNvPr>
          <p:cNvSpPr txBox="1"/>
          <p:nvPr/>
        </p:nvSpPr>
        <p:spPr>
          <a:xfrm>
            <a:off x="7081282" y="2003004"/>
            <a:ext cx="1025665" cy="307777"/>
          </a:xfrm>
          <a:prstGeom prst="rect">
            <a:avLst/>
          </a:prstGeom>
          <a:noFill/>
        </p:spPr>
        <p:txBody>
          <a:bodyPr wrap="none" rtlCol="0">
            <a:spAutoFit/>
          </a:bodyPr>
          <a:lstStyle/>
          <a:p>
            <a:r>
              <a:rPr lang="en-US" sz="1400" dirty="0">
                <a:solidFill>
                  <a:schemeClr val="tx1">
                    <a:alpha val="49797"/>
                  </a:schemeClr>
                </a:solidFill>
              </a:rPr>
              <a:t>Symbolic AI</a:t>
            </a:r>
          </a:p>
        </p:txBody>
      </p:sp>
      <p:sp>
        <p:nvSpPr>
          <p:cNvPr id="37" name="TextBox 36">
            <a:extLst>
              <a:ext uri="{FF2B5EF4-FFF2-40B4-BE49-F238E27FC236}">
                <a16:creationId xmlns:a16="http://schemas.microsoft.com/office/drawing/2014/main" id="{53267355-7EAA-E8C9-708A-4ACA0F671E29}"/>
              </a:ext>
            </a:extLst>
          </p:cNvPr>
          <p:cNvSpPr txBox="1"/>
          <p:nvPr/>
        </p:nvSpPr>
        <p:spPr>
          <a:xfrm>
            <a:off x="9221284" y="2003004"/>
            <a:ext cx="1329467" cy="307777"/>
          </a:xfrm>
          <a:prstGeom prst="rect">
            <a:avLst/>
          </a:prstGeom>
          <a:noFill/>
        </p:spPr>
        <p:txBody>
          <a:bodyPr wrap="none" rtlCol="0">
            <a:spAutoFit/>
          </a:bodyPr>
          <a:lstStyle/>
          <a:p>
            <a:pPr algn="ctr"/>
            <a:r>
              <a:rPr lang="en-US" sz="1400" dirty="0">
                <a:solidFill>
                  <a:schemeClr val="tx1">
                    <a:alpha val="49797"/>
                  </a:schemeClr>
                </a:solidFill>
              </a:rPr>
              <a:t>Expert Systems</a:t>
            </a:r>
          </a:p>
        </p:txBody>
      </p:sp>
      <p:sp>
        <p:nvSpPr>
          <p:cNvPr id="38" name="TextBox 37">
            <a:extLst>
              <a:ext uri="{FF2B5EF4-FFF2-40B4-BE49-F238E27FC236}">
                <a16:creationId xmlns:a16="http://schemas.microsoft.com/office/drawing/2014/main" id="{05809687-2CB2-90D5-35CB-4DAA3C51EB80}"/>
              </a:ext>
            </a:extLst>
          </p:cNvPr>
          <p:cNvSpPr txBox="1"/>
          <p:nvPr/>
        </p:nvSpPr>
        <p:spPr>
          <a:xfrm>
            <a:off x="6556433" y="3397304"/>
            <a:ext cx="1025665" cy="523220"/>
          </a:xfrm>
          <a:prstGeom prst="rect">
            <a:avLst/>
          </a:prstGeom>
          <a:noFill/>
        </p:spPr>
        <p:txBody>
          <a:bodyPr wrap="none" rtlCol="0">
            <a:spAutoFit/>
          </a:bodyPr>
          <a:lstStyle/>
          <a:p>
            <a:pPr algn="ctr"/>
            <a:r>
              <a:rPr lang="en-US" sz="1400" dirty="0">
                <a:solidFill>
                  <a:schemeClr val="tx1">
                    <a:alpha val="49797"/>
                  </a:schemeClr>
                </a:solidFill>
              </a:rPr>
              <a:t>Neuro </a:t>
            </a:r>
          </a:p>
          <a:p>
            <a:pPr algn="ctr"/>
            <a:r>
              <a:rPr lang="en-US" sz="1400" dirty="0">
                <a:solidFill>
                  <a:schemeClr val="tx1">
                    <a:alpha val="49797"/>
                  </a:schemeClr>
                </a:solidFill>
              </a:rPr>
              <a:t>Symbolic AI</a:t>
            </a:r>
          </a:p>
        </p:txBody>
      </p:sp>
      <p:sp>
        <p:nvSpPr>
          <p:cNvPr id="39" name="TextBox 38">
            <a:extLst>
              <a:ext uri="{FF2B5EF4-FFF2-40B4-BE49-F238E27FC236}">
                <a16:creationId xmlns:a16="http://schemas.microsoft.com/office/drawing/2014/main" id="{A6A53EB7-CB99-F29B-37F2-505959A01B3F}"/>
              </a:ext>
            </a:extLst>
          </p:cNvPr>
          <p:cNvSpPr txBox="1"/>
          <p:nvPr/>
        </p:nvSpPr>
        <p:spPr>
          <a:xfrm>
            <a:off x="10190239" y="2530674"/>
            <a:ext cx="994183" cy="307777"/>
          </a:xfrm>
          <a:prstGeom prst="rect">
            <a:avLst/>
          </a:prstGeom>
          <a:noFill/>
        </p:spPr>
        <p:txBody>
          <a:bodyPr wrap="none" rtlCol="0">
            <a:spAutoFit/>
          </a:bodyPr>
          <a:lstStyle/>
          <a:p>
            <a:pPr algn="ctr"/>
            <a:r>
              <a:rPr lang="en-US" sz="1400" dirty="0">
                <a:solidFill>
                  <a:schemeClr val="tx1">
                    <a:alpha val="50000"/>
                  </a:schemeClr>
                </a:solidFill>
              </a:rPr>
              <a:t>Fuzzy Logic</a:t>
            </a:r>
          </a:p>
        </p:txBody>
      </p:sp>
      <p:sp>
        <p:nvSpPr>
          <p:cNvPr id="6" name="TextBox 5">
            <a:extLst>
              <a:ext uri="{FF2B5EF4-FFF2-40B4-BE49-F238E27FC236}">
                <a16:creationId xmlns:a16="http://schemas.microsoft.com/office/drawing/2014/main" id="{B6A23E30-5D60-5565-BD72-182F881B1960}"/>
              </a:ext>
            </a:extLst>
          </p:cNvPr>
          <p:cNvSpPr txBox="1"/>
          <p:nvPr/>
        </p:nvSpPr>
        <p:spPr>
          <a:xfrm>
            <a:off x="7180961" y="4365645"/>
            <a:ext cx="1027910" cy="523220"/>
          </a:xfrm>
          <a:prstGeom prst="rect">
            <a:avLst/>
          </a:prstGeom>
          <a:noFill/>
        </p:spPr>
        <p:txBody>
          <a:bodyPr wrap="none" rtlCol="0">
            <a:spAutoFit/>
          </a:bodyPr>
          <a:lstStyle/>
          <a:p>
            <a:pPr algn="ctr"/>
            <a:r>
              <a:rPr lang="en-US" sz="1400" dirty="0"/>
              <a:t>Supervised </a:t>
            </a:r>
          </a:p>
          <a:p>
            <a:pPr algn="ctr"/>
            <a:r>
              <a:rPr lang="en-US" sz="1400" dirty="0"/>
              <a:t>learning</a:t>
            </a:r>
          </a:p>
        </p:txBody>
      </p:sp>
      <p:sp>
        <p:nvSpPr>
          <p:cNvPr id="40" name="TextBox 39">
            <a:extLst>
              <a:ext uri="{FF2B5EF4-FFF2-40B4-BE49-F238E27FC236}">
                <a16:creationId xmlns:a16="http://schemas.microsoft.com/office/drawing/2014/main" id="{93C1DEEB-E352-3A63-4B3C-70AC799CB747}"/>
              </a:ext>
            </a:extLst>
          </p:cNvPr>
          <p:cNvSpPr txBox="1"/>
          <p:nvPr/>
        </p:nvSpPr>
        <p:spPr>
          <a:xfrm>
            <a:off x="8208871" y="3403702"/>
            <a:ext cx="1226682" cy="523220"/>
          </a:xfrm>
          <a:prstGeom prst="rect">
            <a:avLst/>
          </a:prstGeom>
          <a:noFill/>
        </p:spPr>
        <p:txBody>
          <a:bodyPr wrap="none" rtlCol="0">
            <a:spAutoFit/>
          </a:bodyPr>
          <a:lstStyle/>
          <a:p>
            <a:pPr algn="ctr"/>
            <a:r>
              <a:rPr lang="en-US" sz="1400" dirty="0"/>
              <a:t>Unsupervised </a:t>
            </a:r>
          </a:p>
          <a:p>
            <a:pPr algn="ctr"/>
            <a:r>
              <a:rPr lang="en-US" sz="1400" dirty="0"/>
              <a:t>learning</a:t>
            </a:r>
          </a:p>
        </p:txBody>
      </p:sp>
      <p:sp>
        <p:nvSpPr>
          <p:cNvPr id="41" name="TextBox 40">
            <a:extLst>
              <a:ext uri="{FF2B5EF4-FFF2-40B4-BE49-F238E27FC236}">
                <a16:creationId xmlns:a16="http://schemas.microsoft.com/office/drawing/2014/main" id="{50B5882E-69A5-7DCE-EA03-C88E5C9E3E80}"/>
              </a:ext>
            </a:extLst>
          </p:cNvPr>
          <p:cNvSpPr txBox="1"/>
          <p:nvPr/>
        </p:nvSpPr>
        <p:spPr>
          <a:xfrm>
            <a:off x="9410257" y="3597167"/>
            <a:ext cx="1300934" cy="523220"/>
          </a:xfrm>
          <a:prstGeom prst="rect">
            <a:avLst/>
          </a:prstGeom>
          <a:noFill/>
        </p:spPr>
        <p:txBody>
          <a:bodyPr wrap="none" rtlCol="0">
            <a:spAutoFit/>
          </a:bodyPr>
          <a:lstStyle/>
          <a:p>
            <a:pPr algn="ctr"/>
            <a:r>
              <a:rPr lang="en-US" sz="1400" dirty="0"/>
              <a:t>Reinforcement </a:t>
            </a:r>
          </a:p>
          <a:p>
            <a:pPr algn="ctr"/>
            <a:r>
              <a:rPr lang="en-US" sz="1400" dirty="0"/>
              <a:t>learning</a:t>
            </a:r>
          </a:p>
        </p:txBody>
      </p:sp>
      <p:sp>
        <p:nvSpPr>
          <p:cNvPr id="2" name="Title 1">
            <a:extLst>
              <a:ext uri="{FF2B5EF4-FFF2-40B4-BE49-F238E27FC236}">
                <a16:creationId xmlns:a16="http://schemas.microsoft.com/office/drawing/2014/main" id="{A748D1F4-91A0-852C-0270-BE2BD0295CE4}"/>
              </a:ext>
            </a:extLst>
          </p:cNvPr>
          <p:cNvSpPr>
            <a:spLocks noGrp="1"/>
          </p:cNvSpPr>
          <p:nvPr>
            <p:ph type="title"/>
          </p:nvPr>
        </p:nvSpPr>
        <p:spPr>
          <a:xfrm>
            <a:off x="108857" y="165875"/>
            <a:ext cx="9829799" cy="736932"/>
          </a:xfrm>
        </p:spPr>
        <p:txBody>
          <a:bodyPr/>
          <a:lstStyle/>
          <a:p>
            <a:r>
              <a:rPr lang="en-US" dirty="0"/>
              <a:t>Unsupervised Learning</a:t>
            </a:r>
          </a:p>
        </p:txBody>
      </p:sp>
    </p:spTree>
    <p:extLst>
      <p:ext uri="{BB962C8B-B14F-4D97-AF65-F5344CB8AC3E}">
        <p14:creationId xmlns:p14="http://schemas.microsoft.com/office/powerpoint/2010/main" val="3331285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572957B-8333-EA12-EFF4-7B221CE8C809}"/>
              </a:ext>
            </a:extLst>
          </p:cNvPr>
          <p:cNvSpPr txBox="1"/>
          <p:nvPr/>
        </p:nvSpPr>
        <p:spPr>
          <a:xfrm>
            <a:off x="-38930" y="6535888"/>
            <a:ext cx="12192000" cy="276999"/>
          </a:xfrm>
          <a:prstGeom prst="rect">
            <a:avLst/>
          </a:prstGeom>
          <a:noFill/>
        </p:spPr>
        <p:txBody>
          <a:bodyPr wrap="square">
            <a:spAutoFit/>
          </a:bodyPr>
          <a:lstStyle/>
          <a:p>
            <a:r>
              <a:rPr lang="en-US" sz="1200" dirty="0"/>
              <a:t>[1] </a:t>
            </a:r>
            <a:r>
              <a:rPr lang="en-US" sz="1200" dirty="0" err="1">
                <a:effectLst/>
              </a:rPr>
              <a:t>Géron</a:t>
            </a:r>
            <a:r>
              <a:rPr lang="en-US" sz="1200" dirty="0">
                <a:effectLst/>
              </a:rPr>
              <a:t>, A. Hands-On Machine Learning with Scikit-Learn, </a:t>
            </a:r>
            <a:r>
              <a:rPr lang="en-US" sz="1200" dirty="0" err="1">
                <a:effectLst/>
              </a:rPr>
              <a:t>Keras</a:t>
            </a:r>
            <a:r>
              <a:rPr lang="en-US" sz="1200" dirty="0">
                <a:effectLst/>
              </a:rPr>
              <a:t>, and TensorFlow. 1150.</a:t>
            </a:r>
          </a:p>
        </p:txBody>
      </p:sp>
      <p:pic>
        <p:nvPicPr>
          <p:cNvPr id="17" name="Picture 16">
            <a:extLst>
              <a:ext uri="{FF2B5EF4-FFF2-40B4-BE49-F238E27FC236}">
                <a16:creationId xmlns:a16="http://schemas.microsoft.com/office/drawing/2014/main" id="{8638430A-4A9F-633B-204E-283558446F95}"/>
              </a:ext>
            </a:extLst>
          </p:cNvPr>
          <p:cNvPicPr>
            <a:picLocks noChangeAspect="1"/>
          </p:cNvPicPr>
          <p:nvPr/>
        </p:nvPicPr>
        <p:blipFill>
          <a:blip r:embed="rId3"/>
          <a:stretch>
            <a:fillRect/>
          </a:stretch>
        </p:blipFill>
        <p:spPr>
          <a:xfrm>
            <a:off x="471364" y="1173403"/>
            <a:ext cx="5494939" cy="4953842"/>
          </a:xfrm>
          <a:prstGeom prst="rect">
            <a:avLst/>
          </a:prstGeom>
        </p:spPr>
      </p:pic>
      <p:sp>
        <p:nvSpPr>
          <p:cNvPr id="28" name="Slide Number Placeholder 1">
            <a:extLst>
              <a:ext uri="{FF2B5EF4-FFF2-40B4-BE49-F238E27FC236}">
                <a16:creationId xmlns:a16="http://schemas.microsoft.com/office/drawing/2014/main" id="{DE0C70BF-C39A-3056-6EFE-FE6D206801A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8</a:t>
            </a:r>
          </a:p>
        </p:txBody>
      </p:sp>
      <p:sp>
        <p:nvSpPr>
          <p:cNvPr id="25" name="Oval 24">
            <a:extLst>
              <a:ext uri="{FF2B5EF4-FFF2-40B4-BE49-F238E27FC236}">
                <a16:creationId xmlns:a16="http://schemas.microsoft.com/office/drawing/2014/main" id="{6FA07E61-61D0-C13C-BF11-397F4F838F5D}"/>
              </a:ext>
            </a:extLst>
          </p:cNvPr>
          <p:cNvSpPr/>
          <p:nvPr/>
        </p:nvSpPr>
        <p:spPr>
          <a:xfrm>
            <a:off x="6308546" y="914400"/>
            <a:ext cx="5029200" cy="5029200"/>
          </a:xfrm>
          <a:prstGeom prst="ellipse">
            <a:avLst/>
          </a:prstGeom>
          <a:solidFill>
            <a:schemeClr val="accent1">
              <a:lumMod val="20000"/>
              <a:lumOff val="80000"/>
              <a:alpha val="50124"/>
            </a:schemeClr>
          </a:solidFill>
          <a:ln>
            <a:solidFill>
              <a:schemeClr val="tx1">
                <a:alpha val="5036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F2D67DB-C4B9-8659-1DDE-764CBE47EC83}"/>
              </a:ext>
            </a:extLst>
          </p:cNvPr>
          <p:cNvSpPr/>
          <p:nvPr/>
        </p:nvSpPr>
        <p:spPr>
          <a:xfrm>
            <a:off x="6992611" y="2286000"/>
            <a:ext cx="3657600" cy="3657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32" name="Oval 31">
            <a:extLst>
              <a:ext uri="{FF2B5EF4-FFF2-40B4-BE49-F238E27FC236}">
                <a16:creationId xmlns:a16="http://schemas.microsoft.com/office/drawing/2014/main" id="{26CCC5F4-9E4D-7856-AE56-8E3FB65BA3D6}"/>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33" name="TextBox 32">
            <a:extLst>
              <a:ext uri="{FF2B5EF4-FFF2-40B4-BE49-F238E27FC236}">
                <a16:creationId xmlns:a16="http://schemas.microsoft.com/office/drawing/2014/main" id="{8EBD0675-E871-0D16-5AC1-1E9231D730B0}"/>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0072"/>
                  </a:schemeClr>
                </a:solidFill>
              </a:rPr>
              <a:t>Artificial Intelligence</a:t>
            </a:r>
          </a:p>
        </p:txBody>
      </p:sp>
      <p:sp>
        <p:nvSpPr>
          <p:cNvPr id="34" name="TextBox 33">
            <a:extLst>
              <a:ext uri="{FF2B5EF4-FFF2-40B4-BE49-F238E27FC236}">
                <a16:creationId xmlns:a16="http://schemas.microsoft.com/office/drawing/2014/main" id="{1E5356A4-E5C2-63C7-D612-B4DB4C05D4B6}"/>
              </a:ext>
            </a:extLst>
          </p:cNvPr>
          <p:cNvSpPr txBox="1"/>
          <p:nvPr/>
        </p:nvSpPr>
        <p:spPr>
          <a:xfrm>
            <a:off x="7751055" y="2563350"/>
            <a:ext cx="2129217" cy="707886"/>
          </a:xfrm>
          <a:prstGeom prst="rect">
            <a:avLst/>
          </a:prstGeom>
          <a:noFill/>
        </p:spPr>
        <p:txBody>
          <a:bodyPr wrap="square" rtlCol="0">
            <a:spAutoFit/>
          </a:bodyPr>
          <a:lstStyle/>
          <a:p>
            <a:pPr algn="ctr"/>
            <a:r>
              <a:rPr lang="en-US" sz="2000" b="1" dirty="0"/>
              <a:t>Machine</a:t>
            </a:r>
          </a:p>
          <a:p>
            <a:pPr algn="ctr"/>
            <a:r>
              <a:rPr lang="en-US" sz="2000" b="1" dirty="0"/>
              <a:t>Learning</a:t>
            </a:r>
          </a:p>
        </p:txBody>
      </p:sp>
      <p:sp>
        <p:nvSpPr>
          <p:cNvPr id="35" name="TextBox 34">
            <a:extLst>
              <a:ext uri="{FF2B5EF4-FFF2-40B4-BE49-F238E27FC236}">
                <a16:creationId xmlns:a16="http://schemas.microsoft.com/office/drawing/2014/main" id="{2DEA5796-C02E-BD18-C3BA-002175B8D875}"/>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solidFill>
                  <a:schemeClr val="tx1">
                    <a:alpha val="50242"/>
                  </a:schemeClr>
                </a:solidFill>
              </a:rPr>
              <a:t>Deep</a:t>
            </a:r>
          </a:p>
          <a:p>
            <a:pPr algn="ctr"/>
            <a:r>
              <a:rPr lang="en-US" sz="2000" b="1" dirty="0">
                <a:solidFill>
                  <a:schemeClr val="tx1">
                    <a:alpha val="50242"/>
                  </a:schemeClr>
                </a:solidFill>
              </a:rPr>
              <a:t>Learning</a:t>
            </a:r>
          </a:p>
        </p:txBody>
      </p:sp>
      <p:sp>
        <p:nvSpPr>
          <p:cNvPr id="36" name="TextBox 35">
            <a:extLst>
              <a:ext uri="{FF2B5EF4-FFF2-40B4-BE49-F238E27FC236}">
                <a16:creationId xmlns:a16="http://schemas.microsoft.com/office/drawing/2014/main" id="{A8E14ED8-62B2-4F83-C651-A6A8CB567A41}"/>
              </a:ext>
            </a:extLst>
          </p:cNvPr>
          <p:cNvSpPr txBox="1"/>
          <p:nvPr/>
        </p:nvSpPr>
        <p:spPr>
          <a:xfrm>
            <a:off x="7081282" y="2003004"/>
            <a:ext cx="1025665" cy="307777"/>
          </a:xfrm>
          <a:prstGeom prst="rect">
            <a:avLst/>
          </a:prstGeom>
          <a:noFill/>
        </p:spPr>
        <p:txBody>
          <a:bodyPr wrap="none" rtlCol="0">
            <a:spAutoFit/>
          </a:bodyPr>
          <a:lstStyle/>
          <a:p>
            <a:r>
              <a:rPr lang="en-US" sz="1400" dirty="0">
                <a:solidFill>
                  <a:schemeClr val="tx1">
                    <a:alpha val="49797"/>
                  </a:schemeClr>
                </a:solidFill>
              </a:rPr>
              <a:t>Symbolic AI</a:t>
            </a:r>
          </a:p>
        </p:txBody>
      </p:sp>
      <p:sp>
        <p:nvSpPr>
          <p:cNvPr id="37" name="TextBox 36">
            <a:extLst>
              <a:ext uri="{FF2B5EF4-FFF2-40B4-BE49-F238E27FC236}">
                <a16:creationId xmlns:a16="http://schemas.microsoft.com/office/drawing/2014/main" id="{53267355-7EAA-E8C9-708A-4ACA0F671E29}"/>
              </a:ext>
            </a:extLst>
          </p:cNvPr>
          <p:cNvSpPr txBox="1"/>
          <p:nvPr/>
        </p:nvSpPr>
        <p:spPr>
          <a:xfrm>
            <a:off x="9221284" y="2003004"/>
            <a:ext cx="1329467" cy="307777"/>
          </a:xfrm>
          <a:prstGeom prst="rect">
            <a:avLst/>
          </a:prstGeom>
          <a:noFill/>
        </p:spPr>
        <p:txBody>
          <a:bodyPr wrap="none" rtlCol="0">
            <a:spAutoFit/>
          </a:bodyPr>
          <a:lstStyle/>
          <a:p>
            <a:pPr algn="ctr"/>
            <a:r>
              <a:rPr lang="en-US" sz="1400" dirty="0">
                <a:solidFill>
                  <a:schemeClr val="tx1">
                    <a:alpha val="49797"/>
                  </a:schemeClr>
                </a:solidFill>
              </a:rPr>
              <a:t>Expert Systems</a:t>
            </a:r>
          </a:p>
        </p:txBody>
      </p:sp>
      <p:sp>
        <p:nvSpPr>
          <p:cNvPr id="38" name="TextBox 37">
            <a:extLst>
              <a:ext uri="{FF2B5EF4-FFF2-40B4-BE49-F238E27FC236}">
                <a16:creationId xmlns:a16="http://schemas.microsoft.com/office/drawing/2014/main" id="{05809687-2CB2-90D5-35CB-4DAA3C51EB80}"/>
              </a:ext>
            </a:extLst>
          </p:cNvPr>
          <p:cNvSpPr txBox="1"/>
          <p:nvPr/>
        </p:nvSpPr>
        <p:spPr>
          <a:xfrm>
            <a:off x="6556433" y="3397304"/>
            <a:ext cx="1025665" cy="523220"/>
          </a:xfrm>
          <a:prstGeom prst="rect">
            <a:avLst/>
          </a:prstGeom>
          <a:noFill/>
        </p:spPr>
        <p:txBody>
          <a:bodyPr wrap="none" rtlCol="0">
            <a:spAutoFit/>
          </a:bodyPr>
          <a:lstStyle/>
          <a:p>
            <a:pPr algn="ctr"/>
            <a:r>
              <a:rPr lang="en-US" sz="1400" dirty="0">
                <a:solidFill>
                  <a:schemeClr val="tx1">
                    <a:alpha val="49797"/>
                  </a:schemeClr>
                </a:solidFill>
              </a:rPr>
              <a:t>Neuro </a:t>
            </a:r>
          </a:p>
          <a:p>
            <a:pPr algn="ctr"/>
            <a:r>
              <a:rPr lang="en-US" sz="1400" dirty="0">
                <a:solidFill>
                  <a:schemeClr val="tx1">
                    <a:alpha val="49797"/>
                  </a:schemeClr>
                </a:solidFill>
              </a:rPr>
              <a:t>Symbolic AI</a:t>
            </a:r>
          </a:p>
        </p:txBody>
      </p:sp>
      <p:sp>
        <p:nvSpPr>
          <p:cNvPr id="39" name="TextBox 38">
            <a:extLst>
              <a:ext uri="{FF2B5EF4-FFF2-40B4-BE49-F238E27FC236}">
                <a16:creationId xmlns:a16="http://schemas.microsoft.com/office/drawing/2014/main" id="{A6A53EB7-CB99-F29B-37F2-505959A01B3F}"/>
              </a:ext>
            </a:extLst>
          </p:cNvPr>
          <p:cNvSpPr txBox="1"/>
          <p:nvPr/>
        </p:nvSpPr>
        <p:spPr>
          <a:xfrm>
            <a:off x="10190239" y="2530674"/>
            <a:ext cx="994183" cy="307777"/>
          </a:xfrm>
          <a:prstGeom prst="rect">
            <a:avLst/>
          </a:prstGeom>
          <a:noFill/>
        </p:spPr>
        <p:txBody>
          <a:bodyPr wrap="none" rtlCol="0">
            <a:spAutoFit/>
          </a:bodyPr>
          <a:lstStyle/>
          <a:p>
            <a:pPr algn="ctr"/>
            <a:r>
              <a:rPr lang="en-US" sz="1400" dirty="0">
                <a:solidFill>
                  <a:schemeClr val="tx1">
                    <a:alpha val="50000"/>
                  </a:schemeClr>
                </a:solidFill>
              </a:rPr>
              <a:t>Fuzzy Logic</a:t>
            </a:r>
          </a:p>
        </p:txBody>
      </p:sp>
      <p:sp>
        <p:nvSpPr>
          <p:cNvPr id="6" name="TextBox 5">
            <a:extLst>
              <a:ext uri="{FF2B5EF4-FFF2-40B4-BE49-F238E27FC236}">
                <a16:creationId xmlns:a16="http://schemas.microsoft.com/office/drawing/2014/main" id="{B6A23E30-5D60-5565-BD72-182F881B1960}"/>
              </a:ext>
            </a:extLst>
          </p:cNvPr>
          <p:cNvSpPr txBox="1"/>
          <p:nvPr/>
        </p:nvSpPr>
        <p:spPr>
          <a:xfrm>
            <a:off x="7180961" y="4365645"/>
            <a:ext cx="1027910" cy="523220"/>
          </a:xfrm>
          <a:prstGeom prst="rect">
            <a:avLst/>
          </a:prstGeom>
          <a:noFill/>
        </p:spPr>
        <p:txBody>
          <a:bodyPr wrap="none" rtlCol="0">
            <a:spAutoFit/>
          </a:bodyPr>
          <a:lstStyle/>
          <a:p>
            <a:pPr algn="ctr"/>
            <a:r>
              <a:rPr lang="en-US" sz="1400" dirty="0"/>
              <a:t>Supervised </a:t>
            </a:r>
          </a:p>
          <a:p>
            <a:pPr algn="ctr"/>
            <a:r>
              <a:rPr lang="en-US" sz="1400" dirty="0"/>
              <a:t>learning</a:t>
            </a:r>
          </a:p>
        </p:txBody>
      </p:sp>
      <p:sp>
        <p:nvSpPr>
          <p:cNvPr id="40" name="TextBox 39">
            <a:extLst>
              <a:ext uri="{FF2B5EF4-FFF2-40B4-BE49-F238E27FC236}">
                <a16:creationId xmlns:a16="http://schemas.microsoft.com/office/drawing/2014/main" id="{93C1DEEB-E352-3A63-4B3C-70AC799CB747}"/>
              </a:ext>
            </a:extLst>
          </p:cNvPr>
          <p:cNvSpPr txBox="1"/>
          <p:nvPr/>
        </p:nvSpPr>
        <p:spPr>
          <a:xfrm>
            <a:off x="8208871" y="3403702"/>
            <a:ext cx="1226682" cy="523220"/>
          </a:xfrm>
          <a:prstGeom prst="rect">
            <a:avLst/>
          </a:prstGeom>
          <a:noFill/>
        </p:spPr>
        <p:txBody>
          <a:bodyPr wrap="none" rtlCol="0">
            <a:spAutoFit/>
          </a:bodyPr>
          <a:lstStyle/>
          <a:p>
            <a:pPr algn="ctr"/>
            <a:r>
              <a:rPr lang="en-US" sz="1400" dirty="0"/>
              <a:t>Unsupervised </a:t>
            </a:r>
          </a:p>
          <a:p>
            <a:pPr algn="ctr"/>
            <a:r>
              <a:rPr lang="en-US" sz="1400" dirty="0"/>
              <a:t>learning</a:t>
            </a:r>
          </a:p>
        </p:txBody>
      </p:sp>
      <p:sp>
        <p:nvSpPr>
          <p:cNvPr id="41" name="TextBox 40">
            <a:extLst>
              <a:ext uri="{FF2B5EF4-FFF2-40B4-BE49-F238E27FC236}">
                <a16:creationId xmlns:a16="http://schemas.microsoft.com/office/drawing/2014/main" id="{50B5882E-69A5-7DCE-EA03-C88E5C9E3E80}"/>
              </a:ext>
            </a:extLst>
          </p:cNvPr>
          <p:cNvSpPr txBox="1"/>
          <p:nvPr/>
        </p:nvSpPr>
        <p:spPr>
          <a:xfrm>
            <a:off x="9410257" y="3597167"/>
            <a:ext cx="1300934" cy="523220"/>
          </a:xfrm>
          <a:prstGeom prst="rect">
            <a:avLst/>
          </a:prstGeom>
          <a:noFill/>
        </p:spPr>
        <p:txBody>
          <a:bodyPr wrap="none" rtlCol="0">
            <a:spAutoFit/>
          </a:bodyPr>
          <a:lstStyle/>
          <a:p>
            <a:pPr algn="ctr"/>
            <a:r>
              <a:rPr lang="en-US" sz="1400" dirty="0"/>
              <a:t>Reinforcement </a:t>
            </a:r>
          </a:p>
          <a:p>
            <a:pPr algn="ctr"/>
            <a:r>
              <a:rPr lang="en-US" sz="1400" dirty="0"/>
              <a:t>learning</a:t>
            </a:r>
          </a:p>
        </p:txBody>
      </p:sp>
      <p:sp>
        <p:nvSpPr>
          <p:cNvPr id="2" name="Title 1">
            <a:extLst>
              <a:ext uri="{FF2B5EF4-FFF2-40B4-BE49-F238E27FC236}">
                <a16:creationId xmlns:a16="http://schemas.microsoft.com/office/drawing/2014/main" id="{DEBFC8C0-FC20-A8D3-B614-45FA05D32729}"/>
              </a:ext>
            </a:extLst>
          </p:cNvPr>
          <p:cNvSpPr>
            <a:spLocks noGrp="1"/>
          </p:cNvSpPr>
          <p:nvPr>
            <p:ph type="title"/>
          </p:nvPr>
        </p:nvSpPr>
        <p:spPr>
          <a:xfrm>
            <a:off x="108857" y="165875"/>
            <a:ext cx="9829799" cy="736932"/>
          </a:xfrm>
        </p:spPr>
        <p:txBody>
          <a:bodyPr/>
          <a:lstStyle/>
          <a:p>
            <a:r>
              <a:rPr lang="en-US" dirty="0"/>
              <a:t>Reinforcement Learning</a:t>
            </a:r>
          </a:p>
        </p:txBody>
      </p:sp>
    </p:spTree>
    <p:extLst>
      <p:ext uri="{BB962C8B-B14F-4D97-AF65-F5344CB8AC3E}">
        <p14:creationId xmlns:p14="http://schemas.microsoft.com/office/powerpoint/2010/main" val="901776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FFB9501-884E-F746-6BB8-AAAF72F8F75C}"/>
              </a:ext>
            </a:extLst>
          </p:cNvPr>
          <p:cNvSpPr/>
          <p:nvPr/>
        </p:nvSpPr>
        <p:spPr>
          <a:xfrm>
            <a:off x="6308546" y="914400"/>
            <a:ext cx="5029200" cy="5029200"/>
          </a:xfrm>
          <a:prstGeom prst="ellipse">
            <a:avLst/>
          </a:prstGeom>
          <a:solidFill>
            <a:schemeClr val="accent1">
              <a:lumMod val="20000"/>
              <a:lumOff val="80000"/>
              <a:alpha val="50124"/>
            </a:schemeClr>
          </a:solidFill>
          <a:ln>
            <a:solidFill>
              <a:schemeClr val="tx1">
                <a:alpha val="5036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42A1E5-B020-1151-43FB-B65FA438B8A4}"/>
              </a:ext>
            </a:extLst>
          </p:cNvPr>
          <p:cNvSpPr/>
          <p:nvPr/>
        </p:nvSpPr>
        <p:spPr>
          <a:xfrm>
            <a:off x="6992611" y="2286000"/>
            <a:ext cx="3657600" cy="365760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6" name="Oval 5">
            <a:extLst>
              <a:ext uri="{FF2B5EF4-FFF2-40B4-BE49-F238E27FC236}">
                <a16:creationId xmlns:a16="http://schemas.microsoft.com/office/drawing/2014/main" id="{7C06F81D-2AD9-BE20-928C-8CC06BCB1838}"/>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7" name="TextBox 6">
            <a:extLst>
              <a:ext uri="{FF2B5EF4-FFF2-40B4-BE49-F238E27FC236}">
                <a16:creationId xmlns:a16="http://schemas.microsoft.com/office/drawing/2014/main" id="{417ECD7E-E527-BDCC-2582-B1BF5A842E80}"/>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0072"/>
                  </a:schemeClr>
                </a:solidFill>
              </a:rPr>
              <a:t>Artificial Intelligence</a:t>
            </a:r>
          </a:p>
        </p:txBody>
      </p:sp>
      <p:sp>
        <p:nvSpPr>
          <p:cNvPr id="8" name="TextBox 7">
            <a:extLst>
              <a:ext uri="{FF2B5EF4-FFF2-40B4-BE49-F238E27FC236}">
                <a16:creationId xmlns:a16="http://schemas.microsoft.com/office/drawing/2014/main" id="{B78A0028-8270-BEA1-D9A4-03E4A73D6927}"/>
              </a:ext>
            </a:extLst>
          </p:cNvPr>
          <p:cNvSpPr txBox="1"/>
          <p:nvPr/>
        </p:nvSpPr>
        <p:spPr>
          <a:xfrm>
            <a:off x="7751055" y="2563350"/>
            <a:ext cx="2129217" cy="707886"/>
          </a:xfrm>
          <a:prstGeom prst="rect">
            <a:avLst/>
          </a:prstGeom>
          <a:noFill/>
        </p:spPr>
        <p:txBody>
          <a:bodyPr wrap="square" rtlCol="0">
            <a:spAutoFit/>
          </a:bodyPr>
          <a:lstStyle/>
          <a:p>
            <a:pPr algn="ctr"/>
            <a:r>
              <a:rPr lang="en-US" sz="2000" b="1" dirty="0"/>
              <a:t>Machine</a:t>
            </a:r>
          </a:p>
          <a:p>
            <a:pPr algn="ctr"/>
            <a:r>
              <a:rPr lang="en-US" sz="2000" b="1" dirty="0"/>
              <a:t>Learning</a:t>
            </a:r>
          </a:p>
        </p:txBody>
      </p:sp>
      <p:sp>
        <p:nvSpPr>
          <p:cNvPr id="9" name="TextBox 8">
            <a:extLst>
              <a:ext uri="{FF2B5EF4-FFF2-40B4-BE49-F238E27FC236}">
                <a16:creationId xmlns:a16="http://schemas.microsoft.com/office/drawing/2014/main" id="{C21C5D9B-8D21-14D7-9BDE-7ABC1033BFF0}"/>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solidFill>
                  <a:schemeClr val="tx1">
                    <a:alpha val="50242"/>
                  </a:schemeClr>
                </a:solidFill>
              </a:rPr>
              <a:t>Deep</a:t>
            </a:r>
          </a:p>
          <a:p>
            <a:pPr algn="ctr"/>
            <a:r>
              <a:rPr lang="en-US" sz="2000" b="1" dirty="0">
                <a:solidFill>
                  <a:schemeClr val="tx1">
                    <a:alpha val="50242"/>
                  </a:schemeClr>
                </a:solidFill>
              </a:rPr>
              <a:t>Learning</a:t>
            </a:r>
          </a:p>
        </p:txBody>
      </p:sp>
      <p:sp>
        <p:nvSpPr>
          <p:cNvPr id="10" name="TextBox 9">
            <a:extLst>
              <a:ext uri="{FF2B5EF4-FFF2-40B4-BE49-F238E27FC236}">
                <a16:creationId xmlns:a16="http://schemas.microsoft.com/office/drawing/2014/main" id="{C1EA0500-92D5-0877-FCD7-CA0B6E343AD5}"/>
              </a:ext>
            </a:extLst>
          </p:cNvPr>
          <p:cNvSpPr txBox="1"/>
          <p:nvPr/>
        </p:nvSpPr>
        <p:spPr>
          <a:xfrm>
            <a:off x="7081282" y="2003004"/>
            <a:ext cx="1025665" cy="307777"/>
          </a:xfrm>
          <a:prstGeom prst="rect">
            <a:avLst/>
          </a:prstGeom>
          <a:noFill/>
        </p:spPr>
        <p:txBody>
          <a:bodyPr wrap="none" rtlCol="0">
            <a:spAutoFit/>
          </a:bodyPr>
          <a:lstStyle/>
          <a:p>
            <a:r>
              <a:rPr lang="en-US" sz="1400" dirty="0">
                <a:solidFill>
                  <a:schemeClr val="tx1">
                    <a:alpha val="49797"/>
                  </a:schemeClr>
                </a:solidFill>
              </a:rPr>
              <a:t>Symbolic AI</a:t>
            </a:r>
          </a:p>
        </p:txBody>
      </p:sp>
      <p:sp>
        <p:nvSpPr>
          <p:cNvPr id="11" name="TextBox 10">
            <a:extLst>
              <a:ext uri="{FF2B5EF4-FFF2-40B4-BE49-F238E27FC236}">
                <a16:creationId xmlns:a16="http://schemas.microsoft.com/office/drawing/2014/main" id="{8B27B49C-C596-B3FA-5228-9E91BDB2FCE9}"/>
              </a:ext>
            </a:extLst>
          </p:cNvPr>
          <p:cNvSpPr txBox="1"/>
          <p:nvPr/>
        </p:nvSpPr>
        <p:spPr>
          <a:xfrm>
            <a:off x="9221284" y="2003004"/>
            <a:ext cx="1329467" cy="307777"/>
          </a:xfrm>
          <a:prstGeom prst="rect">
            <a:avLst/>
          </a:prstGeom>
          <a:noFill/>
        </p:spPr>
        <p:txBody>
          <a:bodyPr wrap="none" rtlCol="0">
            <a:spAutoFit/>
          </a:bodyPr>
          <a:lstStyle/>
          <a:p>
            <a:pPr algn="ctr"/>
            <a:r>
              <a:rPr lang="en-US" sz="1400" dirty="0">
                <a:solidFill>
                  <a:schemeClr val="tx1">
                    <a:alpha val="49797"/>
                  </a:schemeClr>
                </a:solidFill>
              </a:rPr>
              <a:t>Expert Systems</a:t>
            </a:r>
          </a:p>
        </p:txBody>
      </p:sp>
      <p:sp>
        <p:nvSpPr>
          <p:cNvPr id="12" name="TextBox 11">
            <a:extLst>
              <a:ext uri="{FF2B5EF4-FFF2-40B4-BE49-F238E27FC236}">
                <a16:creationId xmlns:a16="http://schemas.microsoft.com/office/drawing/2014/main" id="{49F2FC0F-CE99-3997-14C1-B8509DDD0C71}"/>
              </a:ext>
            </a:extLst>
          </p:cNvPr>
          <p:cNvSpPr txBox="1"/>
          <p:nvPr/>
        </p:nvSpPr>
        <p:spPr>
          <a:xfrm>
            <a:off x="6556433" y="3397304"/>
            <a:ext cx="1025665" cy="523220"/>
          </a:xfrm>
          <a:prstGeom prst="rect">
            <a:avLst/>
          </a:prstGeom>
          <a:noFill/>
        </p:spPr>
        <p:txBody>
          <a:bodyPr wrap="none" rtlCol="0">
            <a:spAutoFit/>
          </a:bodyPr>
          <a:lstStyle/>
          <a:p>
            <a:pPr algn="ctr"/>
            <a:r>
              <a:rPr lang="en-US" sz="1400" dirty="0">
                <a:solidFill>
                  <a:schemeClr val="tx1">
                    <a:alpha val="49797"/>
                  </a:schemeClr>
                </a:solidFill>
              </a:rPr>
              <a:t>Neuro </a:t>
            </a:r>
          </a:p>
          <a:p>
            <a:pPr algn="ctr"/>
            <a:r>
              <a:rPr lang="en-US" sz="1400" dirty="0">
                <a:solidFill>
                  <a:schemeClr val="tx1">
                    <a:alpha val="49797"/>
                  </a:schemeClr>
                </a:solidFill>
              </a:rPr>
              <a:t>Symbolic AI</a:t>
            </a:r>
          </a:p>
        </p:txBody>
      </p:sp>
      <p:sp>
        <p:nvSpPr>
          <p:cNvPr id="13" name="TextBox 12">
            <a:extLst>
              <a:ext uri="{FF2B5EF4-FFF2-40B4-BE49-F238E27FC236}">
                <a16:creationId xmlns:a16="http://schemas.microsoft.com/office/drawing/2014/main" id="{A42AAEBF-4594-542E-2CA7-207E1ECDCFEE}"/>
              </a:ext>
            </a:extLst>
          </p:cNvPr>
          <p:cNvSpPr txBox="1"/>
          <p:nvPr/>
        </p:nvSpPr>
        <p:spPr>
          <a:xfrm>
            <a:off x="10190239" y="2530674"/>
            <a:ext cx="994183" cy="307777"/>
          </a:xfrm>
          <a:prstGeom prst="rect">
            <a:avLst/>
          </a:prstGeom>
          <a:noFill/>
        </p:spPr>
        <p:txBody>
          <a:bodyPr wrap="none" rtlCol="0">
            <a:spAutoFit/>
          </a:bodyPr>
          <a:lstStyle/>
          <a:p>
            <a:pPr algn="ctr"/>
            <a:r>
              <a:rPr lang="en-US" sz="1400" dirty="0">
                <a:solidFill>
                  <a:schemeClr val="tx1">
                    <a:alpha val="50000"/>
                  </a:schemeClr>
                </a:solidFill>
              </a:rPr>
              <a:t>Fuzzy Logic</a:t>
            </a:r>
          </a:p>
        </p:txBody>
      </p:sp>
      <p:sp>
        <p:nvSpPr>
          <p:cNvPr id="14" name="TextBox 13">
            <a:extLst>
              <a:ext uri="{FF2B5EF4-FFF2-40B4-BE49-F238E27FC236}">
                <a16:creationId xmlns:a16="http://schemas.microsoft.com/office/drawing/2014/main" id="{9F59C3A8-AB20-E90A-7243-E85D3D901AA4}"/>
              </a:ext>
            </a:extLst>
          </p:cNvPr>
          <p:cNvSpPr txBox="1"/>
          <p:nvPr/>
        </p:nvSpPr>
        <p:spPr>
          <a:xfrm>
            <a:off x="7180961" y="4365645"/>
            <a:ext cx="1027910" cy="523220"/>
          </a:xfrm>
          <a:prstGeom prst="rect">
            <a:avLst/>
          </a:prstGeom>
          <a:noFill/>
        </p:spPr>
        <p:txBody>
          <a:bodyPr wrap="none" rtlCol="0">
            <a:spAutoFit/>
          </a:bodyPr>
          <a:lstStyle/>
          <a:p>
            <a:pPr algn="ctr"/>
            <a:r>
              <a:rPr lang="en-US" sz="1400" dirty="0"/>
              <a:t>Supervised </a:t>
            </a:r>
          </a:p>
          <a:p>
            <a:pPr algn="ctr"/>
            <a:r>
              <a:rPr lang="en-US" sz="1400" dirty="0"/>
              <a:t>learning</a:t>
            </a:r>
          </a:p>
        </p:txBody>
      </p:sp>
      <p:sp>
        <p:nvSpPr>
          <p:cNvPr id="15" name="TextBox 14">
            <a:extLst>
              <a:ext uri="{FF2B5EF4-FFF2-40B4-BE49-F238E27FC236}">
                <a16:creationId xmlns:a16="http://schemas.microsoft.com/office/drawing/2014/main" id="{5765935F-1ED4-F742-00C0-50DB2E5F5EA9}"/>
              </a:ext>
            </a:extLst>
          </p:cNvPr>
          <p:cNvSpPr txBox="1"/>
          <p:nvPr/>
        </p:nvSpPr>
        <p:spPr>
          <a:xfrm>
            <a:off x="8208871" y="3403702"/>
            <a:ext cx="1226682" cy="523220"/>
          </a:xfrm>
          <a:prstGeom prst="rect">
            <a:avLst/>
          </a:prstGeom>
          <a:noFill/>
        </p:spPr>
        <p:txBody>
          <a:bodyPr wrap="none" rtlCol="0">
            <a:spAutoFit/>
          </a:bodyPr>
          <a:lstStyle/>
          <a:p>
            <a:pPr algn="ctr"/>
            <a:r>
              <a:rPr lang="en-US" sz="1400" dirty="0"/>
              <a:t>Unsupervised </a:t>
            </a:r>
          </a:p>
          <a:p>
            <a:pPr algn="ctr"/>
            <a:r>
              <a:rPr lang="en-US" sz="1400" dirty="0"/>
              <a:t>learning</a:t>
            </a:r>
          </a:p>
        </p:txBody>
      </p:sp>
      <p:sp>
        <p:nvSpPr>
          <p:cNvPr id="16" name="TextBox 15">
            <a:extLst>
              <a:ext uri="{FF2B5EF4-FFF2-40B4-BE49-F238E27FC236}">
                <a16:creationId xmlns:a16="http://schemas.microsoft.com/office/drawing/2014/main" id="{00761376-1836-AB4F-05E8-CD73EB278C7D}"/>
              </a:ext>
            </a:extLst>
          </p:cNvPr>
          <p:cNvSpPr txBox="1"/>
          <p:nvPr/>
        </p:nvSpPr>
        <p:spPr>
          <a:xfrm>
            <a:off x="9410257" y="3597167"/>
            <a:ext cx="1300934" cy="523220"/>
          </a:xfrm>
          <a:prstGeom prst="rect">
            <a:avLst/>
          </a:prstGeom>
          <a:noFill/>
        </p:spPr>
        <p:txBody>
          <a:bodyPr wrap="none" rtlCol="0">
            <a:spAutoFit/>
          </a:bodyPr>
          <a:lstStyle/>
          <a:p>
            <a:pPr algn="ctr"/>
            <a:r>
              <a:rPr lang="en-US" sz="1400" dirty="0"/>
              <a:t>Reinforcement </a:t>
            </a:r>
          </a:p>
          <a:p>
            <a:pPr algn="ctr"/>
            <a:r>
              <a:rPr lang="en-US" sz="1400" dirty="0"/>
              <a:t>learning</a:t>
            </a:r>
          </a:p>
        </p:txBody>
      </p:sp>
      <p:pic>
        <p:nvPicPr>
          <p:cNvPr id="1026" name="Picture 2" descr="Top 30 Computer Modeling GIFs | Find the best GIF on Gfycat">
            <a:extLst>
              <a:ext uri="{FF2B5EF4-FFF2-40B4-BE49-F238E27FC236}">
                <a16:creationId xmlns:a16="http://schemas.microsoft.com/office/drawing/2014/main" id="{10A147FA-3348-584C-EB66-7027B4E2A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94" y="1833929"/>
            <a:ext cx="5425566" cy="3054936"/>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
            <a:extLst>
              <a:ext uri="{FF2B5EF4-FFF2-40B4-BE49-F238E27FC236}">
                <a16:creationId xmlns:a16="http://schemas.microsoft.com/office/drawing/2014/main" id="{BE70F95F-17F2-1DFE-1246-CD82593A8D0E}"/>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9</a:t>
            </a:r>
          </a:p>
        </p:txBody>
      </p:sp>
      <p:sp>
        <p:nvSpPr>
          <p:cNvPr id="2" name="Title 1">
            <a:extLst>
              <a:ext uri="{FF2B5EF4-FFF2-40B4-BE49-F238E27FC236}">
                <a16:creationId xmlns:a16="http://schemas.microsoft.com/office/drawing/2014/main" id="{E5C13685-E835-5AC4-61B2-98D76B8751D8}"/>
              </a:ext>
            </a:extLst>
          </p:cNvPr>
          <p:cNvSpPr>
            <a:spLocks noGrp="1"/>
          </p:cNvSpPr>
          <p:nvPr>
            <p:ph type="title"/>
          </p:nvPr>
        </p:nvSpPr>
        <p:spPr>
          <a:xfrm>
            <a:off x="108857" y="165875"/>
            <a:ext cx="9829799" cy="736932"/>
          </a:xfrm>
        </p:spPr>
        <p:txBody>
          <a:bodyPr/>
          <a:lstStyle/>
          <a:p>
            <a:r>
              <a:rPr lang="en-US" dirty="0"/>
              <a:t>Unsupervised Learning</a:t>
            </a:r>
          </a:p>
        </p:txBody>
      </p:sp>
    </p:spTree>
    <p:extLst>
      <p:ext uri="{BB962C8B-B14F-4D97-AF65-F5344CB8AC3E}">
        <p14:creationId xmlns:p14="http://schemas.microsoft.com/office/powerpoint/2010/main" val="3546361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grpSp>
        <p:nvGrpSpPr>
          <p:cNvPr id="7" name="Group 6">
            <a:extLst>
              <a:ext uri="{FF2B5EF4-FFF2-40B4-BE49-F238E27FC236}">
                <a16:creationId xmlns:a16="http://schemas.microsoft.com/office/drawing/2014/main" id="{C23C64A5-8B08-58AF-7CA2-926B77FEC589}"/>
              </a:ext>
            </a:extLst>
          </p:cNvPr>
          <p:cNvGrpSpPr/>
          <p:nvPr/>
        </p:nvGrpSpPr>
        <p:grpSpPr>
          <a:xfrm>
            <a:off x="3722663" y="1258529"/>
            <a:ext cx="5029200" cy="5029200"/>
            <a:chOff x="6308546" y="914400"/>
            <a:chExt cx="5029200" cy="5029200"/>
          </a:xfrm>
        </p:grpSpPr>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1000"/>
                    </a:schemeClr>
                  </a:solidFill>
                </a:rPr>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solidFill>
                    <a:schemeClr val="tx1">
                      <a:alpha val="49000"/>
                    </a:schemeClr>
                  </a:solidFill>
                </a:rPr>
                <a:t>Machine</a:t>
              </a:r>
            </a:p>
            <a:p>
              <a:pPr algn="ctr"/>
              <a:r>
                <a:rPr lang="en-US" sz="2000" b="1" dirty="0">
                  <a:solidFill>
                    <a:schemeClr val="tx1">
                      <a:alpha val="49000"/>
                    </a:schemeClr>
                  </a:solidFill>
                </a:rPr>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t>Deep</a:t>
              </a:r>
            </a:p>
            <a:p>
              <a:pPr algn="ctr"/>
              <a:r>
                <a:rPr lang="en-US" sz="2000" b="1" dirty="0"/>
                <a:t>Learning</a:t>
              </a:r>
            </a:p>
          </p:txBody>
        </p:sp>
      </p:grpSp>
      <p:sp>
        <p:nvSpPr>
          <p:cNvPr id="2" name="Title 1">
            <a:extLst>
              <a:ext uri="{FF2B5EF4-FFF2-40B4-BE49-F238E27FC236}">
                <a16:creationId xmlns:a16="http://schemas.microsoft.com/office/drawing/2014/main" id="{6EA5292F-B491-6A59-E3DC-ED6135E8B17C}"/>
              </a:ext>
            </a:extLst>
          </p:cNvPr>
          <p:cNvSpPr>
            <a:spLocks noGrp="1"/>
          </p:cNvSpPr>
          <p:nvPr>
            <p:ph type="title"/>
          </p:nvPr>
        </p:nvSpPr>
        <p:spPr>
          <a:xfrm>
            <a:off x="108857" y="165875"/>
            <a:ext cx="9829799" cy="736932"/>
          </a:xfrm>
        </p:spPr>
        <p:txBody>
          <a:bodyPr/>
          <a:lstStyle/>
          <a:p>
            <a:r>
              <a:rPr lang="en-US" dirty="0"/>
              <a:t>Deep Learning</a:t>
            </a:r>
          </a:p>
        </p:txBody>
      </p:sp>
    </p:spTree>
    <p:extLst>
      <p:ext uri="{BB962C8B-B14F-4D97-AF65-F5344CB8AC3E}">
        <p14:creationId xmlns:p14="http://schemas.microsoft.com/office/powerpoint/2010/main" val="594986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grpSp>
        <p:nvGrpSpPr>
          <p:cNvPr id="7" name="Group 6">
            <a:extLst>
              <a:ext uri="{FF2B5EF4-FFF2-40B4-BE49-F238E27FC236}">
                <a16:creationId xmlns:a16="http://schemas.microsoft.com/office/drawing/2014/main" id="{C23C64A5-8B08-58AF-7CA2-926B77FEC589}"/>
              </a:ext>
            </a:extLst>
          </p:cNvPr>
          <p:cNvGrpSpPr/>
          <p:nvPr/>
        </p:nvGrpSpPr>
        <p:grpSpPr>
          <a:xfrm>
            <a:off x="6633011" y="1209328"/>
            <a:ext cx="5029200" cy="5029200"/>
            <a:chOff x="6308546" y="914400"/>
            <a:chExt cx="5029200" cy="5029200"/>
          </a:xfrm>
        </p:grpSpPr>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1000"/>
                    </a:schemeClr>
                  </a:solidFill>
                </a:rPr>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solidFill>
                    <a:schemeClr val="tx1">
                      <a:alpha val="49000"/>
                    </a:schemeClr>
                  </a:solidFill>
                </a:rPr>
                <a:t>Machine</a:t>
              </a:r>
            </a:p>
            <a:p>
              <a:pPr algn="ctr"/>
              <a:r>
                <a:rPr lang="en-US" sz="2000" b="1" dirty="0">
                  <a:solidFill>
                    <a:schemeClr val="tx1">
                      <a:alpha val="49000"/>
                    </a:schemeClr>
                  </a:solidFill>
                </a:rPr>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t>Deep</a:t>
              </a:r>
            </a:p>
            <a:p>
              <a:pPr algn="ctr"/>
              <a:r>
                <a:rPr lang="en-US" sz="2000" b="1" dirty="0"/>
                <a:t>Learning</a:t>
              </a:r>
            </a:p>
          </p:txBody>
        </p:sp>
      </p:grpSp>
      <p:sp>
        <p:nvSpPr>
          <p:cNvPr id="2" name="Title 1">
            <a:extLst>
              <a:ext uri="{FF2B5EF4-FFF2-40B4-BE49-F238E27FC236}">
                <a16:creationId xmlns:a16="http://schemas.microsoft.com/office/drawing/2014/main" id="{6EA5292F-B491-6A59-E3DC-ED6135E8B17C}"/>
              </a:ext>
            </a:extLst>
          </p:cNvPr>
          <p:cNvSpPr>
            <a:spLocks noGrp="1"/>
          </p:cNvSpPr>
          <p:nvPr>
            <p:ph type="title"/>
          </p:nvPr>
        </p:nvSpPr>
        <p:spPr>
          <a:xfrm>
            <a:off x="108857" y="165875"/>
            <a:ext cx="9829799" cy="736932"/>
          </a:xfrm>
        </p:spPr>
        <p:txBody>
          <a:bodyPr/>
          <a:lstStyle/>
          <a:p>
            <a:r>
              <a:rPr lang="en-US" dirty="0"/>
              <a:t>Deep Learning</a:t>
            </a:r>
          </a:p>
        </p:txBody>
      </p:sp>
      <p:sp>
        <p:nvSpPr>
          <p:cNvPr id="3" name="TextBox 2">
            <a:extLst>
              <a:ext uri="{FF2B5EF4-FFF2-40B4-BE49-F238E27FC236}">
                <a16:creationId xmlns:a16="http://schemas.microsoft.com/office/drawing/2014/main" id="{5183D90A-8A49-775C-6123-B5B19B6BD5F2}"/>
              </a:ext>
            </a:extLst>
          </p:cNvPr>
          <p:cNvSpPr txBox="1"/>
          <p:nvPr/>
        </p:nvSpPr>
        <p:spPr>
          <a:xfrm>
            <a:off x="213073" y="1273853"/>
            <a:ext cx="7214445" cy="923330"/>
          </a:xfrm>
          <a:prstGeom prst="rect">
            <a:avLst/>
          </a:prstGeom>
          <a:noFill/>
        </p:spPr>
        <p:txBody>
          <a:bodyPr wrap="square" rtlCol="0">
            <a:spAutoFit/>
          </a:bodyPr>
          <a:lstStyle/>
          <a:p>
            <a:pPr algn="ctr"/>
            <a:r>
              <a:rPr lang="en-US" i="1" dirty="0"/>
              <a:t>A subset of machine learning based on artificial neural networks in which multiple layers of processing are used to extract progressively higher level of features from data (Oxford dictionary)</a:t>
            </a:r>
          </a:p>
        </p:txBody>
      </p:sp>
      <p:sp>
        <p:nvSpPr>
          <p:cNvPr id="4" name="Oval 3">
            <a:extLst>
              <a:ext uri="{FF2B5EF4-FFF2-40B4-BE49-F238E27FC236}">
                <a16:creationId xmlns:a16="http://schemas.microsoft.com/office/drawing/2014/main" id="{05B8887D-1A34-BFA2-803E-5D31AED02EB2}"/>
              </a:ext>
            </a:extLst>
          </p:cNvPr>
          <p:cNvSpPr/>
          <p:nvPr/>
        </p:nvSpPr>
        <p:spPr>
          <a:xfrm>
            <a:off x="107801" y="2513528"/>
            <a:ext cx="457200" cy="457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X1</a:t>
            </a:r>
          </a:p>
        </p:txBody>
      </p:sp>
      <p:sp>
        <p:nvSpPr>
          <p:cNvPr id="5" name="Oval 4">
            <a:extLst>
              <a:ext uri="{FF2B5EF4-FFF2-40B4-BE49-F238E27FC236}">
                <a16:creationId xmlns:a16="http://schemas.microsoft.com/office/drawing/2014/main" id="{A847331C-D90D-4A48-8017-C16D3D9756F6}"/>
              </a:ext>
            </a:extLst>
          </p:cNvPr>
          <p:cNvSpPr/>
          <p:nvPr/>
        </p:nvSpPr>
        <p:spPr>
          <a:xfrm>
            <a:off x="132905" y="3176227"/>
            <a:ext cx="457200" cy="457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X2</a:t>
            </a:r>
          </a:p>
        </p:txBody>
      </p:sp>
      <p:sp>
        <p:nvSpPr>
          <p:cNvPr id="6" name="Oval 5">
            <a:extLst>
              <a:ext uri="{FF2B5EF4-FFF2-40B4-BE49-F238E27FC236}">
                <a16:creationId xmlns:a16="http://schemas.microsoft.com/office/drawing/2014/main" id="{5D9BA1FB-C09B-2AB4-37C0-5D51F69FC6F1}"/>
              </a:ext>
            </a:extLst>
          </p:cNvPr>
          <p:cNvSpPr/>
          <p:nvPr/>
        </p:nvSpPr>
        <p:spPr>
          <a:xfrm>
            <a:off x="147757" y="3821923"/>
            <a:ext cx="457200" cy="457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X3</a:t>
            </a:r>
          </a:p>
        </p:txBody>
      </p:sp>
      <p:sp>
        <p:nvSpPr>
          <p:cNvPr id="8" name="Oval 7">
            <a:extLst>
              <a:ext uri="{FF2B5EF4-FFF2-40B4-BE49-F238E27FC236}">
                <a16:creationId xmlns:a16="http://schemas.microsoft.com/office/drawing/2014/main" id="{2703CC40-7454-009D-01EB-5DF594C0E378}"/>
              </a:ext>
            </a:extLst>
          </p:cNvPr>
          <p:cNvSpPr/>
          <p:nvPr/>
        </p:nvSpPr>
        <p:spPr>
          <a:xfrm>
            <a:off x="1085633" y="2862754"/>
            <a:ext cx="457200" cy="457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h1</a:t>
            </a:r>
          </a:p>
        </p:txBody>
      </p:sp>
      <p:sp>
        <p:nvSpPr>
          <p:cNvPr id="9" name="Oval 8">
            <a:extLst>
              <a:ext uri="{FF2B5EF4-FFF2-40B4-BE49-F238E27FC236}">
                <a16:creationId xmlns:a16="http://schemas.microsoft.com/office/drawing/2014/main" id="{6A66BABC-3F45-5024-5037-E11DA1FDDC87}"/>
              </a:ext>
            </a:extLst>
          </p:cNvPr>
          <p:cNvSpPr/>
          <p:nvPr/>
        </p:nvSpPr>
        <p:spPr>
          <a:xfrm>
            <a:off x="1099438" y="3502158"/>
            <a:ext cx="457200" cy="457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h2</a:t>
            </a:r>
          </a:p>
        </p:txBody>
      </p:sp>
      <p:sp>
        <p:nvSpPr>
          <p:cNvPr id="10" name="Oval 9">
            <a:extLst>
              <a:ext uri="{FF2B5EF4-FFF2-40B4-BE49-F238E27FC236}">
                <a16:creationId xmlns:a16="http://schemas.microsoft.com/office/drawing/2014/main" id="{435E51DC-5F44-636F-7640-3A3DCE9CF2AB}"/>
              </a:ext>
            </a:extLst>
          </p:cNvPr>
          <p:cNvSpPr/>
          <p:nvPr/>
        </p:nvSpPr>
        <p:spPr>
          <a:xfrm>
            <a:off x="2092091" y="2862754"/>
            <a:ext cx="457200" cy="457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h3</a:t>
            </a:r>
          </a:p>
        </p:txBody>
      </p:sp>
      <p:sp>
        <p:nvSpPr>
          <p:cNvPr id="11" name="Oval 10">
            <a:extLst>
              <a:ext uri="{FF2B5EF4-FFF2-40B4-BE49-F238E27FC236}">
                <a16:creationId xmlns:a16="http://schemas.microsoft.com/office/drawing/2014/main" id="{3657F261-6A70-4A8B-5A81-23A8FC0B00FB}"/>
              </a:ext>
            </a:extLst>
          </p:cNvPr>
          <p:cNvSpPr/>
          <p:nvPr/>
        </p:nvSpPr>
        <p:spPr>
          <a:xfrm>
            <a:off x="2108203" y="3497098"/>
            <a:ext cx="457200" cy="457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h4</a:t>
            </a:r>
          </a:p>
        </p:txBody>
      </p:sp>
      <p:sp>
        <p:nvSpPr>
          <p:cNvPr id="12" name="Oval 11">
            <a:extLst>
              <a:ext uri="{FF2B5EF4-FFF2-40B4-BE49-F238E27FC236}">
                <a16:creationId xmlns:a16="http://schemas.microsoft.com/office/drawing/2014/main" id="{5EBFC8AB-9E1A-BAEE-852E-3D7D08D82C1E}"/>
              </a:ext>
            </a:extLst>
          </p:cNvPr>
          <p:cNvSpPr/>
          <p:nvPr/>
        </p:nvSpPr>
        <p:spPr>
          <a:xfrm>
            <a:off x="3004756" y="3173208"/>
            <a:ext cx="457200" cy="45720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h5</a:t>
            </a:r>
          </a:p>
        </p:txBody>
      </p:sp>
      <p:cxnSp>
        <p:nvCxnSpPr>
          <p:cNvPr id="13" name="Straight Arrow Connector 12">
            <a:extLst>
              <a:ext uri="{FF2B5EF4-FFF2-40B4-BE49-F238E27FC236}">
                <a16:creationId xmlns:a16="http://schemas.microsoft.com/office/drawing/2014/main" id="{BCC7D8EA-5078-BE68-55A7-AB4FCF48526D}"/>
              </a:ext>
            </a:extLst>
          </p:cNvPr>
          <p:cNvCxnSpPr>
            <a:stCxn id="4" idx="6"/>
            <a:endCxn id="8" idx="2"/>
          </p:cNvCxnSpPr>
          <p:nvPr/>
        </p:nvCxnSpPr>
        <p:spPr>
          <a:xfrm>
            <a:off x="565001" y="2742128"/>
            <a:ext cx="520632" cy="3492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42348F8D-8082-BC3C-5DA4-6635A16025CC}"/>
              </a:ext>
            </a:extLst>
          </p:cNvPr>
          <p:cNvCxnSpPr>
            <a:cxnSpLocks/>
            <a:stCxn id="5" idx="6"/>
            <a:endCxn id="8" idx="2"/>
          </p:cNvCxnSpPr>
          <p:nvPr/>
        </p:nvCxnSpPr>
        <p:spPr>
          <a:xfrm flipV="1">
            <a:off x="590105" y="3091354"/>
            <a:ext cx="495528" cy="3134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8A375AD1-BF04-5F5B-AB54-5CB6B0BCA636}"/>
              </a:ext>
            </a:extLst>
          </p:cNvPr>
          <p:cNvCxnSpPr>
            <a:cxnSpLocks/>
            <a:stCxn id="6" idx="6"/>
            <a:endCxn id="8" idx="2"/>
          </p:cNvCxnSpPr>
          <p:nvPr/>
        </p:nvCxnSpPr>
        <p:spPr>
          <a:xfrm flipV="1">
            <a:off x="604957" y="3091354"/>
            <a:ext cx="480676" cy="9591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26AAA242-6EF2-5B4E-2E2B-321227F4ACFF}"/>
              </a:ext>
            </a:extLst>
          </p:cNvPr>
          <p:cNvCxnSpPr>
            <a:cxnSpLocks/>
            <a:stCxn id="4" idx="6"/>
            <a:endCxn id="9" idx="2"/>
          </p:cNvCxnSpPr>
          <p:nvPr/>
        </p:nvCxnSpPr>
        <p:spPr>
          <a:xfrm>
            <a:off x="565001" y="2742128"/>
            <a:ext cx="534437" cy="9886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EAF047F2-36DD-A387-2612-E04389D3BC06}"/>
              </a:ext>
            </a:extLst>
          </p:cNvPr>
          <p:cNvCxnSpPr>
            <a:cxnSpLocks/>
            <a:stCxn id="5" idx="6"/>
            <a:endCxn id="9" idx="2"/>
          </p:cNvCxnSpPr>
          <p:nvPr/>
        </p:nvCxnSpPr>
        <p:spPr>
          <a:xfrm>
            <a:off x="590105" y="3404827"/>
            <a:ext cx="509333" cy="3259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387C7F4D-F34B-6001-2A10-085DA83B1FF7}"/>
              </a:ext>
            </a:extLst>
          </p:cNvPr>
          <p:cNvCxnSpPr>
            <a:cxnSpLocks/>
            <a:stCxn id="6" idx="6"/>
            <a:endCxn id="9" idx="2"/>
          </p:cNvCxnSpPr>
          <p:nvPr/>
        </p:nvCxnSpPr>
        <p:spPr>
          <a:xfrm flipV="1">
            <a:off x="604957" y="3730758"/>
            <a:ext cx="494481" cy="3197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CCC8AC75-229A-978C-24F5-6B50FF33A2CA}"/>
              </a:ext>
            </a:extLst>
          </p:cNvPr>
          <p:cNvCxnSpPr>
            <a:cxnSpLocks/>
            <a:stCxn id="8" idx="6"/>
            <a:endCxn id="10" idx="2"/>
          </p:cNvCxnSpPr>
          <p:nvPr/>
        </p:nvCxnSpPr>
        <p:spPr>
          <a:xfrm>
            <a:off x="1542833" y="3091354"/>
            <a:ext cx="54925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65467AC8-F554-89A2-C05D-D92A45A0CF6F}"/>
              </a:ext>
            </a:extLst>
          </p:cNvPr>
          <p:cNvCxnSpPr>
            <a:cxnSpLocks/>
            <a:stCxn id="8" idx="6"/>
            <a:endCxn id="11" idx="2"/>
          </p:cNvCxnSpPr>
          <p:nvPr/>
        </p:nvCxnSpPr>
        <p:spPr>
          <a:xfrm>
            <a:off x="1542833" y="3091354"/>
            <a:ext cx="565370" cy="6343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8FFCE55C-1F59-D3F6-3322-722854154A11}"/>
              </a:ext>
            </a:extLst>
          </p:cNvPr>
          <p:cNvCxnSpPr>
            <a:cxnSpLocks/>
            <a:stCxn id="9" idx="6"/>
            <a:endCxn id="10" idx="2"/>
          </p:cNvCxnSpPr>
          <p:nvPr/>
        </p:nvCxnSpPr>
        <p:spPr>
          <a:xfrm flipV="1">
            <a:off x="1556638" y="3091354"/>
            <a:ext cx="535453" cy="6394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59203533-F737-DF1A-1C11-90E437FA30A4}"/>
              </a:ext>
            </a:extLst>
          </p:cNvPr>
          <p:cNvCxnSpPr>
            <a:cxnSpLocks/>
            <a:stCxn id="9" idx="6"/>
            <a:endCxn id="11" idx="2"/>
          </p:cNvCxnSpPr>
          <p:nvPr/>
        </p:nvCxnSpPr>
        <p:spPr>
          <a:xfrm flipV="1">
            <a:off x="1556638" y="3725698"/>
            <a:ext cx="551565" cy="50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35CDF17C-AA65-9B03-71FC-8F7566AFBCEC}"/>
              </a:ext>
            </a:extLst>
          </p:cNvPr>
          <p:cNvCxnSpPr>
            <a:cxnSpLocks/>
            <a:stCxn id="10" idx="6"/>
            <a:endCxn id="12" idx="2"/>
          </p:cNvCxnSpPr>
          <p:nvPr/>
        </p:nvCxnSpPr>
        <p:spPr>
          <a:xfrm>
            <a:off x="2549291" y="3091354"/>
            <a:ext cx="455465" cy="3104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B858ED07-19D5-ABE6-D5D4-6EDB5A38F3C3}"/>
              </a:ext>
            </a:extLst>
          </p:cNvPr>
          <p:cNvCxnSpPr>
            <a:cxnSpLocks/>
            <a:stCxn id="11" idx="6"/>
            <a:endCxn id="12" idx="2"/>
          </p:cNvCxnSpPr>
          <p:nvPr/>
        </p:nvCxnSpPr>
        <p:spPr>
          <a:xfrm flipV="1">
            <a:off x="2565403" y="3401808"/>
            <a:ext cx="439353" cy="3238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321837FC-66F3-81AF-7C3F-0018E9355647}"/>
              </a:ext>
            </a:extLst>
          </p:cNvPr>
          <p:cNvSpPr txBox="1"/>
          <p:nvPr/>
        </p:nvSpPr>
        <p:spPr>
          <a:xfrm>
            <a:off x="4073445" y="2884961"/>
            <a:ext cx="1824859" cy="307777"/>
          </a:xfrm>
          <a:prstGeom prst="rect">
            <a:avLst/>
          </a:prstGeom>
          <a:noFill/>
        </p:spPr>
        <p:txBody>
          <a:bodyPr wrap="square" rtlCol="0">
            <a:spAutoFit/>
          </a:bodyPr>
          <a:lstStyle/>
          <a:p>
            <a:r>
              <a:rPr lang="en-US" sz="1400" dirty="0"/>
              <a:t>X1, X2, X3 are features</a:t>
            </a:r>
          </a:p>
        </p:txBody>
      </p:sp>
      <p:sp>
        <p:nvSpPr>
          <p:cNvPr id="32" name="TextBox 31">
            <a:extLst>
              <a:ext uri="{FF2B5EF4-FFF2-40B4-BE49-F238E27FC236}">
                <a16:creationId xmlns:a16="http://schemas.microsoft.com/office/drawing/2014/main" id="{A2A96D0B-AD92-0552-46E3-49A568E67074}"/>
              </a:ext>
            </a:extLst>
          </p:cNvPr>
          <p:cNvSpPr txBox="1"/>
          <p:nvPr/>
        </p:nvSpPr>
        <p:spPr>
          <a:xfrm>
            <a:off x="4001790" y="3191885"/>
            <a:ext cx="1968168" cy="523220"/>
          </a:xfrm>
          <a:prstGeom prst="rect">
            <a:avLst/>
          </a:prstGeom>
          <a:noFill/>
        </p:spPr>
        <p:txBody>
          <a:bodyPr wrap="square" rtlCol="0">
            <a:spAutoFit/>
          </a:bodyPr>
          <a:lstStyle/>
          <a:p>
            <a:pPr algn="ctr"/>
            <a:r>
              <a:rPr lang="en-US" sz="1400" dirty="0"/>
              <a:t>h1, h2, h3, h4 are called </a:t>
            </a:r>
          </a:p>
          <a:p>
            <a:pPr algn="ctr"/>
            <a:r>
              <a:rPr lang="en-US" sz="1400" dirty="0"/>
              <a:t>hidden nodes</a:t>
            </a:r>
          </a:p>
        </p:txBody>
      </p:sp>
      <p:sp>
        <p:nvSpPr>
          <p:cNvPr id="33" name="TextBox 32">
            <a:extLst>
              <a:ext uri="{FF2B5EF4-FFF2-40B4-BE49-F238E27FC236}">
                <a16:creationId xmlns:a16="http://schemas.microsoft.com/office/drawing/2014/main" id="{40546421-350F-A57E-FE64-1EBF14BB6E59}"/>
              </a:ext>
            </a:extLst>
          </p:cNvPr>
          <p:cNvSpPr txBox="1"/>
          <p:nvPr/>
        </p:nvSpPr>
        <p:spPr>
          <a:xfrm>
            <a:off x="4512470" y="3712367"/>
            <a:ext cx="813043" cy="307777"/>
          </a:xfrm>
          <a:prstGeom prst="rect">
            <a:avLst/>
          </a:prstGeom>
          <a:noFill/>
        </p:spPr>
        <p:txBody>
          <a:bodyPr wrap="square" rtlCol="0">
            <a:spAutoFit/>
          </a:bodyPr>
          <a:lstStyle/>
          <a:p>
            <a:r>
              <a:rPr lang="en-US" sz="1400" dirty="0"/>
              <a:t>y is label</a:t>
            </a:r>
          </a:p>
        </p:txBody>
      </p:sp>
      <p:sp>
        <p:nvSpPr>
          <p:cNvPr id="35" name="TextBox 34">
            <a:extLst>
              <a:ext uri="{FF2B5EF4-FFF2-40B4-BE49-F238E27FC236}">
                <a16:creationId xmlns:a16="http://schemas.microsoft.com/office/drawing/2014/main" id="{6D83DB24-2D57-C5F6-2982-945276012C69}"/>
              </a:ext>
            </a:extLst>
          </p:cNvPr>
          <p:cNvSpPr txBox="1"/>
          <p:nvPr/>
        </p:nvSpPr>
        <p:spPr>
          <a:xfrm>
            <a:off x="0" y="6366010"/>
            <a:ext cx="6687729" cy="369332"/>
          </a:xfrm>
          <a:prstGeom prst="rect">
            <a:avLst/>
          </a:prstGeom>
          <a:noFill/>
        </p:spPr>
        <p:txBody>
          <a:bodyPr wrap="square" rtlCol="0">
            <a:spAutoFit/>
          </a:bodyPr>
          <a:lstStyle/>
          <a:p>
            <a:pPr algn="ctr"/>
            <a:r>
              <a:rPr lang="en-US" b="1" dirty="0"/>
              <a:t>Training a neural network is simply learning the appropriate weights</a:t>
            </a:r>
          </a:p>
        </p:txBody>
      </p:sp>
      <p:cxnSp>
        <p:nvCxnSpPr>
          <p:cNvPr id="36" name="Straight Arrow Connector 35">
            <a:extLst>
              <a:ext uri="{FF2B5EF4-FFF2-40B4-BE49-F238E27FC236}">
                <a16:creationId xmlns:a16="http://schemas.microsoft.com/office/drawing/2014/main" id="{D85397C2-B3A6-3CCF-8BAC-C1418BAE99FF}"/>
              </a:ext>
            </a:extLst>
          </p:cNvPr>
          <p:cNvCxnSpPr>
            <a:cxnSpLocks/>
            <a:stCxn id="51" idx="6"/>
          </p:cNvCxnSpPr>
          <p:nvPr/>
        </p:nvCxnSpPr>
        <p:spPr>
          <a:xfrm>
            <a:off x="584759" y="4701533"/>
            <a:ext cx="758663" cy="5004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BFF14B05-8386-D821-714D-724A71C1A093}"/>
                  </a:ext>
                </a:extLst>
              </p:cNvPr>
              <p:cNvSpPr txBox="1"/>
              <p:nvPr/>
            </p:nvSpPr>
            <p:spPr>
              <a:xfrm>
                <a:off x="1996257" y="5103554"/>
                <a:ext cx="18655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m:rPr>
                              <m:sty m:val="p"/>
                            </m:rPr>
                            <a:rPr lang="en-US" sz="1200" b="0" i="0" smtClean="0">
                              <a:latin typeface="Cambria Math" panose="02040503050406030204" pitchFamily="18" charset="0"/>
                            </a:rPr>
                            <m:t>w</m:t>
                          </m:r>
                        </m:e>
                        <m:sub>
                          <m:r>
                            <a:rPr lang="en-US" sz="1200" b="0" i="0" smtClean="0">
                              <a:latin typeface="Cambria Math" panose="02040503050406030204" pitchFamily="18" charset="0"/>
                            </a:rPr>
                            <m:t>11</m:t>
                          </m:r>
                        </m:sub>
                      </m:sSub>
                      <m:r>
                        <m:rPr>
                          <m:sty m:val="p"/>
                        </m:rPr>
                        <a:rPr lang="en-US" sz="1200" b="0" i="0" smtClean="0">
                          <a:latin typeface="Cambria Math" panose="02040503050406030204" pitchFamily="18" charset="0"/>
                        </a:rPr>
                        <m:t>X</m:t>
                      </m:r>
                      <m:r>
                        <a:rPr lang="en-US" sz="1200" b="0" i="0" smtClean="0">
                          <a:latin typeface="Cambria Math" panose="02040503050406030204" pitchFamily="18" charset="0"/>
                        </a:rPr>
                        <m:t>1+</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w</m:t>
                          </m:r>
                        </m:e>
                        <m:sub>
                          <m:r>
                            <a:rPr lang="en-US" sz="1200" i="0">
                              <a:latin typeface="Cambria Math" panose="02040503050406030204" pitchFamily="18" charset="0"/>
                            </a:rPr>
                            <m:t>1</m:t>
                          </m:r>
                          <m:r>
                            <a:rPr lang="en-US" sz="1200" b="0" i="0" smtClean="0">
                              <a:latin typeface="Cambria Math" panose="02040503050406030204" pitchFamily="18" charset="0"/>
                            </a:rPr>
                            <m:t>2</m:t>
                          </m:r>
                        </m:sub>
                      </m:sSub>
                      <m:r>
                        <m:rPr>
                          <m:sty m:val="p"/>
                        </m:rPr>
                        <a:rPr lang="en-US" sz="1200" b="0" i="0" smtClean="0">
                          <a:latin typeface="Cambria Math" panose="02040503050406030204" pitchFamily="18" charset="0"/>
                        </a:rPr>
                        <m:t>X</m:t>
                      </m:r>
                      <m:r>
                        <a:rPr lang="en-US" sz="1200" b="0" i="0" smtClean="0">
                          <a:latin typeface="Cambria Math" panose="02040503050406030204" pitchFamily="18" charset="0"/>
                        </a:rPr>
                        <m:t>2+</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w</m:t>
                          </m:r>
                        </m:e>
                        <m:sub>
                          <m:r>
                            <a:rPr lang="en-US" sz="1200" b="0" i="0" smtClean="0">
                              <a:latin typeface="Cambria Math" panose="02040503050406030204" pitchFamily="18" charset="0"/>
                            </a:rPr>
                            <m:t>13</m:t>
                          </m:r>
                        </m:sub>
                      </m:sSub>
                      <m:r>
                        <m:rPr>
                          <m:sty m:val="p"/>
                        </m:rPr>
                        <a:rPr lang="en-US" sz="1200" i="0">
                          <a:latin typeface="Cambria Math" panose="02040503050406030204" pitchFamily="18" charset="0"/>
                        </a:rPr>
                        <m:t>X</m:t>
                      </m:r>
                      <m:r>
                        <a:rPr lang="en-US" sz="1200" b="0" i="0" smtClean="0">
                          <a:latin typeface="Cambria Math" panose="02040503050406030204" pitchFamily="18" charset="0"/>
                        </a:rPr>
                        <m:t>3</m:t>
                      </m:r>
                    </m:oMath>
                  </m:oMathPara>
                </a14:m>
                <a:endParaRPr lang="en-US" sz="1400" dirty="0"/>
              </a:p>
            </p:txBody>
          </p:sp>
        </mc:Choice>
        <mc:Fallback>
          <p:sp>
            <p:nvSpPr>
              <p:cNvPr id="37" name="TextBox 36">
                <a:extLst>
                  <a:ext uri="{FF2B5EF4-FFF2-40B4-BE49-F238E27FC236}">
                    <a16:creationId xmlns:a16="http://schemas.microsoft.com/office/drawing/2014/main" id="{BFF14B05-8386-D821-714D-724A71C1A093}"/>
                  </a:ext>
                </a:extLst>
              </p:cNvPr>
              <p:cNvSpPr txBox="1">
                <a:spLocks noRot="1" noChangeAspect="1" noMove="1" noResize="1" noEditPoints="1" noAdjustHandles="1" noChangeArrowheads="1" noChangeShapeType="1" noTextEdit="1"/>
              </p:cNvSpPr>
              <p:nvPr/>
            </p:nvSpPr>
            <p:spPr>
              <a:xfrm>
                <a:off x="1996257" y="5103554"/>
                <a:ext cx="1865511" cy="276999"/>
              </a:xfrm>
              <a:prstGeom prst="rect">
                <a:avLst/>
              </a:prstGeom>
              <a:blipFill>
                <a:blip r:embed="rId3"/>
                <a:stretch>
                  <a:fillRect/>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E419BFCB-20F0-0C48-1C31-CA828FAE9F5F}"/>
              </a:ext>
            </a:extLst>
          </p:cNvPr>
          <p:cNvSpPr txBox="1"/>
          <p:nvPr/>
        </p:nvSpPr>
        <p:spPr>
          <a:xfrm>
            <a:off x="1765849" y="2315838"/>
            <a:ext cx="2615844" cy="369332"/>
          </a:xfrm>
          <a:prstGeom prst="rect">
            <a:avLst/>
          </a:prstGeom>
          <a:noFill/>
        </p:spPr>
        <p:txBody>
          <a:bodyPr wrap="square" rtlCol="0">
            <a:spAutoFit/>
          </a:bodyPr>
          <a:lstStyle/>
          <a:p>
            <a:pPr algn="ctr"/>
            <a:r>
              <a:rPr lang="en-US" b="1" dirty="0"/>
              <a:t>A simple neural network</a:t>
            </a:r>
          </a:p>
        </p:txBody>
      </p:sp>
      <p:sp>
        <p:nvSpPr>
          <p:cNvPr id="39" name="Pie 38">
            <a:extLst>
              <a:ext uri="{FF2B5EF4-FFF2-40B4-BE49-F238E27FC236}">
                <a16:creationId xmlns:a16="http://schemas.microsoft.com/office/drawing/2014/main" id="{FECF6369-E226-3637-5C30-F305EAF44904}"/>
              </a:ext>
            </a:extLst>
          </p:cNvPr>
          <p:cNvSpPr/>
          <p:nvPr/>
        </p:nvSpPr>
        <p:spPr>
          <a:xfrm>
            <a:off x="1316818" y="4933854"/>
            <a:ext cx="914400" cy="914400"/>
          </a:xfrm>
          <a:prstGeom prst="pie">
            <a:avLst>
              <a:gd name="adj1" fmla="val 5378056"/>
              <a:gd name="adj2" fmla="val 162000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0" name="Straight Arrow Connector 39">
            <a:extLst>
              <a:ext uri="{FF2B5EF4-FFF2-40B4-BE49-F238E27FC236}">
                <a16:creationId xmlns:a16="http://schemas.microsoft.com/office/drawing/2014/main" id="{15ABB562-52AA-F9BA-B317-B6630DE626DD}"/>
              </a:ext>
            </a:extLst>
          </p:cNvPr>
          <p:cNvCxnSpPr>
            <a:cxnSpLocks/>
            <a:endCxn id="39" idx="2"/>
          </p:cNvCxnSpPr>
          <p:nvPr/>
        </p:nvCxnSpPr>
        <p:spPr>
          <a:xfrm>
            <a:off x="610870" y="5391054"/>
            <a:ext cx="70594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0B300CF1-5767-FA0F-5B3C-AF6E534E6389}"/>
              </a:ext>
            </a:extLst>
          </p:cNvPr>
          <p:cNvCxnSpPr>
            <a:cxnSpLocks/>
            <a:stCxn id="53" idx="6"/>
          </p:cNvCxnSpPr>
          <p:nvPr/>
        </p:nvCxnSpPr>
        <p:spPr>
          <a:xfrm flipV="1">
            <a:off x="624715" y="5618819"/>
            <a:ext cx="735776" cy="3911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F5430D8B-C80B-58E8-28C0-8BE631A7610E}"/>
              </a:ext>
            </a:extLst>
          </p:cNvPr>
          <p:cNvCxnSpPr>
            <a:cxnSpLocks/>
          </p:cNvCxnSpPr>
          <p:nvPr/>
        </p:nvCxnSpPr>
        <p:spPr>
          <a:xfrm>
            <a:off x="1774018" y="5404335"/>
            <a:ext cx="234172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3" name="Pie 42">
            <a:extLst>
              <a:ext uri="{FF2B5EF4-FFF2-40B4-BE49-F238E27FC236}">
                <a16:creationId xmlns:a16="http://schemas.microsoft.com/office/drawing/2014/main" id="{C652802A-5DCD-1994-511A-858ED7CF8C75}"/>
              </a:ext>
            </a:extLst>
          </p:cNvPr>
          <p:cNvSpPr/>
          <p:nvPr/>
        </p:nvSpPr>
        <p:spPr>
          <a:xfrm rot="10800000">
            <a:off x="3655381" y="4913915"/>
            <a:ext cx="914400" cy="914400"/>
          </a:xfrm>
          <a:prstGeom prst="pie">
            <a:avLst>
              <a:gd name="adj1" fmla="val 5378056"/>
              <a:gd name="adj2" fmla="val 162000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4" name="Straight Arrow Connector 43">
            <a:extLst>
              <a:ext uri="{FF2B5EF4-FFF2-40B4-BE49-F238E27FC236}">
                <a16:creationId xmlns:a16="http://schemas.microsoft.com/office/drawing/2014/main" id="{5CB47744-7DB8-2444-D783-216534F016DF}"/>
              </a:ext>
            </a:extLst>
          </p:cNvPr>
          <p:cNvCxnSpPr>
            <a:cxnSpLocks/>
            <a:stCxn id="43" idx="2"/>
          </p:cNvCxnSpPr>
          <p:nvPr/>
        </p:nvCxnSpPr>
        <p:spPr>
          <a:xfrm>
            <a:off x="4569781" y="5371115"/>
            <a:ext cx="188684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B0113485-FB7F-F9A1-E804-E38C6F6C79EE}"/>
                  </a:ext>
                </a:extLst>
              </p:cNvPr>
              <p:cNvSpPr txBox="1"/>
              <p:nvPr/>
            </p:nvSpPr>
            <p:spPr>
              <a:xfrm>
                <a:off x="4865697" y="4918888"/>
                <a:ext cx="132703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0" smtClean="0">
                          <a:latin typeface="Cambria Math" panose="02040503050406030204" pitchFamily="18" charset="0"/>
                        </a:rPr>
                        <m:t>𝐚𝐜𝐭</m:t>
                      </m:r>
                      <m:r>
                        <a:rPr lang="en-US" sz="1200" b="0" i="0" smtClean="0">
                          <a:latin typeface="Cambria Math" panose="02040503050406030204" pitchFamily="18" charset="0"/>
                        </a:rPr>
                        <m:t>(</m:t>
                      </m:r>
                      <m:sSub>
                        <m:sSubPr>
                          <m:ctrlPr>
                            <a:rPr lang="en-US" sz="1200" i="1" smtClean="0">
                              <a:latin typeface="Cambria Math" panose="02040503050406030204" pitchFamily="18" charset="0"/>
                            </a:rPr>
                          </m:ctrlPr>
                        </m:sSubPr>
                        <m:e>
                          <m:r>
                            <m:rPr>
                              <m:sty m:val="p"/>
                            </m:rPr>
                            <a:rPr lang="en-US" sz="1200" b="0" i="0" smtClean="0">
                              <a:latin typeface="Cambria Math" panose="02040503050406030204" pitchFamily="18" charset="0"/>
                            </a:rPr>
                            <m:t>w</m:t>
                          </m:r>
                        </m:e>
                        <m:sub>
                          <m:r>
                            <a:rPr lang="en-US" sz="1200" b="0" i="0" smtClean="0">
                              <a:latin typeface="Cambria Math" panose="02040503050406030204" pitchFamily="18" charset="0"/>
                            </a:rPr>
                            <m:t>11</m:t>
                          </m:r>
                        </m:sub>
                      </m:sSub>
                      <m:r>
                        <m:rPr>
                          <m:sty m:val="p"/>
                        </m:rPr>
                        <a:rPr lang="en-US" sz="1200" b="0" i="0" smtClean="0">
                          <a:latin typeface="Cambria Math" panose="02040503050406030204" pitchFamily="18" charset="0"/>
                        </a:rPr>
                        <m:t>X</m:t>
                      </m:r>
                      <m:r>
                        <a:rPr lang="en-US" sz="1200" b="0" i="0" smtClean="0">
                          <a:latin typeface="Cambria Math" panose="02040503050406030204" pitchFamily="18" charset="0"/>
                        </a:rPr>
                        <m:t>1+</m:t>
                      </m:r>
                    </m:oMath>
                  </m:oMathPara>
                </a14:m>
                <a:endParaRPr lang="en-US" sz="1200"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w</m:t>
                          </m:r>
                        </m:e>
                        <m:sub>
                          <m:r>
                            <a:rPr lang="en-US" sz="1200" b="0" i="0" smtClean="0">
                              <a:latin typeface="Cambria Math" panose="02040503050406030204" pitchFamily="18" charset="0"/>
                            </a:rPr>
                            <m:t>2</m:t>
                          </m:r>
                          <m:r>
                            <a:rPr lang="en-US" sz="1200" i="0">
                              <a:latin typeface="Cambria Math" panose="02040503050406030204" pitchFamily="18" charset="0"/>
                            </a:rPr>
                            <m:t>1</m:t>
                          </m:r>
                        </m:sub>
                      </m:sSub>
                      <m:r>
                        <m:rPr>
                          <m:sty m:val="p"/>
                        </m:rPr>
                        <a:rPr lang="en-US" sz="1200" b="0" i="0" smtClean="0">
                          <a:latin typeface="Cambria Math" panose="02040503050406030204" pitchFamily="18" charset="0"/>
                        </a:rPr>
                        <m:t>X</m:t>
                      </m:r>
                      <m:r>
                        <a:rPr lang="en-US" sz="1200" b="0" i="0" smtClean="0">
                          <a:latin typeface="Cambria Math" panose="02040503050406030204" pitchFamily="18" charset="0"/>
                        </a:rPr>
                        <m:t>2+</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w</m:t>
                          </m:r>
                        </m:e>
                        <m:sub>
                          <m:r>
                            <a:rPr lang="en-US" sz="1200" b="0" i="0" smtClean="0">
                              <a:latin typeface="Cambria Math" panose="02040503050406030204" pitchFamily="18" charset="0"/>
                            </a:rPr>
                            <m:t>3</m:t>
                          </m:r>
                          <m:r>
                            <a:rPr lang="en-US" sz="1200" i="0">
                              <a:latin typeface="Cambria Math" panose="02040503050406030204" pitchFamily="18" charset="0"/>
                            </a:rPr>
                            <m:t>1</m:t>
                          </m:r>
                        </m:sub>
                      </m:sSub>
                      <m:r>
                        <m:rPr>
                          <m:sty m:val="p"/>
                        </m:rPr>
                        <a:rPr lang="en-US" sz="1200" i="0">
                          <a:latin typeface="Cambria Math" panose="02040503050406030204" pitchFamily="18" charset="0"/>
                        </a:rPr>
                        <m:t>X</m:t>
                      </m:r>
                      <m:r>
                        <a:rPr lang="en-US" sz="1200" b="0" i="0" smtClean="0">
                          <a:latin typeface="Cambria Math" panose="02040503050406030204" pitchFamily="18" charset="0"/>
                        </a:rPr>
                        <m:t>3)</m:t>
                      </m:r>
                    </m:oMath>
                  </m:oMathPara>
                </a14:m>
                <a:endParaRPr lang="en-US" sz="1200" dirty="0"/>
              </a:p>
            </p:txBody>
          </p:sp>
        </mc:Choice>
        <mc:Fallback>
          <p:sp>
            <p:nvSpPr>
              <p:cNvPr id="45" name="TextBox 44">
                <a:extLst>
                  <a:ext uri="{FF2B5EF4-FFF2-40B4-BE49-F238E27FC236}">
                    <a16:creationId xmlns:a16="http://schemas.microsoft.com/office/drawing/2014/main" id="{B0113485-FB7F-F9A1-E804-E38C6F6C79EE}"/>
                  </a:ext>
                </a:extLst>
              </p:cNvPr>
              <p:cNvSpPr txBox="1">
                <a:spLocks noRot="1" noChangeAspect="1" noMove="1" noResize="1" noEditPoints="1" noAdjustHandles="1" noChangeArrowheads="1" noChangeShapeType="1" noTextEdit="1"/>
              </p:cNvSpPr>
              <p:nvPr/>
            </p:nvSpPr>
            <p:spPr>
              <a:xfrm>
                <a:off x="4865697" y="4918888"/>
                <a:ext cx="1327030" cy="461665"/>
              </a:xfrm>
              <a:prstGeom prst="rect">
                <a:avLst/>
              </a:prstGeom>
              <a:blipFill>
                <a:blip r:embed="rId4"/>
                <a:stretch>
                  <a:fillRect b="-5405"/>
                </a:stretch>
              </a:blipFill>
            </p:spPr>
            <p:txBody>
              <a:bodyPr/>
              <a:lstStyle/>
              <a:p>
                <a:r>
                  <a:rPr lang="en-US">
                    <a:noFill/>
                  </a:rPr>
                  <a:t> </a:t>
                </a:r>
              </a:p>
            </p:txBody>
          </p:sp>
        </mc:Fallback>
      </mc:AlternateContent>
      <p:sp>
        <p:nvSpPr>
          <p:cNvPr id="46" name="Oval 45">
            <a:extLst>
              <a:ext uri="{FF2B5EF4-FFF2-40B4-BE49-F238E27FC236}">
                <a16:creationId xmlns:a16="http://schemas.microsoft.com/office/drawing/2014/main" id="{5E3D4B7F-5C2B-7FF2-EE56-42EE69314247}"/>
              </a:ext>
            </a:extLst>
          </p:cNvPr>
          <p:cNvSpPr/>
          <p:nvPr/>
        </p:nvSpPr>
        <p:spPr>
          <a:xfrm>
            <a:off x="1075804" y="4618050"/>
            <a:ext cx="3686818" cy="147875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73B01A6-C77C-7F5A-AA82-4244D411EE26}"/>
              </a:ext>
            </a:extLst>
          </p:cNvPr>
          <p:cNvSpPr txBox="1"/>
          <p:nvPr/>
        </p:nvSpPr>
        <p:spPr>
          <a:xfrm>
            <a:off x="1348575" y="5254269"/>
            <a:ext cx="453970" cy="276999"/>
          </a:xfrm>
          <a:prstGeom prst="rect">
            <a:avLst/>
          </a:prstGeom>
          <a:noFill/>
        </p:spPr>
        <p:txBody>
          <a:bodyPr wrap="square" rtlCol="0">
            <a:spAutoFit/>
          </a:bodyPr>
          <a:lstStyle/>
          <a:p>
            <a:r>
              <a:rPr lang="en-US" sz="1200" b="1" dirty="0"/>
              <a:t>sum</a:t>
            </a:r>
          </a:p>
        </p:txBody>
      </p:sp>
      <p:sp>
        <p:nvSpPr>
          <p:cNvPr id="48" name="TextBox 47">
            <a:extLst>
              <a:ext uri="{FF2B5EF4-FFF2-40B4-BE49-F238E27FC236}">
                <a16:creationId xmlns:a16="http://schemas.microsoft.com/office/drawing/2014/main" id="{62899EB7-C90B-4823-9241-0FAC6A96AFFC}"/>
              </a:ext>
            </a:extLst>
          </p:cNvPr>
          <p:cNvSpPr txBox="1"/>
          <p:nvPr/>
        </p:nvSpPr>
        <p:spPr>
          <a:xfrm>
            <a:off x="4123153" y="5227984"/>
            <a:ext cx="436338" cy="276999"/>
          </a:xfrm>
          <a:prstGeom prst="rect">
            <a:avLst/>
          </a:prstGeom>
          <a:noFill/>
        </p:spPr>
        <p:txBody>
          <a:bodyPr wrap="square" rtlCol="0">
            <a:spAutoFit/>
          </a:bodyPr>
          <a:lstStyle/>
          <a:p>
            <a:r>
              <a:rPr lang="en-US" sz="1200" b="1" dirty="0"/>
              <a:t>Act.</a:t>
            </a:r>
          </a:p>
        </p:txBody>
      </p:sp>
      <p:sp>
        <p:nvSpPr>
          <p:cNvPr id="49" name="TextBox 48">
            <a:extLst>
              <a:ext uri="{FF2B5EF4-FFF2-40B4-BE49-F238E27FC236}">
                <a16:creationId xmlns:a16="http://schemas.microsoft.com/office/drawing/2014/main" id="{4929FFCA-03B9-E806-6FE6-29F9C00A3CB4}"/>
              </a:ext>
            </a:extLst>
          </p:cNvPr>
          <p:cNvSpPr txBox="1"/>
          <p:nvPr/>
        </p:nvSpPr>
        <p:spPr>
          <a:xfrm>
            <a:off x="2783736" y="4278241"/>
            <a:ext cx="423514" cy="369332"/>
          </a:xfrm>
          <a:prstGeom prst="rect">
            <a:avLst/>
          </a:prstGeom>
          <a:noFill/>
        </p:spPr>
        <p:txBody>
          <a:bodyPr wrap="square" rtlCol="0">
            <a:spAutoFit/>
          </a:bodyPr>
          <a:lstStyle/>
          <a:p>
            <a:r>
              <a:rPr lang="en-US" b="1" dirty="0"/>
              <a:t>h1</a:t>
            </a:r>
          </a:p>
        </p:txBody>
      </p:sp>
      <mc:AlternateContent xmlns:mc="http://schemas.openxmlformats.org/markup-compatibility/2006">
        <mc:Choice xmlns:a14="http://schemas.microsoft.com/office/drawing/2010/main" Requires="a14">
          <p:sp>
            <p:nvSpPr>
              <p:cNvPr id="50" name="TextBox 49">
                <a:extLst>
                  <a:ext uri="{FF2B5EF4-FFF2-40B4-BE49-F238E27FC236}">
                    <a16:creationId xmlns:a16="http://schemas.microsoft.com/office/drawing/2014/main" id="{A2EC0741-6AC3-BD9E-0422-C25D7AE927DC}"/>
                  </a:ext>
                </a:extLst>
              </p:cNvPr>
              <p:cNvSpPr txBox="1"/>
              <p:nvPr/>
            </p:nvSpPr>
            <p:spPr>
              <a:xfrm>
                <a:off x="760667" y="4688732"/>
                <a:ext cx="57952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11</m:t>
                          </m:r>
                        </m:sub>
                      </m:sSub>
                    </m:oMath>
                  </m:oMathPara>
                </a14:m>
                <a:endParaRPr lang="en-US" dirty="0"/>
              </a:p>
            </p:txBody>
          </p:sp>
        </mc:Choice>
        <mc:Fallback>
          <p:sp>
            <p:nvSpPr>
              <p:cNvPr id="50" name="TextBox 49">
                <a:extLst>
                  <a:ext uri="{FF2B5EF4-FFF2-40B4-BE49-F238E27FC236}">
                    <a16:creationId xmlns:a16="http://schemas.microsoft.com/office/drawing/2014/main" id="{A2EC0741-6AC3-BD9E-0422-C25D7AE927DC}"/>
                  </a:ext>
                </a:extLst>
              </p:cNvPr>
              <p:cNvSpPr txBox="1">
                <a:spLocks noRot="1" noChangeAspect="1" noMove="1" noResize="1" noEditPoints="1" noAdjustHandles="1" noChangeArrowheads="1" noChangeShapeType="1" noTextEdit="1"/>
              </p:cNvSpPr>
              <p:nvPr/>
            </p:nvSpPr>
            <p:spPr>
              <a:xfrm>
                <a:off x="760667" y="4688732"/>
                <a:ext cx="579528" cy="276999"/>
              </a:xfrm>
              <a:prstGeom prst="rect">
                <a:avLst/>
              </a:prstGeom>
              <a:blipFill>
                <a:blip r:embed="rId5"/>
                <a:stretch>
                  <a:fillRect/>
                </a:stretch>
              </a:blipFill>
            </p:spPr>
            <p:txBody>
              <a:bodyPr/>
              <a:lstStyle/>
              <a:p>
                <a:r>
                  <a:rPr lang="en-US">
                    <a:noFill/>
                  </a:rPr>
                  <a:t> </a:t>
                </a:r>
              </a:p>
            </p:txBody>
          </p:sp>
        </mc:Fallback>
      </mc:AlternateContent>
      <p:sp>
        <p:nvSpPr>
          <p:cNvPr id="51" name="Oval 50">
            <a:extLst>
              <a:ext uri="{FF2B5EF4-FFF2-40B4-BE49-F238E27FC236}">
                <a16:creationId xmlns:a16="http://schemas.microsoft.com/office/drawing/2014/main" id="{8DD1E9A4-76AD-B27A-3A1C-E053B288AB29}"/>
              </a:ext>
            </a:extLst>
          </p:cNvPr>
          <p:cNvSpPr/>
          <p:nvPr/>
        </p:nvSpPr>
        <p:spPr>
          <a:xfrm>
            <a:off x="127559" y="4472933"/>
            <a:ext cx="457200" cy="457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X1</a:t>
            </a:r>
          </a:p>
        </p:txBody>
      </p:sp>
      <p:sp>
        <p:nvSpPr>
          <p:cNvPr id="52" name="Oval 51">
            <a:extLst>
              <a:ext uri="{FF2B5EF4-FFF2-40B4-BE49-F238E27FC236}">
                <a16:creationId xmlns:a16="http://schemas.microsoft.com/office/drawing/2014/main" id="{F56C1C4B-20DC-3AC6-1B1C-F5B8FE2BDA3E}"/>
              </a:ext>
            </a:extLst>
          </p:cNvPr>
          <p:cNvSpPr/>
          <p:nvPr/>
        </p:nvSpPr>
        <p:spPr>
          <a:xfrm>
            <a:off x="152663" y="5135632"/>
            <a:ext cx="457200" cy="457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X2</a:t>
            </a:r>
          </a:p>
        </p:txBody>
      </p:sp>
      <p:sp>
        <p:nvSpPr>
          <p:cNvPr id="53" name="Oval 52">
            <a:extLst>
              <a:ext uri="{FF2B5EF4-FFF2-40B4-BE49-F238E27FC236}">
                <a16:creationId xmlns:a16="http://schemas.microsoft.com/office/drawing/2014/main" id="{A890E498-4D68-30C3-21B9-7DB4AF77739D}"/>
              </a:ext>
            </a:extLst>
          </p:cNvPr>
          <p:cNvSpPr/>
          <p:nvPr/>
        </p:nvSpPr>
        <p:spPr>
          <a:xfrm>
            <a:off x="167515" y="5781328"/>
            <a:ext cx="457200" cy="457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X3</a:t>
            </a:r>
          </a:p>
        </p:txBody>
      </p:sp>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5BF9E401-C151-35F7-77E3-2294A85F3E96}"/>
                  </a:ext>
                </a:extLst>
              </p:cNvPr>
              <p:cNvSpPr txBox="1"/>
              <p:nvPr/>
            </p:nvSpPr>
            <p:spPr>
              <a:xfrm>
                <a:off x="599048" y="5115769"/>
                <a:ext cx="57952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12</m:t>
                          </m:r>
                        </m:sub>
                      </m:sSub>
                    </m:oMath>
                  </m:oMathPara>
                </a14:m>
                <a:endParaRPr lang="en-US" dirty="0"/>
              </a:p>
            </p:txBody>
          </p:sp>
        </mc:Choice>
        <mc:Fallback>
          <p:sp>
            <p:nvSpPr>
              <p:cNvPr id="54" name="TextBox 53">
                <a:extLst>
                  <a:ext uri="{FF2B5EF4-FFF2-40B4-BE49-F238E27FC236}">
                    <a16:creationId xmlns:a16="http://schemas.microsoft.com/office/drawing/2014/main" id="{5BF9E401-C151-35F7-77E3-2294A85F3E96}"/>
                  </a:ext>
                </a:extLst>
              </p:cNvPr>
              <p:cNvSpPr txBox="1">
                <a:spLocks noRot="1" noChangeAspect="1" noMove="1" noResize="1" noEditPoints="1" noAdjustHandles="1" noChangeArrowheads="1" noChangeShapeType="1" noTextEdit="1"/>
              </p:cNvSpPr>
              <p:nvPr/>
            </p:nvSpPr>
            <p:spPr>
              <a:xfrm>
                <a:off x="599048" y="5115769"/>
                <a:ext cx="579528"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14D6D61D-F044-D010-CB5D-0B1C23299111}"/>
                  </a:ext>
                </a:extLst>
              </p:cNvPr>
              <p:cNvSpPr txBox="1"/>
              <p:nvPr/>
            </p:nvSpPr>
            <p:spPr>
              <a:xfrm>
                <a:off x="661822" y="5531268"/>
                <a:ext cx="57952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13</m:t>
                          </m:r>
                        </m:sub>
                      </m:sSub>
                    </m:oMath>
                  </m:oMathPara>
                </a14:m>
                <a:endParaRPr lang="en-US" dirty="0"/>
              </a:p>
            </p:txBody>
          </p:sp>
        </mc:Choice>
        <mc:Fallback>
          <p:sp>
            <p:nvSpPr>
              <p:cNvPr id="55" name="TextBox 54">
                <a:extLst>
                  <a:ext uri="{FF2B5EF4-FFF2-40B4-BE49-F238E27FC236}">
                    <a16:creationId xmlns:a16="http://schemas.microsoft.com/office/drawing/2014/main" id="{14D6D61D-F044-D010-CB5D-0B1C23299111}"/>
                  </a:ext>
                </a:extLst>
              </p:cNvPr>
              <p:cNvSpPr txBox="1">
                <a:spLocks noRot="1" noChangeAspect="1" noMove="1" noResize="1" noEditPoints="1" noAdjustHandles="1" noChangeArrowheads="1" noChangeShapeType="1" noTextEdit="1"/>
              </p:cNvSpPr>
              <p:nvPr/>
            </p:nvSpPr>
            <p:spPr>
              <a:xfrm>
                <a:off x="661822" y="5531268"/>
                <a:ext cx="579528" cy="276999"/>
              </a:xfrm>
              <a:prstGeom prst="rect">
                <a:avLst/>
              </a:prstGeom>
              <a:blipFill>
                <a:blip r:embed="rId7"/>
                <a:stretch>
                  <a:fillRect/>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F5C9C22B-87E2-6DC0-A7AB-21BD90260888}"/>
              </a:ext>
            </a:extLst>
          </p:cNvPr>
          <p:cNvCxnSpPr>
            <a:cxnSpLocks/>
            <a:stCxn id="12" idx="6"/>
          </p:cNvCxnSpPr>
          <p:nvPr/>
        </p:nvCxnSpPr>
        <p:spPr>
          <a:xfrm>
            <a:off x="3461956" y="3401808"/>
            <a:ext cx="3080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7" name="TextBox 56">
            <a:extLst>
              <a:ext uri="{FF2B5EF4-FFF2-40B4-BE49-F238E27FC236}">
                <a16:creationId xmlns:a16="http://schemas.microsoft.com/office/drawing/2014/main" id="{D19D5D40-1D69-EA05-F72E-E186E6F3F35A}"/>
              </a:ext>
            </a:extLst>
          </p:cNvPr>
          <p:cNvSpPr txBox="1"/>
          <p:nvPr/>
        </p:nvSpPr>
        <p:spPr>
          <a:xfrm>
            <a:off x="3733542" y="3268705"/>
            <a:ext cx="329184" cy="261610"/>
          </a:xfrm>
          <a:prstGeom prst="rect">
            <a:avLst/>
          </a:prstGeom>
          <a:noFill/>
        </p:spPr>
        <p:txBody>
          <a:bodyPr wrap="square" rtlCol="0">
            <a:spAutoFit/>
          </a:bodyPr>
          <a:lstStyle/>
          <a:p>
            <a:r>
              <a:rPr lang="en-US" sz="1050" b="1" dirty="0"/>
              <a:t>y</a:t>
            </a:r>
          </a:p>
        </p:txBody>
      </p:sp>
      <p:sp>
        <p:nvSpPr>
          <p:cNvPr id="59" name="TextBox 58">
            <a:extLst>
              <a:ext uri="{FF2B5EF4-FFF2-40B4-BE49-F238E27FC236}">
                <a16:creationId xmlns:a16="http://schemas.microsoft.com/office/drawing/2014/main" id="{916C7AD6-A382-FBFE-B805-7256C7F056FA}"/>
              </a:ext>
            </a:extLst>
          </p:cNvPr>
          <p:cNvSpPr txBox="1"/>
          <p:nvPr/>
        </p:nvSpPr>
        <p:spPr>
          <a:xfrm>
            <a:off x="8192290" y="4319439"/>
            <a:ext cx="863250" cy="523220"/>
          </a:xfrm>
          <a:prstGeom prst="rect">
            <a:avLst/>
          </a:prstGeom>
          <a:noFill/>
        </p:spPr>
        <p:txBody>
          <a:bodyPr wrap="none" rtlCol="0">
            <a:spAutoFit/>
          </a:bodyPr>
          <a:lstStyle/>
          <a:p>
            <a:pPr algn="ctr"/>
            <a:r>
              <a:rPr lang="en-US" sz="1400" dirty="0"/>
              <a:t>Neural </a:t>
            </a:r>
          </a:p>
          <a:p>
            <a:pPr algn="ctr"/>
            <a:r>
              <a:rPr lang="en-US" sz="1400" dirty="0"/>
              <a:t>networks</a:t>
            </a:r>
          </a:p>
        </p:txBody>
      </p:sp>
      <p:sp>
        <p:nvSpPr>
          <p:cNvPr id="60" name="TextBox 59">
            <a:extLst>
              <a:ext uri="{FF2B5EF4-FFF2-40B4-BE49-F238E27FC236}">
                <a16:creationId xmlns:a16="http://schemas.microsoft.com/office/drawing/2014/main" id="{062F43DB-A6F6-42F0-410A-7DD66EFCBF97}"/>
              </a:ext>
            </a:extLst>
          </p:cNvPr>
          <p:cNvSpPr txBox="1"/>
          <p:nvPr/>
        </p:nvSpPr>
        <p:spPr>
          <a:xfrm>
            <a:off x="9244954" y="4395227"/>
            <a:ext cx="924548" cy="307777"/>
          </a:xfrm>
          <a:prstGeom prst="rect">
            <a:avLst/>
          </a:prstGeom>
          <a:noFill/>
        </p:spPr>
        <p:txBody>
          <a:bodyPr wrap="none" rtlCol="0">
            <a:spAutoFit/>
          </a:bodyPr>
          <a:lstStyle/>
          <a:p>
            <a:pPr algn="ctr"/>
            <a:r>
              <a:rPr lang="en-US" sz="1400" dirty="0"/>
              <a:t>Conv Nets</a:t>
            </a:r>
          </a:p>
        </p:txBody>
      </p:sp>
      <p:sp>
        <p:nvSpPr>
          <p:cNvPr id="61" name="TextBox 60">
            <a:extLst>
              <a:ext uri="{FF2B5EF4-FFF2-40B4-BE49-F238E27FC236}">
                <a16:creationId xmlns:a16="http://schemas.microsoft.com/office/drawing/2014/main" id="{BE3BD6A3-6574-269D-A01E-CC38D4E3F239}"/>
              </a:ext>
            </a:extLst>
          </p:cNvPr>
          <p:cNvSpPr txBox="1"/>
          <p:nvPr/>
        </p:nvSpPr>
        <p:spPr>
          <a:xfrm>
            <a:off x="8988313" y="5645517"/>
            <a:ext cx="513281" cy="307777"/>
          </a:xfrm>
          <a:prstGeom prst="rect">
            <a:avLst/>
          </a:prstGeom>
          <a:noFill/>
        </p:spPr>
        <p:txBody>
          <a:bodyPr wrap="none" rtlCol="0">
            <a:spAutoFit/>
          </a:bodyPr>
          <a:lstStyle/>
          <a:p>
            <a:pPr algn="ctr"/>
            <a:r>
              <a:rPr lang="en-US" sz="1400" dirty="0"/>
              <a:t>RNN</a:t>
            </a:r>
          </a:p>
        </p:txBody>
      </p:sp>
    </p:spTree>
    <p:extLst>
      <p:ext uri="{BB962C8B-B14F-4D97-AF65-F5344CB8AC3E}">
        <p14:creationId xmlns:p14="http://schemas.microsoft.com/office/powerpoint/2010/main" val="1798905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grpSp>
        <p:nvGrpSpPr>
          <p:cNvPr id="7" name="Group 6">
            <a:extLst>
              <a:ext uri="{FF2B5EF4-FFF2-40B4-BE49-F238E27FC236}">
                <a16:creationId xmlns:a16="http://schemas.microsoft.com/office/drawing/2014/main" id="{C23C64A5-8B08-58AF-7CA2-926B77FEC589}"/>
              </a:ext>
            </a:extLst>
          </p:cNvPr>
          <p:cNvGrpSpPr/>
          <p:nvPr/>
        </p:nvGrpSpPr>
        <p:grpSpPr>
          <a:xfrm>
            <a:off x="6633011" y="1209328"/>
            <a:ext cx="5029200" cy="5029200"/>
            <a:chOff x="6308546" y="914400"/>
            <a:chExt cx="5029200" cy="5029200"/>
          </a:xfrm>
        </p:grpSpPr>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1000"/>
                    </a:schemeClr>
                  </a:solidFill>
                </a:rPr>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solidFill>
                    <a:schemeClr val="tx1">
                      <a:alpha val="49000"/>
                    </a:schemeClr>
                  </a:solidFill>
                </a:rPr>
                <a:t>Machine</a:t>
              </a:r>
            </a:p>
            <a:p>
              <a:pPr algn="ctr"/>
              <a:r>
                <a:rPr lang="en-US" sz="2000" b="1" dirty="0">
                  <a:solidFill>
                    <a:schemeClr val="tx1">
                      <a:alpha val="49000"/>
                    </a:schemeClr>
                  </a:solidFill>
                </a:rPr>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t>Deep</a:t>
              </a:r>
            </a:p>
            <a:p>
              <a:pPr algn="ctr"/>
              <a:r>
                <a:rPr lang="en-US" sz="2000" b="1" dirty="0"/>
                <a:t>Learning</a:t>
              </a:r>
            </a:p>
          </p:txBody>
        </p:sp>
      </p:grpSp>
      <p:sp>
        <p:nvSpPr>
          <p:cNvPr id="2" name="Title 1">
            <a:extLst>
              <a:ext uri="{FF2B5EF4-FFF2-40B4-BE49-F238E27FC236}">
                <a16:creationId xmlns:a16="http://schemas.microsoft.com/office/drawing/2014/main" id="{6EA5292F-B491-6A59-E3DC-ED6135E8B17C}"/>
              </a:ext>
            </a:extLst>
          </p:cNvPr>
          <p:cNvSpPr>
            <a:spLocks noGrp="1"/>
          </p:cNvSpPr>
          <p:nvPr>
            <p:ph type="title"/>
          </p:nvPr>
        </p:nvSpPr>
        <p:spPr>
          <a:xfrm>
            <a:off x="108857" y="165875"/>
            <a:ext cx="9829799" cy="736932"/>
          </a:xfrm>
        </p:spPr>
        <p:txBody>
          <a:bodyPr/>
          <a:lstStyle/>
          <a:p>
            <a:r>
              <a:rPr lang="en-US" dirty="0"/>
              <a:t>Recurrent Neural Net</a:t>
            </a:r>
          </a:p>
        </p:txBody>
      </p:sp>
      <p:pic>
        <p:nvPicPr>
          <p:cNvPr id="58" name="Picture 57">
            <a:extLst>
              <a:ext uri="{FF2B5EF4-FFF2-40B4-BE49-F238E27FC236}">
                <a16:creationId xmlns:a16="http://schemas.microsoft.com/office/drawing/2014/main" id="{50F78F47-5723-9F2A-6191-6E0B4D734280}"/>
              </a:ext>
            </a:extLst>
          </p:cNvPr>
          <p:cNvPicPr>
            <a:picLocks noChangeAspect="1"/>
          </p:cNvPicPr>
          <p:nvPr/>
        </p:nvPicPr>
        <p:blipFill>
          <a:blip r:embed="rId3"/>
          <a:stretch>
            <a:fillRect/>
          </a:stretch>
        </p:blipFill>
        <p:spPr>
          <a:xfrm>
            <a:off x="1644982" y="1540384"/>
            <a:ext cx="2972683" cy="4809735"/>
          </a:xfrm>
          <a:prstGeom prst="rect">
            <a:avLst/>
          </a:prstGeom>
        </p:spPr>
      </p:pic>
      <p:sp>
        <p:nvSpPr>
          <p:cNvPr id="59" name="TextBox 58">
            <a:extLst>
              <a:ext uri="{FF2B5EF4-FFF2-40B4-BE49-F238E27FC236}">
                <a16:creationId xmlns:a16="http://schemas.microsoft.com/office/drawing/2014/main" id="{DC11A938-426A-796B-F1A2-BC3317F0769C}"/>
              </a:ext>
            </a:extLst>
          </p:cNvPr>
          <p:cNvSpPr txBox="1"/>
          <p:nvPr/>
        </p:nvSpPr>
        <p:spPr>
          <a:xfrm>
            <a:off x="8192290" y="4319439"/>
            <a:ext cx="863250" cy="523220"/>
          </a:xfrm>
          <a:prstGeom prst="rect">
            <a:avLst/>
          </a:prstGeom>
          <a:noFill/>
        </p:spPr>
        <p:txBody>
          <a:bodyPr wrap="none" rtlCol="0">
            <a:spAutoFit/>
          </a:bodyPr>
          <a:lstStyle/>
          <a:p>
            <a:pPr algn="ctr"/>
            <a:r>
              <a:rPr lang="en-US" sz="1400" dirty="0"/>
              <a:t>Neural </a:t>
            </a:r>
          </a:p>
          <a:p>
            <a:pPr algn="ctr"/>
            <a:r>
              <a:rPr lang="en-US" sz="1400" dirty="0"/>
              <a:t>networks</a:t>
            </a:r>
          </a:p>
        </p:txBody>
      </p:sp>
      <p:sp>
        <p:nvSpPr>
          <p:cNvPr id="60" name="TextBox 59">
            <a:extLst>
              <a:ext uri="{FF2B5EF4-FFF2-40B4-BE49-F238E27FC236}">
                <a16:creationId xmlns:a16="http://schemas.microsoft.com/office/drawing/2014/main" id="{A9C78636-4EBC-3820-DF73-3B39F8970F86}"/>
              </a:ext>
            </a:extLst>
          </p:cNvPr>
          <p:cNvSpPr txBox="1"/>
          <p:nvPr/>
        </p:nvSpPr>
        <p:spPr>
          <a:xfrm>
            <a:off x="9244954" y="4395227"/>
            <a:ext cx="924548" cy="307777"/>
          </a:xfrm>
          <a:prstGeom prst="rect">
            <a:avLst/>
          </a:prstGeom>
          <a:noFill/>
        </p:spPr>
        <p:txBody>
          <a:bodyPr wrap="none" rtlCol="0">
            <a:spAutoFit/>
          </a:bodyPr>
          <a:lstStyle/>
          <a:p>
            <a:pPr algn="ctr"/>
            <a:r>
              <a:rPr lang="en-US" sz="1400" dirty="0"/>
              <a:t>Conv Nets</a:t>
            </a:r>
          </a:p>
        </p:txBody>
      </p:sp>
      <p:sp>
        <p:nvSpPr>
          <p:cNvPr id="61" name="TextBox 60">
            <a:extLst>
              <a:ext uri="{FF2B5EF4-FFF2-40B4-BE49-F238E27FC236}">
                <a16:creationId xmlns:a16="http://schemas.microsoft.com/office/drawing/2014/main" id="{08F9F2CF-D6F1-E418-BDCD-C1F307FD1A0E}"/>
              </a:ext>
            </a:extLst>
          </p:cNvPr>
          <p:cNvSpPr txBox="1"/>
          <p:nvPr/>
        </p:nvSpPr>
        <p:spPr>
          <a:xfrm>
            <a:off x="8988313" y="5645517"/>
            <a:ext cx="513281" cy="307777"/>
          </a:xfrm>
          <a:prstGeom prst="rect">
            <a:avLst/>
          </a:prstGeom>
          <a:noFill/>
        </p:spPr>
        <p:txBody>
          <a:bodyPr wrap="none" rtlCol="0">
            <a:spAutoFit/>
          </a:bodyPr>
          <a:lstStyle/>
          <a:p>
            <a:pPr algn="ctr"/>
            <a:r>
              <a:rPr lang="en-US" sz="1400" dirty="0"/>
              <a:t>RNN</a:t>
            </a:r>
          </a:p>
        </p:txBody>
      </p:sp>
    </p:spTree>
    <p:extLst>
      <p:ext uri="{BB962C8B-B14F-4D97-AF65-F5344CB8AC3E}">
        <p14:creationId xmlns:p14="http://schemas.microsoft.com/office/powerpoint/2010/main" val="1701691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grpSp>
        <p:nvGrpSpPr>
          <p:cNvPr id="7" name="Group 6">
            <a:extLst>
              <a:ext uri="{FF2B5EF4-FFF2-40B4-BE49-F238E27FC236}">
                <a16:creationId xmlns:a16="http://schemas.microsoft.com/office/drawing/2014/main" id="{C23C64A5-8B08-58AF-7CA2-926B77FEC589}"/>
              </a:ext>
            </a:extLst>
          </p:cNvPr>
          <p:cNvGrpSpPr/>
          <p:nvPr/>
        </p:nvGrpSpPr>
        <p:grpSpPr>
          <a:xfrm>
            <a:off x="6633011" y="1209328"/>
            <a:ext cx="5029200" cy="5029200"/>
            <a:chOff x="6308546" y="914400"/>
            <a:chExt cx="5029200" cy="5029200"/>
          </a:xfrm>
        </p:grpSpPr>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1000"/>
                    </a:schemeClr>
                  </a:solidFill>
                </a:rPr>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solidFill>
                    <a:schemeClr val="tx1">
                      <a:alpha val="49000"/>
                    </a:schemeClr>
                  </a:solidFill>
                </a:rPr>
                <a:t>Machine</a:t>
              </a:r>
            </a:p>
            <a:p>
              <a:pPr algn="ctr"/>
              <a:r>
                <a:rPr lang="en-US" sz="2000" b="1" dirty="0">
                  <a:solidFill>
                    <a:schemeClr val="tx1">
                      <a:alpha val="49000"/>
                    </a:schemeClr>
                  </a:solidFill>
                </a:rPr>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t>Deep</a:t>
              </a:r>
            </a:p>
            <a:p>
              <a:pPr algn="ctr"/>
              <a:r>
                <a:rPr lang="en-US" sz="2000" b="1" dirty="0"/>
                <a:t>Learning</a:t>
              </a:r>
            </a:p>
          </p:txBody>
        </p:sp>
      </p:grpSp>
      <p:sp>
        <p:nvSpPr>
          <p:cNvPr id="2" name="Title 1">
            <a:extLst>
              <a:ext uri="{FF2B5EF4-FFF2-40B4-BE49-F238E27FC236}">
                <a16:creationId xmlns:a16="http://schemas.microsoft.com/office/drawing/2014/main" id="{6EA5292F-B491-6A59-E3DC-ED6135E8B17C}"/>
              </a:ext>
            </a:extLst>
          </p:cNvPr>
          <p:cNvSpPr>
            <a:spLocks noGrp="1"/>
          </p:cNvSpPr>
          <p:nvPr>
            <p:ph type="title"/>
          </p:nvPr>
        </p:nvSpPr>
        <p:spPr>
          <a:xfrm>
            <a:off x="108857" y="165875"/>
            <a:ext cx="9829799" cy="736932"/>
          </a:xfrm>
        </p:spPr>
        <p:txBody>
          <a:bodyPr/>
          <a:lstStyle/>
          <a:p>
            <a:r>
              <a:rPr lang="en-US" dirty="0"/>
              <a:t>Recurrent Neural Nets … are Inefficient</a:t>
            </a:r>
          </a:p>
        </p:txBody>
      </p:sp>
      <p:sp>
        <p:nvSpPr>
          <p:cNvPr id="59" name="TextBox 58">
            <a:extLst>
              <a:ext uri="{FF2B5EF4-FFF2-40B4-BE49-F238E27FC236}">
                <a16:creationId xmlns:a16="http://schemas.microsoft.com/office/drawing/2014/main" id="{DC11A938-426A-796B-F1A2-BC3317F0769C}"/>
              </a:ext>
            </a:extLst>
          </p:cNvPr>
          <p:cNvSpPr txBox="1"/>
          <p:nvPr/>
        </p:nvSpPr>
        <p:spPr>
          <a:xfrm>
            <a:off x="8192290" y="4319439"/>
            <a:ext cx="863250" cy="523220"/>
          </a:xfrm>
          <a:prstGeom prst="rect">
            <a:avLst/>
          </a:prstGeom>
          <a:noFill/>
        </p:spPr>
        <p:txBody>
          <a:bodyPr wrap="none" rtlCol="0">
            <a:spAutoFit/>
          </a:bodyPr>
          <a:lstStyle/>
          <a:p>
            <a:pPr algn="ctr"/>
            <a:r>
              <a:rPr lang="en-US" sz="1400" dirty="0"/>
              <a:t>Neural </a:t>
            </a:r>
          </a:p>
          <a:p>
            <a:pPr algn="ctr"/>
            <a:r>
              <a:rPr lang="en-US" sz="1400" dirty="0"/>
              <a:t>networks</a:t>
            </a:r>
          </a:p>
        </p:txBody>
      </p:sp>
      <p:sp>
        <p:nvSpPr>
          <p:cNvPr id="60" name="TextBox 59">
            <a:extLst>
              <a:ext uri="{FF2B5EF4-FFF2-40B4-BE49-F238E27FC236}">
                <a16:creationId xmlns:a16="http://schemas.microsoft.com/office/drawing/2014/main" id="{A9C78636-4EBC-3820-DF73-3B39F8970F86}"/>
              </a:ext>
            </a:extLst>
          </p:cNvPr>
          <p:cNvSpPr txBox="1"/>
          <p:nvPr/>
        </p:nvSpPr>
        <p:spPr>
          <a:xfrm>
            <a:off x="9244954" y="4395227"/>
            <a:ext cx="924548" cy="307777"/>
          </a:xfrm>
          <a:prstGeom prst="rect">
            <a:avLst/>
          </a:prstGeom>
          <a:noFill/>
        </p:spPr>
        <p:txBody>
          <a:bodyPr wrap="none" rtlCol="0">
            <a:spAutoFit/>
          </a:bodyPr>
          <a:lstStyle/>
          <a:p>
            <a:pPr algn="ctr"/>
            <a:r>
              <a:rPr lang="en-US" sz="1400" dirty="0"/>
              <a:t>Conv Nets</a:t>
            </a:r>
          </a:p>
        </p:txBody>
      </p:sp>
      <p:sp>
        <p:nvSpPr>
          <p:cNvPr id="61" name="TextBox 60">
            <a:extLst>
              <a:ext uri="{FF2B5EF4-FFF2-40B4-BE49-F238E27FC236}">
                <a16:creationId xmlns:a16="http://schemas.microsoft.com/office/drawing/2014/main" id="{08F9F2CF-D6F1-E418-BDCD-C1F307FD1A0E}"/>
              </a:ext>
            </a:extLst>
          </p:cNvPr>
          <p:cNvSpPr txBox="1"/>
          <p:nvPr/>
        </p:nvSpPr>
        <p:spPr>
          <a:xfrm>
            <a:off x="8988313" y="5645517"/>
            <a:ext cx="513281" cy="307777"/>
          </a:xfrm>
          <a:prstGeom prst="rect">
            <a:avLst/>
          </a:prstGeom>
          <a:noFill/>
        </p:spPr>
        <p:txBody>
          <a:bodyPr wrap="none" rtlCol="0">
            <a:spAutoFit/>
          </a:bodyPr>
          <a:lstStyle/>
          <a:p>
            <a:pPr algn="ctr"/>
            <a:r>
              <a:rPr lang="en-US" sz="1400" dirty="0"/>
              <a:t>RNN</a:t>
            </a:r>
          </a:p>
        </p:txBody>
      </p:sp>
      <p:pic>
        <p:nvPicPr>
          <p:cNvPr id="3" name="Picture 2">
            <a:extLst>
              <a:ext uri="{FF2B5EF4-FFF2-40B4-BE49-F238E27FC236}">
                <a16:creationId xmlns:a16="http://schemas.microsoft.com/office/drawing/2014/main" id="{11ECE670-65C0-E8FC-4A34-9C74709FBD53}"/>
              </a:ext>
            </a:extLst>
          </p:cNvPr>
          <p:cNvPicPr>
            <a:picLocks noChangeAspect="1"/>
          </p:cNvPicPr>
          <p:nvPr/>
        </p:nvPicPr>
        <p:blipFill>
          <a:blip r:embed="rId3"/>
          <a:stretch>
            <a:fillRect/>
          </a:stretch>
        </p:blipFill>
        <p:spPr>
          <a:xfrm>
            <a:off x="836148" y="1499398"/>
            <a:ext cx="5029201" cy="2363220"/>
          </a:xfrm>
          <a:prstGeom prst="rect">
            <a:avLst/>
          </a:prstGeom>
        </p:spPr>
      </p:pic>
      <p:pic>
        <p:nvPicPr>
          <p:cNvPr id="4" name="Picture 3">
            <a:extLst>
              <a:ext uri="{FF2B5EF4-FFF2-40B4-BE49-F238E27FC236}">
                <a16:creationId xmlns:a16="http://schemas.microsoft.com/office/drawing/2014/main" id="{87E7AB56-352F-557C-18C8-F999CA880F0F}"/>
              </a:ext>
            </a:extLst>
          </p:cNvPr>
          <p:cNvPicPr>
            <a:picLocks noChangeAspect="1"/>
          </p:cNvPicPr>
          <p:nvPr/>
        </p:nvPicPr>
        <p:blipFill>
          <a:blip r:embed="rId4"/>
          <a:stretch>
            <a:fillRect/>
          </a:stretch>
        </p:blipFill>
        <p:spPr>
          <a:xfrm>
            <a:off x="581395" y="4319439"/>
            <a:ext cx="5364081" cy="1698407"/>
          </a:xfrm>
          <a:prstGeom prst="rect">
            <a:avLst/>
          </a:prstGeom>
        </p:spPr>
      </p:pic>
    </p:spTree>
    <p:extLst>
      <p:ext uri="{BB962C8B-B14F-4D97-AF65-F5344CB8AC3E}">
        <p14:creationId xmlns:p14="http://schemas.microsoft.com/office/powerpoint/2010/main" val="1651537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grpSp>
        <p:nvGrpSpPr>
          <p:cNvPr id="7" name="Group 6">
            <a:extLst>
              <a:ext uri="{FF2B5EF4-FFF2-40B4-BE49-F238E27FC236}">
                <a16:creationId xmlns:a16="http://schemas.microsoft.com/office/drawing/2014/main" id="{C23C64A5-8B08-58AF-7CA2-926B77FEC589}"/>
              </a:ext>
            </a:extLst>
          </p:cNvPr>
          <p:cNvGrpSpPr/>
          <p:nvPr/>
        </p:nvGrpSpPr>
        <p:grpSpPr>
          <a:xfrm>
            <a:off x="6633011" y="1209328"/>
            <a:ext cx="5029200" cy="5029200"/>
            <a:chOff x="6308546" y="914400"/>
            <a:chExt cx="5029200" cy="5029200"/>
          </a:xfrm>
        </p:grpSpPr>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1000"/>
                    </a:schemeClr>
                  </a:solidFill>
                </a:rPr>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solidFill>
                    <a:schemeClr val="tx1">
                      <a:alpha val="49000"/>
                    </a:schemeClr>
                  </a:solidFill>
                </a:rPr>
                <a:t>Machine</a:t>
              </a:r>
            </a:p>
            <a:p>
              <a:pPr algn="ctr"/>
              <a:r>
                <a:rPr lang="en-US" sz="2000" b="1" dirty="0">
                  <a:solidFill>
                    <a:schemeClr val="tx1">
                      <a:alpha val="49000"/>
                    </a:schemeClr>
                  </a:solidFill>
                </a:rPr>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t>Deep</a:t>
              </a:r>
            </a:p>
            <a:p>
              <a:pPr algn="ctr"/>
              <a:r>
                <a:rPr lang="en-US" sz="2000" b="1" dirty="0"/>
                <a:t>Learning</a:t>
              </a:r>
            </a:p>
          </p:txBody>
        </p:sp>
      </p:grpSp>
      <p:sp>
        <p:nvSpPr>
          <p:cNvPr id="2" name="Title 1">
            <a:extLst>
              <a:ext uri="{FF2B5EF4-FFF2-40B4-BE49-F238E27FC236}">
                <a16:creationId xmlns:a16="http://schemas.microsoft.com/office/drawing/2014/main" id="{6EA5292F-B491-6A59-E3DC-ED6135E8B17C}"/>
              </a:ext>
            </a:extLst>
          </p:cNvPr>
          <p:cNvSpPr>
            <a:spLocks noGrp="1"/>
          </p:cNvSpPr>
          <p:nvPr>
            <p:ph type="title"/>
          </p:nvPr>
        </p:nvSpPr>
        <p:spPr>
          <a:xfrm>
            <a:off x="108857" y="165875"/>
            <a:ext cx="9829799" cy="736932"/>
          </a:xfrm>
        </p:spPr>
        <p:txBody>
          <a:bodyPr/>
          <a:lstStyle/>
          <a:p>
            <a:r>
              <a:rPr lang="en-US" dirty="0"/>
              <a:t>Long-Short Term Memory</a:t>
            </a:r>
          </a:p>
        </p:txBody>
      </p:sp>
      <p:sp>
        <p:nvSpPr>
          <p:cNvPr id="59" name="TextBox 58">
            <a:extLst>
              <a:ext uri="{FF2B5EF4-FFF2-40B4-BE49-F238E27FC236}">
                <a16:creationId xmlns:a16="http://schemas.microsoft.com/office/drawing/2014/main" id="{DC11A938-426A-796B-F1A2-BC3317F0769C}"/>
              </a:ext>
            </a:extLst>
          </p:cNvPr>
          <p:cNvSpPr txBox="1"/>
          <p:nvPr/>
        </p:nvSpPr>
        <p:spPr>
          <a:xfrm>
            <a:off x="8192290" y="4319439"/>
            <a:ext cx="863250" cy="523220"/>
          </a:xfrm>
          <a:prstGeom prst="rect">
            <a:avLst/>
          </a:prstGeom>
          <a:noFill/>
        </p:spPr>
        <p:txBody>
          <a:bodyPr wrap="none" rtlCol="0">
            <a:spAutoFit/>
          </a:bodyPr>
          <a:lstStyle/>
          <a:p>
            <a:pPr algn="ctr"/>
            <a:r>
              <a:rPr lang="en-US" sz="1400" dirty="0"/>
              <a:t>Neural </a:t>
            </a:r>
          </a:p>
          <a:p>
            <a:pPr algn="ctr"/>
            <a:r>
              <a:rPr lang="en-US" sz="1400" dirty="0"/>
              <a:t>networks</a:t>
            </a:r>
          </a:p>
        </p:txBody>
      </p:sp>
      <p:sp>
        <p:nvSpPr>
          <p:cNvPr id="60" name="TextBox 59">
            <a:extLst>
              <a:ext uri="{FF2B5EF4-FFF2-40B4-BE49-F238E27FC236}">
                <a16:creationId xmlns:a16="http://schemas.microsoft.com/office/drawing/2014/main" id="{A9C78636-4EBC-3820-DF73-3B39F8970F86}"/>
              </a:ext>
            </a:extLst>
          </p:cNvPr>
          <p:cNvSpPr txBox="1"/>
          <p:nvPr/>
        </p:nvSpPr>
        <p:spPr>
          <a:xfrm>
            <a:off x="9244954" y="4395227"/>
            <a:ext cx="924548" cy="307777"/>
          </a:xfrm>
          <a:prstGeom prst="rect">
            <a:avLst/>
          </a:prstGeom>
          <a:noFill/>
        </p:spPr>
        <p:txBody>
          <a:bodyPr wrap="none" rtlCol="0">
            <a:spAutoFit/>
          </a:bodyPr>
          <a:lstStyle/>
          <a:p>
            <a:pPr algn="ctr"/>
            <a:r>
              <a:rPr lang="en-US" sz="1400" dirty="0"/>
              <a:t>Conv Nets</a:t>
            </a:r>
          </a:p>
        </p:txBody>
      </p:sp>
      <p:sp>
        <p:nvSpPr>
          <p:cNvPr id="61" name="TextBox 60">
            <a:extLst>
              <a:ext uri="{FF2B5EF4-FFF2-40B4-BE49-F238E27FC236}">
                <a16:creationId xmlns:a16="http://schemas.microsoft.com/office/drawing/2014/main" id="{08F9F2CF-D6F1-E418-BDCD-C1F307FD1A0E}"/>
              </a:ext>
            </a:extLst>
          </p:cNvPr>
          <p:cNvSpPr txBox="1"/>
          <p:nvPr/>
        </p:nvSpPr>
        <p:spPr>
          <a:xfrm>
            <a:off x="8988313" y="5645517"/>
            <a:ext cx="513281" cy="307777"/>
          </a:xfrm>
          <a:prstGeom prst="rect">
            <a:avLst/>
          </a:prstGeom>
          <a:noFill/>
        </p:spPr>
        <p:txBody>
          <a:bodyPr wrap="none" rtlCol="0">
            <a:spAutoFit/>
          </a:bodyPr>
          <a:lstStyle/>
          <a:p>
            <a:pPr algn="ctr"/>
            <a:r>
              <a:rPr lang="en-US" sz="1400" dirty="0"/>
              <a:t>RNN</a:t>
            </a:r>
          </a:p>
        </p:txBody>
      </p:sp>
      <p:pic>
        <p:nvPicPr>
          <p:cNvPr id="5" name="Picture 4">
            <a:extLst>
              <a:ext uri="{FF2B5EF4-FFF2-40B4-BE49-F238E27FC236}">
                <a16:creationId xmlns:a16="http://schemas.microsoft.com/office/drawing/2014/main" id="{C410BE4D-10B3-98BD-990F-7E525C686328}"/>
              </a:ext>
            </a:extLst>
          </p:cNvPr>
          <p:cNvPicPr>
            <a:picLocks noChangeAspect="1"/>
          </p:cNvPicPr>
          <p:nvPr/>
        </p:nvPicPr>
        <p:blipFill>
          <a:blip r:embed="rId3"/>
          <a:stretch>
            <a:fillRect/>
          </a:stretch>
        </p:blipFill>
        <p:spPr>
          <a:xfrm>
            <a:off x="602502" y="2094209"/>
            <a:ext cx="5559631" cy="2225230"/>
          </a:xfrm>
          <a:prstGeom prst="rect">
            <a:avLst/>
          </a:prstGeom>
        </p:spPr>
      </p:pic>
      <p:sp>
        <p:nvSpPr>
          <p:cNvPr id="6" name="TextBox 5">
            <a:extLst>
              <a:ext uri="{FF2B5EF4-FFF2-40B4-BE49-F238E27FC236}">
                <a16:creationId xmlns:a16="http://schemas.microsoft.com/office/drawing/2014/main" id="{DAE9C287-6AA9-CB57-F608-52F2CD672A72}"/>
              </a:ext>
            </a:extLst>
          </p:cNvPr>
          <p:cNvSpPr txBox="1"/>
          <p:nvPr/>
        </p:nvSpPr>
        <p:spPr>
          <a:xfrm>
            <a:off x="493490" y="5071094"/>
            <a:ext cx="6267830" cy="923330"/>
          </a:xfrm>
          <a:prstGeom prst="rect">
            <a:avLst/>
          </a:prstGeom>
          <a:noFill/>
        </p:spPr>
        <p:txBody>
          <a:bodyPr wrap="square" rtlCol="0">
            <a:spAutoFit/>
          </a:bodyPr>
          <a:lstStyle/>
          <a:p>
            <a:pPr marL="285750" indent="-285750">
              <a:buFont typeface="Arial" panose="020B0604020202020204" pitchFamily="34" charset="0"/>
              <a:buChar char="•"/>
            </a:pPr>
            <a:r>
              <a:rPr lang="en-US" dirty="0"/>
              <a:t>Cannot parallelize</a:t>
            </a:r>
          </a:p>
          <a:p>
            <a:pPr marL="285750" indent="-285750">
              <a:buFont typeface="Arial" panose="020B0604020202020204" pitchFamily="34" charset="0"/>
              <a:buChar char="•"/>
            </a:pPr>
            <a:r>
              <a:rPr lang="en-US" dirty="0"/>
              <a:t>No explicit modeling of long &amp; short range dependencies</a:t>
            </a:r>
          </a:p>
          <a:p>
            <a:pPr marL="285750" indent="-285750">
              <a:buFont typeface="Arial" panose="020B0604020202020204" pitchFamily="34" charset="0"/>
              <a:buChar char="•"/>
            </a:pPr>
            <a:r>
              <a:rPr lang="en-US" dirty="0"/>
              <a:t>Distance between positions is linear</a:t>
            </a:r>
          </a:p>
        </p:txBody>
      </p:sp>
    </p:spTree>
    <p:extLst>
      <p:ext uri="{BB962C8B-B14F-4D97-AF65-F5344CB8AC3E}">
        <p14:creationId xmlns:p14="http://schemas.microsoft.com/office/powerpoint/2010/main" val="2180105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009F-F321-3040-91C6-DC516A8ACB1D}"/>
              </a:ext>
            </a:extLst>
          </p:cNvPr>
          <p:cNvSpPr>
            <a:spLocks noGrp="1"/>
          </p:cNvSpPr>
          <p:nvPr>
            <p:ph type="title"/>
          </p:nvPr>
        </p:nvSpPr>
        <p:spPr/>
        <p:txBody>
          <a:bodyPr/>
          <a:lstStyle/>
          <a:p>
            <a:r>
              <a:rPr lang="en-US" dirty="0"/>
              <a:t>Data Mining Processes</a:t>
            </a:r>
          </a:p>
        </p:txBody>
      </p:sp>
      <p:sp>
        <p:nvSpPr>
          <p:cNvPr id="4" name="Slide Number Placeholder 3">
            <a:extLst>
              <a:ext uri="{FF2B5EF4-FFF2-40B4-BE49-F238E27FC236}">
                <a16:creationId xmlns:a16="http://schemas.microsoft.com/office/drawing/2014/main" id="{743D6C92-BB4C-614B-820F-53E3451FD545}"/>
              </a:ext>
            </a:extLst>
          </p:cNvPr>
          <p:cNvSpPr>
            <a:spLocks noGrp="1"/>
          </p:cNvSpPr>
          <p:nvPr>
            <p:ph type="sldNum" sz="quarter" idx="12"/>
          </p:nvPr>
        </p:nvSpPr>
        <p:spPr/>
        <p:txBody>
          <a:bodyPr/>
          <a:lstStyle/>
          <a:p>
            <a:fld id="{0CFEC368-1D7A-4F81-ABF6-AE0E36BAF64C}" type="slidenum">
              <a:rPr lang="en-US" smtClean="0"/>
              <a:pPr/>
              <a:t>3</a:t>
            </a:fld>
            <a:endParaRPr lang="en-US"/>
          </a:p>
        </p:txBody>
      </p:sp>
      <p:pic>
        <p:nvPicPr>
          <p:cNvPr id="6" name="Picture 5">
            <a:extLst>
              <a:ext uri="{FF2B5EF4-FFF2-40B4-BE49-F238E27FC236}">
                <a16:creationId xmlns:a16="http://schemas.microsoft.com/office/drawing/2014/main" id="{36FBCA0B-52B6-9243-83DB-BF785170123F}"/>
              </a:ext>
            </a:extLst>
          </p:cNvPr>
          <p:cNvPicPr>
            <a:picLocks noChangeAspect="1"/>
          </p:cNvPicPr>
          <p:nvPr/>
        </p:nvPicPr>
        <p:blipFill>
          <a:blip r:embed="rId3"/>
          <a:stretch>
            <a:fillRect/>
          </a:stretch>
        </p:blipFill>
        <p:spPr>
          <a:xfrm>
            <a:off x="2301562" y="1782713"/>
            <a:ext cx="7588876" cy="4474107"/>
          </a:xfrm>
          <a:prstGeom prst="rect">
            <a:avLst/>
          </a:prstGeom>
        </p:spPr>
      </p:pic>
    </p:spTree>
    <p:extLst>
      <p:ext uri="{BB962C8B-B14F-4D97-AF65-F5344CB8AC3E}">
        <p14:creationId xmlns:p14="http://schemas.microsoft.com/office/powerpoint/2010/main" val="899013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471DC16A-F28E-311A-6205-9F6C46E0205A}"/>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a:t>
            </a:r>
          </a:p>
        </p:txBody>
      </p:sp>
      <p:grpSp>
        <p:nvGrpSpPr>
          <p:cNvPr id="7" name="Group 6">
            <a:extLst>
              <a:ext uri="{FF2B5EF4-FFF2-40B4-BE49-F238E27FC236}">
                <a16:creationId xmlns:a16="http://schemas.microsoft.com/office/drawing/2014/main" id="{C23C64A5-8B08-58AF-7CA2-926B77FEC589}"/>
              </a:ext>
            </a:extLst>
          </p:cNvPr>
          <p:cNvGrpSpPr/>
          <p:nvPr/>
        </p:nvGrpSpPr>
        <p:grpSpPr>
          <a:xfrm>
            <a:off x="6633011" y="1209328"/>
            <a:ext cx="5029200" cy="5029200"/>
            <a:chOff x="6308546" y="914400"/>
            <a:chExt cx="5029200" cy="5029200"/>
          </a:xfrm>
        </p:grpSpPr>
        <p:sp>
          <p:nvSpPr>
            <p:cNvPr id="18" name="Oval 17">
              <a:extLst>
                <a:ext uri="{FF2B5EF4-FFF2-40B4-BE49-F238E27FC236}">
                  <a16:creationId xmlns:a16="http://schemas.microsoft.com/office/drawing/2014/main" id="{0ECA256C-5BE1-689E-84A9-93752A609C9A}"/>
                </a:ext>
              </a:extLst>
            </p:cNvPr>
            <p:cNvSpPr/>
            <p:nvPr/>
          </p:nvSpPr>
          <p:spPr>
            <a:xfrm>
              <a:off x="6308546" y="914400"/>
              <a:ext cx="5029200" cy="50292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D12872-CBBA-DD55-D18E-E8859AF504B7}"/>
                </a:ext>
              </a:extLst>
            </p:cNvPr>
            <p:cNvSpPr/>
            <p:nvPr/>
          </p:nvSpPr>
          <p:spPr>
            <a:xfrm>
              <a:off x="6992611" y="2286000"/>
              <a:ext cx="3657600" cy="3657600"/>
            </a:xfrm>
            <a:prstGeom prst="ellipse">
              <a:avLst/>
            </a:prstGeom>
            <a:solidFill>
              <a:schemeClr val="accent6">
                <a:lumMod val="20000"/>
                <a:lumOff val="80000"/>
                <a:alpha val="50112"/>
              </a:schemeClr>
            </a:solidFill>
            <a:ln>
              <a:solidFill>
                <a:schemeClr val="tx1">
                  <a:alpha val="5002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0" name="Oval 19">
              <a:extLst>
                <a:ext uri="{FF2B5EF4-FFF2-40B4-BE49-F238E27FC236}">
                  <a16:creationId xmlns:a16="http://schemas.microsoft.com/office/drawing/2014/main" id="{E0764431-FBBB-581C-FBD3-6B71C3078E1B}"/>
                </a:ext>
              </a:extLst>
            </p:cNvPr>
            <p:cNvSpPr/>
            <p:nvPr/>
          </p:nvSpPr>
          <p:spPr>
            <a:xfrm>
              <a:off x="7678411" y="3650324"/>
              <a:ext cx="2286000" cy="2286000"/>
            </a:xfrm>
            <a:prstGeom prst="ellipse">
              <a:avLst/>
            </a:prstGeom>
            <a:solidFill>
              <a:schemeClr val="accent2">
                <a:lumMod val="20000"/>
                <a:lumOff val="80000"/>
                <a:alpha val="49757"/>
              </a:schemeClr>
            </a:solidFill>
            <a:ln>
              <a:solidFill>
                <a:schemeClr val="tx1">
                  <a:alpha val="5004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21" name="TextBox 20">
              <a:extLst>
                <a:ext uri="{FF2B5EF4-FFF2-40B4-BE49-F238E27FC236}">
                  <a16:creationId xmlns:a16="http://schemas.microsoft.com/office/drawing/2014/main" id="{18AB1F18-92C8-365A-3B54-0DE75EBB37EA}"/>
                </a:ext>
              </a:extLst>
            </p:cNvPr>
            <p:cNvSpPr txBox="1"/>
            <p:nvPr/>
          </p:nvSpPr>
          <p:spPr>
            <a:xfrm>
              <a:off x="7756802" y="1246257"/>
              <a:ext cx="2129217" cy="707886"/>
            </a:xfrm>
            <a:prstGeom prst="rect">
              <a:avLst/>
            </a:prstGeom>
            <a:noFill/>
          </p:spPr>
          <p:txBody>
            <a:bodyPr wrap="square" rtlCol="0">
              <a:spAutoFit/>
            </a:bodyPr>
            <a:lstStyle/>
            <a:p>
              <a:pPr algn="ctr"/>
              <a:r>
                <a:rPr lang="en-US" sz="2000" b="1" dirty="0">
                  <a:solidFill>
                    <a:schemeClr val="tx1">
                      <a:alpha val="51000"/>
                    </a:schemeClr>
                  </a:solidFill>
                </a:rPr>
                <a:t>Artificial Intelligence</a:t>
              </a:r>
            </a:p>
          </p:txBody>
        </p:sp>
        <p:sp>
          <p:nvSpPr>
            <p:cNvPr id="22" name="TextBox 21">
              <a:extLst>
                <a:ext uri="{FF2B5EF4-FFF2-40B4-BE49-F238E27FC236}">
                  <a16:creationId xmlns:a16="http://schemas.microsoft.com/office/drawing/2014/main" id="{3EF664DF-415B-8FA7-380A-47FC56135EB9}"/>
                </a:ext>
              </a:extLst>
            </p:cNvPr>
            <p:cNvSpPr txBox="1"/>
            <p:nvPr/>
          </p:nvSpPr>
          <p:spPr>
            <a:xfrm>
              <a:off x="7756801" y="2706872"/>
              <a:ext cx="2129217" cy="707886"/>
            </a:xfrm>
            <a:prstGeom prst="rect">
              <a:avLst/>
            </a:prstGeom>
            <a:noFill/>
          </p:spPr>
          <p:txBody>
            <a:bodyPr wrap="square" rtlCol="0">
              <a:spAutoFit/>
            </a:bodyPr>
            <a:lstStyle/>
            <a:p>
              <a:pPr algn="ctr"/>
              <a:r>
                <a:rPr lang="en-US" sz="2000" b="1" dirty="0">
                  <a:solidFill>
                    <a:schemeClr val="tx1">
                      <a:alpha val="49000"/>
                    </a:schemeClr>
                  </a:solidFill>
                </a:rPr>
                <a:t>Machine</a:t>
              </a:r>
            </a:p>
            <a:p>
              <a:pPr algn="ctr"/>
              <a:r>
                <a:rPr lang="en-US" sz="2000" b="1" dirty="0">
                  <a:solidFill>
                    <a:schemeClr val="tx1">
                      <a:alpha val="49000"/>
                    </a:schemeClr>
                  </a:solidFill>
                </a:rPr>
                <a:t>Learning</a:t>
              </a:r>
            </a:p>
          </p:txBody>
        </p:sp>
        <p:sp>
          <p:nvSpPr>
            <p:cNvPr id="23" name="TextBox 22">
              <a:extLst>
                <a:ext uri="{FF2B5EF4-FFF2-40B4-BE49-F238E27FC236}">
                  <a16:creationId xmlns:a16="http://schemas.microsoft.com/office/drawing/2014/main" id="{6F27888E-D42D-EF4D-EB3A-2E9CB0E8EC8B}"/>
                </a:ext>
              </a:extLst>
            </p:cNvPr>
            <p:cNvSpPr txBox="1"/>
            <p:nvPr/>
          </p:nvSpPr>
          <p:spPr>
            <a:xfrm>
              <a:off x="7756801" y="4439381"/>
              <a:ext cx="2129217" cy="707886"/>
            </a:xfrm>
            <a:prstGeom prst="rect">
              <a:avLst/>
            </a:prstGeom>
            <a:noFill/>
          </p:spPr>
          <p:txBody>
            <a:bodyPr wrap="square" rtlCol="0">
              <a:spAutoFit/>
            </a:bodyPr>
            <a:lstStyle/>
            <a:p>
              <a:pPr algn="ctr"/>
              <a:r>
                <a:rPr lang="en-US" sz="2000" b="1" dirty="0"/>
                <a:t>Deep</a:t>
              </a:r>
            </a:p>
            <a:p>
              <a:pPr algn="ctr"/>
              <a:r>
                <a:rPr lang="en-US" sz="2000" b="1" dirty="0"/>
                <a:t>Learning</a:t>
              </a:r>
            </a:p>
          </p:txBody>
        </p:sp>
      </p:grpSp>
      <p:sp>
        <p:nvSpPr>
          <p:cNvPr id="2" name="Title 1">
            <a:extLst>
              <a:ext uri="{FF2B5EF4-FFF2-40B4-BE49-F238E27FC236}">
                <a16:creationId xmlns:a16="http://schemas.microsoft.com/office/drawing/2014/main" id="{6EA5292F-B491-6A59-E3DC-ED6135E8B17C}"/>
              </a:ext>
            </a:extLst>
          </p:cNvPr>
          <p:cNvSpPr>
            <a:spLocks noGrp="1"/>
          </p:cNvSpPr>
          <p:nvPr>
            <p:ph type="title"/>
          </p:nvPr>
        </p:nvSpPr>
        <p:spPr>
          <a:xfrm>
            <a:off x="108857" y="165875"/>
            <a:ext cx="9829799" cy="736932"/>
          </a:xfrm>
        </p:spPr>
        <p:txBody>
          <a:bodyPr/>
          <a:lstStyle/>
          <a:p>
            <a:r>
              <a:rPr lang="en-US" dirty="0"/>
              <a:t>…Attention</a:t>
            </a:r>
          </a:p>
        </p:txBody>
      </p:sp>
      <p:sp>
        <p:nvSpPr>
          <p:cNvPr id="59" name="TextBox 58">
            <a:extLst>
              <a:ext uri="{FF2B5EF4-FFF2-40B4-BE49-F238E27FC236}">
                <a16:creationId xmlns:a16="http://schemas.microsoft.com/office/drawing/2014/main" id="{DC11A938-426A-796B-F1A2-BC3317F0769C}"/>
              </a:ext>
            </a:extLst>
          </p:cNvPr>
          <p:cNvSpPr txBox="1"/>
          <p:nvPr/>
        </p:nvSpPr>
        <p:spPr>
          <a:xfrm>
            <a:off x="8192290" y="4319439"/>
            <a:ext cx="863250" cy="523220"/>
          </a:xfrm>
          <a:prstGeom prst="rect">
            <a:avLst/>
          </a:prstGeom>
          <a:noFill/>
        </p:spPr>
        <p:txBody>
          <a:bodyPr wrap="none" rtlCol="0">
            <a:spAutoFit/>
          </a:bodyPr>
          <a:lstStyle/>
          <a:p>
            <a:pPr algn="ctr"/>
            <a:r>
              <a:rPr lang="en-US" sz="1400" dirty="0"/>
              <a:t>Neural </a:t>
            </a:r>
          </a:p>
          <a:p>
            <a:pPr algn="ctr"/>
            <a:r>
              <a:rPr lang="en-US" sz="1400" dirty="0"/>
              <a:t>networks</a:t>
            </a:r>
          </a:p>
        </p:txBody>
      </p:sp>
      <p:sp>
        <p:nvSpPr>
          <p:cNvPr id="60" name="TextBox 59">
            <a:extLst>
              <a:ext uri="{FF2B5EF4-FFF2-40B4-BE49-F238E27FC236}">
                <a16:creationId xmlns:a16="http://schemas.microsoft.com/office/drawing/2014/main" id="{A9C78636-4EBC-3820-DF73-3B39F8970F86}"/>
              </a:ext>
            </a:extLst>
          </p:cNvPr>
          <p:cNvSpPr txBox="1"/>
          <p:nvPr/>
        </p:nvSpPr>
        <p:spPr>
          <a:xfrm>
            <a:off x="9244954" y="4395227"/>
            <a:ext cx="924548" cy="307777"/>
          </a:xfrm>
          <a:prstGeom prst="rect">
            <a:avLst/>
          </a:prstGeom>
          <a:noFill/>
        </p:spPr>
        <p:txBody>
          <a:bodyPr wrap="none" rtlCol="0">
            <a:spAutoFit/>
          </a:bodyPr>
          <a:lstStyle/>
          <a:p>
            <a:pPr algn="ctr"/>
            <a:r>
              <a:rPr lang="en-US" sz="1400" dirty="0"/>
              <a:t>Conv Nets</a:t>
            </a:r>
          </a:p>
        </p:txBody>
      </p:sp>
      <p:sp>
        <p:nvSpPr>
          <p:cNvPr id="61" name="TextBox 60">
            <a:extLst>
              <a:ext uri="{FF2B5EF4-FFF2-40B4-BE49-F238E27FC236}">
                <a16:creationId xmlns:a16="http://schemas.microsoft.com/office/drawing/2014/main" id="{08F9F2CF-D6F1-E418-BDCD-C1F307FD1A0E}"/>
              </a:ext>
            </a:extLst>
          </p:cNvPr>
          <p:cNvSpPr txBox="1"/>
          <p:nvPr/>
        </p:nvSpPr>
        <p:spPr>
          <a:xfrm>
            <a:off x="8988313" y="5645517"/>
            <a:ext cx="513281" cy="307777"/>
          </a:xfrm>
          <a:prstGeom prst="rect">
            <a:avLst/>
          </a:prstGeom>
          <a:noFill/>
        </p:spPr>
        <p:txBody>
          <a:bodyPr wrap="none" rtlCol="0">
            <a:spAutoFit/>
          </a:bodyPr>
          <a:lstStyle/>
          <a:p>
            <a:pPr algn="ctr"/>
            <a:r>
              <a:rPr lang="en-US" sz="1400" dirty="0"/>
              <a:t>RNN</a:t>
            </a:r>
          </a:p>
        </p:txBody>
      </p:sp>
      <p:sp>
        <p:nvSpPr>
          <p:cNvPr id="4" name="TextBox 3">
            <a:extLst>
              <a:ext uri="{FF2B5EF4-FFF2-40B4-BE49-F238E27FC236}">
                <a16:creationId xmlns:a16="http://schemas.microsoft.com/office/drawing/2014/main" id="{4A8222C7-31CD-588E-FCD9-71F99E949C7A}"/>
              </a:ext>
            </a:extLst>
          </p:cNvPr>
          <p:cNvSpPr txBox="1"/>
          <p:nvPr/>
        </p:nvSpPr>
        <p:spPr>
          <a:xfrm>
            <a:off x="427387" y="3451608"/>
            <a:ext cx="6125496" cy="646331"/>
          </a:xfrm>
          <a:prstGeom prst="rect">
            <a:avLst/>
          </a:prstGeom>
          <a:noFill/>
        </p:spPr>
        <p:txBody>
          <a:bodyPr wrap="square">
            <a:spAutoFit/>
          </a:bodyPr>
          <a:lstStyle/>
          <a:p>
            <a:pPr algn="ctr"/>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=fjJOgb-E41w&amp;ab_channel=</a:t>
            </a:r>
            <a:r>
              <a:rPr lang="en-US" dirty="0" err="1">
                <a:hlinkClick r:id="rId3"/>
              </a:rPr>
              <a:t>GoogleCloudTech</a:t>
            </a:r>
            <a:endParaRPr lang="en-US" dirty="0"/>
          </a:p>
        </p:txBody>
      </p:sp>
    </p:spTree>
    <p:extLst>
      <p:ext uri="{BB962C8B-B14F-4D97-AF65-F5344CB8AC3E}">
        <p14:creationId xmlns:p14="http://schemas.microsoft.com/office/powerpoint/2010/main" val="1432487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chine Learning Map">
            <a:extLst>
              <a:ext uri="{FF2B5EF4-FFF2-40B4-BE49-F238E27FC236}">
                <a16:creationId xmlns:a16="http://schemas.microsoft.com/office/drawing/2014/main" id="{2D388E0D-401A-57DC-F7E0-7EC6B4CDB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081" y="1169914"/>
            <a:ext cx="7599838" cy="53013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8E023C-67D6-5DB9-BE30-F632839C5BA4}"/>
              </a:ext>
            </a:extLst>
          </p:cNvPr>
          <p:cNvSpPr txBox="1"/>
          <p:nvPr/>
        </p:nvSpPr>
        <p:spPr>
          <a:xfrm>
            <a:off x="0" y="6581001"/>
            <a:ext cx="6099462" cy="276999"/>
          </a:xfrm>
          <a:prstGeom prst="rect">
            <a:avLst/>
          </a:prstGeom>
          <a:noFill/>
        </p:spPr>
        <p:txBody>
          <a:bodyPr wrap="square">
            <a:spAutoFit/>
          </a:bodyPr>
          <a:lstStyle/>
          <a:p>
            <a:r>
              <a:rPr lang="en-US" sz="1200" dirty="0"/>
              <a:t>https://</a:t>
            </a:r>
            <a:r>
              <a:rPr lang="en-US" sz="1200" dirty="0" err="1"/>
              <a:t>github.com</a:t>
            </a:r>
            <a:r>
              <a:rPr lang="en-US" sz="1200" dirty="0"/>
              <a:t>/</a:t>
            </a:r>
            <a:r>
              <a:rPr lang="en-US" sz="1200" dirty="0" err="1"/>
              <a:t>trekhleb</a:t>
            </a:r>
            <a:r>
              <a:rPr lang="en-US" sz="1200" dirty="0"/>
              <a:t>/homemade-machine-learning</a:t>
            </a:r>
          </a:p>
        </p:txBody>
      </p:sp>
      <p:sp>
        <p:nvSpPr>
          <p:cNvPr id="6" name="Slide Number Placeholder 1">
            <a:extLst>
              <a:ext uri="{FF2B5EF4-FFF2-40B4-BE49-F238E27FC236}">
                <a16:creationId xmlns:a16="http://schemas.microsoft.com/office/drawing/2014/main" id="{302DFB3B-FB89-0BCD-0AA4-6D7D1C08A7E7}"/>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13</a:t>
            </a:r>
          </a:p>
        </p:txBody>
      </p:sp>
      <p:sp>
        <p:nvSpPr>
          <p:cNvPr id="2" name="Title 1">
            <a:extLst>
              <a:ext uri="{FF2B5EF4-FFF2-40B4-BE49-F238E27FC236}">
                <a16:creationId xmlns:a16="http://schemas.microsoft.com/office/drawing/2014/main" id="{FC787E5A-A1C9-FF64-8EC4-0D7317D8FC74}"/>
              </a:ext>
            </a:extLst>
          </p:cNvPr>
          <p:cNvSpPr>
            <a:spLocks noGrp="1"/>
          </p:cNvSpPr>
          <p:nvPr>
            <p:ph type="title"/>
          </p:nvPr>
        </p:nvSpPr>
        <p:spPr>
          <a:xfrm>
            <a:off x="108857" y="165875"/>
            <a:ext cx="9829799" cy="736932"/>
          </a:xfrm>
        </p:spPr>
        <p:txBody>
          <a:bodyPr/>
          <a:lstStyle/>
          <a:p>
            <a:r>
              <a:rPr lang="en-US" dirty="0"/>
              <a:t>Machine Learning… in a Nut Shell</a:t>
            </a:r>
          </a:p>
        </p:txBody>
      </p:sp>
    </p:spTree>
    <p:extLst>
      <p:ext uri="{BB962C8B-B14F-4D97-AF65-F5344CB8AC3E}">
        <p14:creationId xmlns:p14="http://schemas.microsoft.com/office/powerpoint/2010/main" val="4028437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93FE5C-1370-DD0B-7491-DED31C4E4FDA}"/>
              </a:ext>
            </a:extLst>
          </p:cNvPr>
          <p:cNvSpPr txBox="1"/>
          <p:nvPr/>
        </p:nvSpPr>
        <p:spPr>
          <a:xfrm>
            <a:off x="0" y="0"/>
            <a:ext cx="3738459" cy="400110"/>
          </a:xfrm>
          <a:prstGeom prst="rect">
            <a:avLst/>
          </a:prstGeom>
          <a:noFill/>
        </p:spPr>
        <p:txBody>
          <a:bodyPr wrap="none" rtlCol="0">
            <a:spAutoFit/>
          </a:bodyPr>
          <a:lstStyle/>
          <a:p>
            <a:r>
              <a:rPr lang="en-US" sz="2000" b="1" dirty="0"/>
              <a:t>Why Machine Learning is useful ?</a:t>
            </a:r>
          </a:p>
        </p:txBody>
      </p:sp>
      <p:pic>
        <p:nvPicPr>
          <p:cNvPr id="6" name="Picture 5">
            <a:extLst>
              <a:ext uri="{FF2B5EF4-FFF2-40B4-BE49-F238E27FC236}">
                <a16:creationId xmlns:a16="http://schemas.microsoft.com/office/drawing/2014/main" id="{AB29EA13-0DEF-2AC9-A223-D6A4E1AC44CD}"/>
              </a:ext>
            </a:extLst>
          </p:cNvPr>
          <p:cNvPicPr>
            <a:picLocks noChangeAspect="1"/>
          </p:cNvPicPr>
          <p:nvPr/>
        </p:nvPicPr>
        <p:blipFill>
          <a:blip r:embed="rId3"/>
          <a:stretch>
            <a:fillRect/>
          </a:stretch>
        </p:blipFill>
        <p:spPr>
          <a:xfrm>
            <a:off x="300161" y="983248"/>
            <a:ext cx="5123891" cy="2998933"/>
          </a:xfrm>
          <a:prstGeom prst="rect">
            <a:avLst/>
          </a:prstGeom>
        </p:spPr>
      </p:pic>
      <p:sp>
        <p:nvSpPr>
          <p:cNvPr id="7" name="TextBox 6">
            <a:extLst>
              <a:ext uri="{FF2B5EF4-FFF2-40B4-BE49-F238E27FC236}">
                <a16:creationId xmlns:a16="http://schemas.microsoft.com/office/drawing/2014/main" id="{647E18F1-3AF3-E669-EA69-B7AA4577DD00}"/>
              </a:ext>
            </a:extLst>
          </p:cNvPr>
          <p:cNvSpPr txBox="1"/>
          <p:nvPr/>
        </p:nvSpPr>
        <p:spPr>
          <a:xfrm>
            <a:off x="646054" y="507013"/>
            <a:ext cx="4131965" cy="369332"/>
          </a:xfrm>
          <a:prstGeom prst="rect">
            <a:avLst/>
          </a:prstGeom>
          <a:noFill/>
        </p:spPr>
        <p:txBody>
          <a:bodyPr wrap="none" rtlCol="0">
            <a:spAutoFit/>
          </a:bodyPr>
          <a:lstStyle/>
          <a:p>
            <a:pPr algn="ctr"/>
            <a:r>
              <a:rPr lang="en-US" b="1" dirty="0"/>
              <a:t> Simplified traditional program workflow </a:t>
            </a:r>
          </a:p>
        </p:txBody>
      </p:sp>
      <p:pic>
        <p:nvPicPr>
          <p:cNvPr id="8" name="Picture 7">
            <a:extLst>
              <a:ext uri="{FF2B5EF4-FFF2-40B4-BE49-F238E27FC236}">
                <a16:creationId xmlns:a16="http://schemas.microsoft.com/office/drawing/2014/main" id="{FD6145EC-7543-CEFB-8AB2-E95263A9A539}"/>
              </a:ext>
            </a:extLst>
          </p:cNvPr>
          <p:cNvPicPr>
            <a:picLocks noChangeAspect="1"/>
          </p:cNvPicPr>
          <p:nvPr/>
        </p:nvPicPr>
        <p:blipFill>
          <a:blip r:embed="rId4"/>
          <a:stretch>
            <a:fillRect/>
          </a:stretch>
        </p:blipFill>
        <p:spPr>
          <a:xfrm>
            <a:off x="6451513" y="952470"/>
            <a:ext cx="4926819" cy="2998933"/>
          </a:xfrm>
          <a:prstGeom prst="rect">
            <a:avLst/>
          </a:prstGeom>
        </p:spPr>
      </p:pic>
      <p:sp>
        <p:nvSpPr>
          <p:cNvPr id="11" name="TextBox 10">
            <a:extLst>
              <a:ext uri="{FF2B5EF4-FFF2-40B4-BE49-F238E27FC236}">
                <a16:creationId xmlns:a16="http://schemas.microsoft.com/office/drawing/2014/main" id="{6A5BC84F-A44B-3671-22BF-0987956A75B9}"/>
              </a:ext>
            </a:extLst>
          </p:cNvPr>
          <p:cNvSpPr txBox="1"/>
          <p:nvPr/>
        </p:nvSpPr>
        <p:spPr>
          <a:xfrm>
            <a:off x="0" y="6581001"/>
            <a:ext cx="6130636" cy="276999"/>
          </a:xfrm>
          <a:prstGeom prst="rect">
            <a:avLst/>
          </a:prstGeom>
          <a:noFill/>
        </p:spPr>
        <p:txBody>
          <a:bodyPr wrap="square">
            <a:spAutoFit/>
          </a:bodyPr>
          <a:lstStyle/>
          <a:p>
            <a:pPr algn="just"/>
            <a:r>
              <a:rPr lang="en-US" sz="1200" dirty="0">
                <a:effectLst/>
              </a:rPr>
              <a:t>[1]. </a:t>
            </a:r>
            <a:r>
              <a:rPr lang="en-US" sz="1200" dirty="0" err="1">
                <a:effectLst/>
              </a:rPr>
              <a:t>Géron</a:t>
            </a:r>
            <a:r>
              <a:rPr lang="en-US" sz="1200" dirty="0">
                <a:effectLst/>
              </a:rPr>
              <a:t>, A. Hands-On Machine Learning with Scikit-Learn, </a:t>
            </a:r>
            <a:r>
              <a:rPr lang="en-US" sz="1200" dirty="0" err="1">
                <a:effectLst/>
              </a:rPr>
              <a:t>Keras</a:t>
            </a:r>
            <a:r>
              <a:rPr lang="en-US" sz="1200" dirty="0">
                <a:effectLst/>
              </a:rPr>
              <a:t>, and TensorFlow. 1150.</a:t>
            </a:r>
          </a:p>
        </p:txBody>
      </p:sp>
      <p:sp>
        <p:nvSpPr>
          <p:cNvPr id="14" name="TextBox 13">
            <a:extLst>
              <a:ext uri="{FF2B5EF4-FFF2-40B4-BE49-F238E27FC236}">
                <a16:creationId xmlns:a16="http://schemas.microsoft.com/office/drawing/2014/main" id="{A5C30E36-6102-2D51-D5FF-60D26B1F596B}"/>
              </a:ext>
            </a:extLst>
          </p:cNvPr>
          <p:cNvSpPr txBox="1"/>
          <p:nvPr/>
        </p:nvSpPr>
        <p:spPr>
          <a:xfrm>
            <a:off x="0" y="3951403"/>
            <a:ext cx="5424052" cy="369332"/>
          </a:xfrm>
          <a:prstGeom prst="rect">
            <a:avLst/>
          </a:prstGeom>
          <a:noFill/>
        </p:spPr>
        <p:txBody>
          <a:bodyPr wrap="square" rtlCol="0">
            <a:spAutoFit/>
          </a:bodyPr>
          <a:lstStyle/>
          <a:p>
            <a:pPr marL="285750" indent="-285750" algn="just">
              <a:buFont typeface="Arial" panose="020B0604020202020204" pitchFamily="34" charset="0"/>
              <a:buChar char="•"/>
            </a:pPr>
            <a:r>
              <a:rPr lang="en-US" dirty="0"/>
              <a:t>Requires defining conditional statements</a:t>
            </a:r>
          </a:p>
        </p:txBody>
      </p:sp>
      <p:sp>
        <p:nvSpPr>
          <p:cNvPr id="15" name="TextBox 14">
            <a:extLst>
              <a:ext uri="{FF2B5EF4-FFF2-40B4-BE49-F238E27FC236}">
                <a16:creationId xmlns:a16="http://schemas.microsoft.com/office/drawing/2014/main" id="{50C82B1D-8D49-BEE8-912E-72BB7D9EBF10}"/>
              </a:ext>
            </a:extLst>
          </p:cNvPr>
          <p:cNvSpPr txBox="1"/>
          <p:nvPr/>
        </p:nvSpPr>
        <p:spPr>
          <a:xfrm>
            <a:off x="6202899" y="3900574"/>
            <a:ext cx="5754638"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a:t>No hard coded rules, model learns patterns from the data</a:t>
            </a:r>
            <a:r>
              <a:rPr lang="en-US" sz="1600" dirty="0"/>
              <a:t>.</a:t>
            </a:r>
          </a:p>
        </p:txBody>
      </p:sp>
      <p:sp>
        <p:nvSpPr>
          <p:cNvPr id="16" name="TextBox 15">
            <a:extLst>
              <a:ext uri="{FF2B5EF4-FFF2-40B4-BE49-F238E27FC236}">
                <a16:creationId xmlns:a16="http://schemas.microsoft.com/office/drawing/2014/main" id="{7B3966AB-09DC-647D-0801-4E4EAFB45EA3}"/>
              </a:ext>
            </a:extLst>
          </p:cNvPr>
          <p:cNvSpPr txBox="1"/>
          <p:nvPr/>
        </p:nvSpPr>
        <p:spPr>
          <a:xfrm>
            <a:off x="6553059" y="503062"/>
            <a:ext cx="4723729" cy="369332"/>
          </a:xfrm>
          <a:prstGeom prst="rect">
            <a:avLst/>
          </a:prstGeom>
          <a:noFill/>
        </p:spPr>
        <p:txBody>
          <a:bodyPr wrap="none" rtlCol="0">
            <a:spAutoFit/>
          </a:bodyPr>
          <a:lstStyle/>
          <a:p>
            <a:pPr algn="ctr"/>
            <a:r>
              <a:rPr lang="en-US" b="1" dirty="0"/>
              <a:t>Simplified machine learning program workflow </a:t>
            </a:r>
          </a:p>
        </p:txBody>
      </p:sp>
      <p:sp>
        <p:nvSpPr>
          <p:cNvPr id="17" name="TextBox 16">
            <a:extLst>
              <a:ext uri="{FF2B5EF4-FFF2-40B4-BE49-F238E27FC236}">
                <a16:creationId xmlns:a16="http://schemas.microsoft.com/office/drawing/2014/main" id="{24853C0F-CADD-B605-1735-BFED1EDAD7BA}"/>
              </a:ext>
            </a:extLst>
          </p:cNvPr>
          <p:cNvSpPr txBox="1"/>
          <p:nvPr/>
        </p:nvSpPr>
        <p:spPr>
          <a:xfrm>
            <a:off x="0" y="4590237"/>
            <a:ext cx="5424052" cy="369332"/>
          </a:xfrm>
          <a:prstGeom prst="rect">
            <a:avLst/>
          </a:prstGeom>
          <a:noFill/>
        </p:spPr>
        <p:txBody>
          <a:bodyPr wrap="square" rtlCol="0">
            <a:spAutoFit/>
          </a:bodyPr>
          <a:lstStyle/>
          <a:p>
            <a:pPr marL="285750" indent="-285750" algn="just">
              <a:buFont typeface="Arial" panose="020B0604020202020204" pitchFamily="34" charset="0"/>
              <a:buChar char="•"/>
            </a:pPr>
            <a:r>
              <a:rPr lang="en-US" dirty="0"/>
              <a:t>Building model takes a significant amount of time.</a:t>
            </a:r>
          </a:p>
        </p:txBody>
      </p:sp>
      <p:sp>
        <p:nvSpPr>
          <p:cNvPr id="18" name="TextBox 17">
            <a:extLst>
              <a:ext uri="{FF2B5EF4-FFF2-40B4-BE49-F238E27FC236}">
                <a16:creationId xmlns:a16="http://schemas.microsoft.com/office/drawing/2014/main" id="{C771D873-DE82-38B9-827B-4F5D30BBC798}"/>
              </a:ext>
            </a:extLst>
          </p:cNvPr>
          <p:cNvSpPr txBox="1"/>
          <p:nvPr/>
        </p:nvSpPr>
        <p:spPr>
          <a:xfrm>
            <a:off x="6202897" y="4588774"/>
            <a:ext cx="5754641"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a:t>Building model is fast due to well documented python libraries</a:t>
            </a:r>
          </a:p>
        </p:txBody>
      </p:sp>
      <p:sp>
        <p:nvSpPr>
          <p:cNvPr id="19" name="TextBox 18">
            <a:extLst>
              <a:ext uri="{FF2B5EF4-FFF2-40B4-BE49-F238E27FC236}">
                <a16:creationId xmlns:a16="http://schemas.microsoft.com/office/drawing/2014/main" id="{F9ADDA8F-FA17-45E4-D4B8-B326AD6FDA3A}"/>
              </a:ext>
            </a:extLst>
          </p:cNvPr>
          <p:cNvSpPr txBox="1"/>
          <p:nvPr/>
        </p:nvSpPr>
        <p:spPr>
          <a:xfrm>
            <a:off x="0" y="5272983"/>
            <a:ext cx="5424052" cy="369332"/>
          </a:xfrm>
          <a:prstGeom prst="rect">
            <a:avLst/>
          </a:prstGeom>
          <a:noFill/>
        </p:spPr>
        <p:txBody>
          <a:bodyPr wrap="square" rtlCol="0">
            <a:spAutoFit/>
          </a:bodyPr>
          <a:lstStyle/>
          <a:p>
            <a:pPr marL="285750" indent="-285750" algn="just">
              <a:buFont typeface="Arial" panose="020B0604020202020204" pitchFamily="34" charset="0"/>
              <a:buChar char="•"/>
            </a:pPr>
            <a:r>
              <a:rPr lang="en-US" dirty="0"/>
              <a:t>Must rewrite model code to incorporate new data.</a:t>
            </a:r>
          </a:p>
        </p:txBody>
      </p:sp>
      <p:sp>
        <p:nvSpPr>
          <p:cNvPr id="20" name="TextBox 19">
            <a:extLst>
              <a:ext uri="{FF2B5EF4-FFF2-40B4-BE49-F238E27FC236}">
                <a16:creationId xmlns:a16="http://schemas.microsoft.com/office/drawing/2014/main" id="{84061588-9031-6D2E-01A9-F6973B1A8A3E}"/>
              </a:ext>
            </a:extLst>
          </p:cNvPr>
          <p:cNvSpPr txBox="1"/>
          <p:nvPr/>
        </p:nvSpPr>
        <p:spPr>
          <a:xfrm>
            <a:off x="6202897" y="5270894"/>
            <a:ext cx="5754638"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a:t>A well trained model is generalizable to perform a task on new data.</a:t>
            </a:r>
          </a:p>
        </p:txBody>
      </p:sp>
      <p:sp>
        <p:nvSpPr>
          <p:cNvPr id="21" name="TextBox 20">
            <a:extLst>
              <a:ext uri="{FF2B5EF4-FFF2-40B4-BE49-F238E27FC236}">
                <a16:creationId xmlns:a16="http://schemas.microsoft.com/office/drawing/2014/main" id="{C293D1A6-644A-6A35-524B-CDB9E92506B4}"/>
              </a:ext>
            </a:extLst>
          </p:cNvPr>
          <p:cNvSpPr txBox="1"/>
          <p:nvPr/>
        </p:nvSpPr>
        <p:spPr>
          <a:xfrm>
            <a:off x="0" y="5899812"/>
            <a:ext cx="5424052"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a:t>Cannot solve problems with no analytical or numerical solution.</a:t>
            </a:r>
          </a:p>
        </p:txBody>
      </p:sp>
      <p:sp>
        <p:nvSpPr>
          <p:cNvPr id="22" name="TextBox 21">
            <a:extLst>
              <a:ext uri="{FF2B5EF4-FFF2-40B4-BE49-F238E27FC236}">
                <a16:creationId xmlns:a16="http://schemas.microsoft.com/office/drawing/2014/main" id="{3251BCFB-89DC-8200-A0BF-A73FE19B089E}"/>
              </a:ext>
            </a:extLst>
          </p:cNvPr>
          <p:cNvSpPr txBox="1"/>
          <p:nvPr/>
        </p:nvSpPr>
        <p:spPr>
          <a:xfrm>
            <a:off x="6202897" y="5908915"/>
            <a:ext cx="5754638" cy="923330"/>
          </a:xfrm>
          <a:prstGeom prst="rect">
            <a:avLst/>
          </a:prstGeom>
          <a:noFill/>
        </p:spPr>
        <p:txBody>
          <a:bodyPr wrap="square" rtlCol="0">
            <a:spAutoFit/>
          </a:bodyPr>
          <a:lstStyle/>
          <a:p>
            <a:pPr marL="285750" indent="-285750" algn="just">
              <a:buFont typeface="Arial" panose="020B0604020202020204" pitchFamily="34" charset="0"/>
              <a:buChar char="•"/>
            </a:pPr>
            <a:r>
              <a:rPr lang="en-US" dirty="0"/>
              <a:t>Can perform complex tasks such as image recognition, language translation and can generate new insights from the data.</a:t>
            </a:r>
          </a:p>
        </p:txBody>
      </p:sp>
      <p:sp>
        <p:nvSpPr>
          <p:cNvPr id="25" name="Slide Number Placeholder 1">
            <a:extLst>
              <a:ext uri="{FF2B5EF4-FFF2-40B4-BE49-F238E27FC236}">
                <a16:creationId xmlns:a16="http://schemas.microsoft.com/office/drawing/2014/main" id="{4090E461-2378-28D7-6A02-1F520B0DCD64}"/>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11</a:t>
            </a:r>
          </a:p>
        </p:txBody>
      </p:sp>
    </p:spTree>
    <p:extLst>
      <p:ext uri="{BB962C8B-B14F-4D97-AF65-F5344CB8AC3E}">
        <p14:creationId xmlns:p14="http://schemas.microsoft.com/office/powerpoint/2010/main" val="35506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ecision 6">
            <a:extLst>
              <a:ext uri="{FF2B5EF4-FFF2-40B4-BE49-F238E27FC236}">
                <a16:creationId xmlns:a16="http://schemas.microsoft.com/office/drawing/2014/main" id="{A92ABB4E-E325-40BA-88DC-3C3C89E52BC6}"/>
              </a:ext>
            </a:extLst>
          </p:cNvPr>
          <p:cNvSpPr/>
          <p:nvPr/>
        </p:nvSpPr>
        <p:spPr>
          <a:xfrm>
            <a:off x="973211" y="1203337"/>
            <a:ext cx="1889580" cy="1222023"/>
          </a:xfrm>
          <a:prstGeom prst="flowChartDecision">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Data </a:t>
            </a:r>
          </a:p>
          <a:p>
            <a:pPr algn="ctr"/>
            <a:r>
              <a:rPr lang="en-US" sz="1400" b="1" dirty="0">
                <a:solidFill>
                  <a:schemeClr val="tx1"/>
                </a:solidFill>
              </a:rPr>
              <a:t>Available?</a:t>
            </a:r>
          </a:p>
        </p:txBody>
      </p:sp>
      <p:cxnSp>
        <p:nvCxnSpPr>
          <p:cNvPr id="13" name="Straight Connector 12">
            <a:extLst>
              <a:ext uri="{FF2B5EF4-FFF2-40B4-BE49-F238E27FC236}">
                <a16:creationId xmlns:a16="http://schemas.microsoft.com/office/drawing/2014/main" id="{656A6B6E-FF45-00AC-0A4C-92CE9353B45A}"/>
              </a:ext>
            </a:extLst>
          </p:cNvPr>
          <p:cNvCxnSpPr>
            <a:cxnSpLocks/>
            <a:stCxn id="66" idx="3"/>
          </p:cNvCxnSpPr>
          <p:nvPr/>
        </p:nvCxnSpPr>
        <p:spPr>
          <a:xfrm>
            <a:off x="3684300" y="5642321"/>
            <a:ext cx="797386" cy="0"/>
          </a:xfrm>
          <a:prstGeom prst="line">
            <a:avLst/>
          </a:prstGeom>
          <a:ln w="31750"/>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C30CE7DB-266D-BB25-06FD-B1E9F3B7B2B5}"/>
              </a:ext>
            </a:extLst>
          </p:cNvPr>
          <p:cNvCxnSpPr>
            <a:cxnSpLocks/>
            <a:endCxn id="69" idx="0"/>
          </p:cNvCxnSpPr>
          <p:nvPr/>
        </p:nvCxnSpPr>
        <p:spPr>
          <a:xfrm>
            <a:off x="4481686" y="2415424"/>
            <a:ext cx="2" cy="825816"/>
          </a:xfrm>
          <a:prstGeom prst="line">
            <a:avLst/>
          </a:prstGeom>
          <a:ln w="31750"/>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CB782B17-B276-7D92-5620-F582D3E6B08F}"/>
              </a:ext>
            </a:extLst>
          </p:cNvPr>
          <p:cNvCxnSpPr>
            <a:cxnSpLocks/>
            <a:endCxn id="79" idx="3"/>
          </p:cNvCxnSpPr>
          <p:nvPr/>
        </p:nvCxnSpPr>
        <p:spPr>
          <a:xfrm flipH="1">
            <a:off x="1917999" y="2435950"/>
            <a:ext cx="2" cy="394608"/>
          </a:xfrm>
          <a:prstGeom prst="line">
            <a:avLst/>
          </a:prstGeom>
          <a:ln w="31750"/>
        </p:spPr>
        <p:style>
          <a:lnRef idx="3">
            <a:schemeClr val="dk1"/>
          </a:lnRef>
          <a:fillRef idx="0">
            <a:schemeClr val="dk1"/>
          </a:fillRef>
          <a:effectRef idx="2">
            <a:schemeClr val="dk1"/>
          </a:effectRef>
          <a:fontRef idx="minor">
            <a:schemeClr val="tx1"/>
          </a:fontRef>
        </p:style>
      </p:cxnSp>
      <p:sp>
        <p:nvSpPr>
          <p:cNvPr id="38" name="Triangle 37">
            <a:extLst>
              <a:ext uri="{FF2B5EF4-FFF2-40B4-BE49-F238E27FC236}">
                <a16:creationId xmlns:a16="http://schemas.microsoft.com/office/drawing/2014/main" id="{9C9296A3-CCA5-5114-AF63-266BEAD5358D}"/>
              </a:ext>
            </a:extLst>
          </p:cNvPr>
          <p:cNvSpPr/>
          <p:nvPr/>
        </p:nvSpPr>
        <p:spPr>
          <a:xfrm rot="10800000">
            <a:off x="4363153" y="3073771"/>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856BEE67-A59A-43CC-D56E-CB343316C39A}"/>
              </a:ext>
            </a:extLst>
          </p:cNvPr>
          <p:cNvCxnSpPr>
            <a:cxnSpLocks/>
            <a:stCxn id="69" idx="2"/>
          </p:cNvCxnSpPr>
          <p:nvPr/>
        </p:nvCxnSpPr>
        <p:spPr>
          <a:xfrm>
            <a:off x="4481688" y="3919723"/>
            <a:ext cx="0" cy="1722597"/>
          </a:xfrm>
          <a:prstGeom prst="line">
            <a:avLst/>
          </a:prstGeom>
          <a:ln w="31750"/>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1AF071A3-DA22-74B0-3B43-3419ADA826A8}"/>
              </a:ext>
            </a:extLst>
          </p:cNvPr>
          <p:cNvCxnSpPr>
            <a:cxnSpLocks/>
          </p:cNvCxnSpPr>
          <p:nvPr/>
        </p:nvCxnSpPr>
        <p:spPr>
          <a:xfrm>
            <a:off x="3336333" y="2415424"/>
            <a:ext cx="1145353" cy="0"/>
          </a:xfrm>
          <a:prstGeom prst="line">
            <a:avLst/>
          </a:prstGeom>
          <a:ln w="31750"/>
        </p:spPr>
        <p:style>
          <a:lnRef idx="3">
            <a:schemeClr val="dk1"/>
          </a:lnRef>
          <a:fillRef idx="0">
            <a:schemeClr val="dk1"/>
          </a:fillRef>
          <a:effectRef idx="2">
            <a:schemeClr val="dk1"/>
          </a:effectRef>
          <a:fontRef idx="minor">
            <a:schemeClr val="tx1"/>
          </a:fontRef>
        </p:style>
      </p:cxnSp>
      <p:sp>
        <p:nvSpPr>
          <p:cNvPr id="62" name="Rectangle 61">
            <a:extLst>
              <a:ext uri="{FF2B5EF4-FFF2-40B4-BE49-F238E27FC236}">
                <a16:creationId xmlns:a16="http://schemas.microsoft.com/office/drawing/2014/main" id="{28EA7A5B-62C0-EE52-F79A-757BD77B17D3}"/>
              </a:ext>
            </a:extLst>
          </p:cNvPr>
          <p:cNvSpPr/>
          <p:nvPr/>
        </p:nvSpPr>
        <p:spPr>
          <a:xfrm>
            <a:off x="151698" y="2996887"/>
            <a:ext cx="3532605" cy="1466495"/>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2. Understand the data</a:t>
            </a:r>
          </a:p>
          <a:p>
            <a:pPr marL="342900" indent="-342900" algn="just">
              <a:buFont typeface="Arial" panose="020B0604020202020204" pitchFamily="34" charset="0"/>
              <a:buChar char="•"/>
            </a:pPr>
            <a:r>
              <a:rPr lang="en-US" sz="1400" dirty="0">
                <a:solidFill>
                  <a:schemeClr val="tx1"/>
                </a:solidFill>
              </a:rPr>
              <a:t>What are the different data types ?</a:t>
            </a:r>
          </a:p>
          <a:p>
            <a:pPr marL="342900" indent="-342900" algn="just">
              <a:buFont typeface="Arial" panose="020B0604020202020204" pitchFamily="34" charset="0"/>
              <a:buChar char="•"/>
            </a:pPr>
            <a:r>
              <a:rPr lang="en-US" sz="1400" dirty="0">
                <a:solidFill>
                  <a:schemeClr val="tx1"/>
                </a:solidFill>
              </a:rPr>
              <a:t>Number of data points ? </a:t>
            </a:r>
          </a:p>
          <a:p>
            <a:pPr marL="342900" indent="-342900" algn="just">
              <a:buFont typeface="Arial" panose="020B0604020202020204" pitchFamily="34" charset="0"/>
              <a:buChar char="•"/>
            </a:pPr>
            <a:r>
              <a:rPr lang="en-US" sz="1400" dirty="0">
                <a:solidFill>
                  <a:schemeClr val="tx1"/>
                </a:solidFill>
              </a:rPr>
              <a:t>Are there any missing data ?</a:t>
            </a:r>
          </a:p>
          <a:p>
            <a:pPr marL="342900" indent="-342900" algn="just">
              <a:buFont typeface="Arial" panose="020B0604020202020204" pitchFamily="34" charset="0"/>
              <a:buChar char="•"/>
            </a:pPr>
            <a:r>
              <a:rPr lang="en-US" sz="1400" dirty="0">
                <a:solidFill>
                  <a:schemeClr val="tx1"/>
                </a:solidFill>
              </a:rPr>
              <a:t>What is the distribution of your features and labels ?</a:t>
            </a:r>
          </a:p>
        </p:txBody>
      </p:sp>
      <p:sp>
        <p:nvSpPr>
          <p:cNvPr id="63" name="Data 62">
            <a:extLst>
              <a:ext uri="{FF2B5EF4-FFF2-40B4-BE49-F238E27FC236}">
                <a16:creationId xmlns:a16="http://schemas.microsoft.com/office/drawing/2014/main" id="{C6DEBC00-2485-1BDB-0E10-CB3297229585}"/>
              </a:ext>
            </a:extLst>
          </p:cNvPr>
          <p:cNvSpPr/>
          <p:nvPr/>
        </p:nvSpPr>
        <p:spPr>
          <a:xfrm>
            <a:off x="3247558" y="546187"/>
            <a:ext cx="2129153" cy="760582"/>
          </a:xfrm>
          <a:prstGeom prst="flowChartInputOutput">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Preprocessed Dataset from 2</a:t>
            </a:r>
          </a:p>
        </p:txBody>
      </p:sp>
      <p:sp>
        <p:nvSpPr>
          <p:cNvPr id="64" name="Terminator 63">
            <a:extLst>
              <a:ext uri="{FF2B5EF4-FFF2-40B4-BE49-F238E27FC236}">
                <a16:creationId xmlns:a16="http://schemas.microsoft.com/office/drawing/2014/main" id="{281F55A2-DD7E-73D2-181E-E377C3FBC14F}"/>
              </a:ext>
            </a:extLst>
          </p:cNvPr>
          <p:cNvSpPr/>
          <p:nvPr/>
        </p:nvSpPr>
        <p:spPr>
          <a:xfrm>
            <a:off x="870863" y="76878"/>
            <a:ext cx="2090021" cy="738015"/>
          </a:xfrm>
          <a:prstGeom prst="flowChartTerminator">
            <a:avLst/>
          </a:prstGeom>
          <a:solidFill>
            <a:schemeClr val="accent6">
              <a:lumMod val="40000"/>
              <a:lumOff val="6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 Identify the problem you want to solve </a:t>
            </a:r>
          </a:p>
        </p:txBody>
      </p:sp>
      <p:sp>
        <p:nvSpPr>
          <p:cNvPr id="66" name="Rectangle 65">
            <a:extLst>
              <a:ext uri="{FF2B5EF4-FFF2-40B4-BE49-F238E27FC236}">
                <a16:creationId xmlns:a16="http://schemas.microsoft.com/office/drawing/2014/main" id="{BE2A1CB0-40ED-2772-D0EE-3566F608D271}"/>
              </a:ext>
            </a:extLst>
          </p:cNvPr>
          <p:cNvSpPr/>
          <p:nvPr/>
        </p:nvSpPr>
        <p:spPr>
          <a:xfrm>
            <a:off x="151697" y="4835872"/>
            <a:ext cx="3532603" cy="1612897"/>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3. Create a data pipeline</a:t>
            </a:r>
          </a:p>
          <a:p>
            <a:pPr marL="342900" indent="-342900" algn="just">
              <a:buFont typeface="Arial" panose="020B0604020202020204" pitchFamily="34" charset="0"/>
              <a:buChar char="•"/>
            </a:pPr>
            <a:r>
              <a:rPr lang="en-US" sz="1400" dirty="0">
                <a:solidFill>
                  <a:schemeClr val="tx1"/>
                </a:solidFill>
              </a:rPr>
              <a:t>Write scripts that can automate the process of extracting data</a:t>
            </a:r>
          </a:p>
          <a:p>
            <a:pPr marL="342900" indent="-342900" algn="just">
              <a:buFont typeface="Arial" panose="020B0604020202020204" pitchFamily="34" charset="0"/>
              <a:buChar char="•"/>
            </a:pPr>
            <a:r>
              <a:rPr lang="en-US" sz="1400" dirty="0">
                <a:solidFill>
                  <a:schemeClr val="tx1"/>
                </a:solidFill>
              </a:rPr>
              <a:t>If categorical variables are present use a proper encoding scheme.</a:t>
            </a:r>
          </a:p>
          <a:p>
            <a:pPr marL="342900" indent="-342900" algn="just">
              <a:buFont typeface="Arial" panose="020B0604020202020204" pitchFamily="34" charset="0"/>
              <a:buChar char="•"/>
            </a:pPr>
            <a:r>
              <a:rPr lang="en-US" sz="1400" dirty="0">
                <a:solidFill>
                  <a:schemeClr val="tx1"/>
                </a:solidFill>
              </a:rPr>
              <a:t>Standardize the data.</a:t>
            </a:r>
          </a:p>
        </p:txBody>
      </p:sp>
      <p:sp>
        <p:nvSpPr>
          <p:cNvPr id="67" name="Rectangle 66">
            <a:extLst>
              <a:ext uri="{FF2B5EF4-FFF2-40B4-BE49-F238E27FC236}">
                <a16:creationId xmlns:a16="http://schemas.microsoft.com/office/drawing/2014/main" id="{39552A92-C440-FE75-8A13-F0E8537560DE}"/>
              </a:ext>
            </a:extLst>
          </p:cNvPr>
          <p:cNvSpPr/>
          <p:nvPr/>
        </p:nvSpPr>
        <p:spPr>
          <a:xfrm>
            <a:off x="6371266" y="129588"/>
            <a:ext cx="3532605" cy="901355"/>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4. Select a learning algorithm</a:t>
            </a:r>
            <a:r>
              <a:rPr lang="en-US" sz="1400" dirty="0">
                <a:solidFill>
                  <a:schemeClr val="tx1"/>
                </a:solidFill>
              </a:rPr>
              <a:t> </a:t>
            </a:r>
          </a:p>
          <a:p>
            <a:pPr marL="285750" indent="-285750" algn="just">
              <a:buFont typeface="Arial" panose="020B0604020202020204" pitchFamily="34" charset="0"/>
              <a:buChar char="•"/>
            </a:pPr>
            <a:r>
              <a:rPr lang="en-US" sz="1400" dirty="0">
                <a:solidFill>
                  <a:schemeClr val="tx1"/>
                </a:solidFill>
              </a:rPr>
              <a:t>Based on type of problem, amount of data available and interpretability</a:t>
            </a:r>
          </a:p>
          <a:p>
            <a:pPr marL="285750" indent="-285750" algn="just">
              <a:buFont typeface="Arial" panose="020B0604020202020204" pitchFamily="34" charset="0"/>
              <a:buChar char="•"/>
            </a:pPr>
            <a:r>
              <a:rPr lang="en-US" sz="1400" dirty="0">
                <a:solidFill>
                  <a:schemeClr val="tx1"/>
                </a:solidFill>
              </a:rPr>
              <a:t>Try a combination of different models</a:t>
            </a:r>
          </a:p>
        </p:txBody>
      </p:sp>
      <p:sp>
        <p:nvSpPr>
          <p:cNvPr id="68" name="Rectangle 67">
            <a:extLst>
              <a:ext uri="{FF2B5EF4-FFF2-40B4-BE49-F238E27FC236}">
                <a16:creationId xmlns:a16="http://schemas.microsoft.com/office/drawing/2014/main" id="{FC371687-9E20-A556-40C4-A685995E510D}"/>
              </a:ext>
            </a:extLst>
          </p:cNvPr>
          <p:cNvSpPr/>
          <p:nvPr/>
        </p:nvSpPr>
        <p:spPr>
          <a:xfrm>
            <a:off x="6373207" y="1557931"/>
            <a:ext cx="3543961" cy="455810"/>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5. Train model on train set</a:t>
            </a:r>
          </a:p>
        </p:txBody>
      </p:sp>
      <p:sp>
        <p:nvSpPr>
          <p:cNvPr id="69" name="Rectangle 68">
            <a:extLst>
              <a:ext uri="{FF2B5EF4-FFF2-40B4-BE49-F238E27FC236}">
                <a16:creationId xmlns:a16="http://schemas.microsoft.com/office/drawing/2014/main" id="{5F612CA7-DB15-07C9-8B78-09B21B1C2C52}"/>
              </a:ext>
            </a:extLst>
          </p:cNvPr>
          <p:cNvSpPr/>
          <p:nvPr/>
        </p:nvSpPr>
        <p:spPr>
          <a:xfrm>
            <a:off x="3778003" y="3241240"/>
            <a:ext cx="1407369" cy="678483"/>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Generate data</a:t>
            </a:r>
          </a:p>
        </p:txBody>
      </p:sp>
      <p:sp>
        <p:nvSpPr>
          <p:cNvPr id="79" name="Triangle 78">
            <a:extLst>
              <a:ext uri="{FF2B5EF4-FFF2-40B4-BE49-F238E27FC236}">
                <a16:creationId xmlns:a16="http://schemas.microsoft.com/office/drawing/2014/main" id="{F52208F0-045F-D86E-CC9B-C920DCACA1CA}"/>
              </a:ext>
            </a:extLst>
          </p:cNvPr>
          <p:cNvSpPr/>
          <p:nvPr/>
        </p:nvSpPr>
        <p:spPr>
          <a:xfrm rot="10800000">
            <a:off x="1799466" y="2830558"/>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568EDB38-3DA5-A20F-6D4F-4963199595F6}"/>
              </a:ext>
            </a:extLst>
          </p:cNvPr>
          <p:cNvCxnSpPr>
            <a:cxnSpLocks/>
          </p:cNvCxnSpPr>
          <p:nvPr/>
        </p:nvCxnSpPr>
        <p:spPr>
          <a:xfrm>
            <a:off x="1918000" y="4489378"/>
            <a:ext cx="0" cy="229378"/>
          </a:xfrm>
          <a:prstGeom prst="line">
            <a:avLst/>
          </a:prstGeom>
          <a:ln w="31750"/>
        </p:spPr>
        <p:style>
          <a:lnRef idx="3">
            <a:schemeClr val="dk1"/>
          </a:lnRef>
          <a:fillRef idx="0">
            <a:schemeClr val="dk1"/>
          </a:fillRef>
          <a:effectRef idx="2">
            <a:schemeClr val="dk1"/>
          </a:effectRef>
          <a:fontRef idx="minor">
            <a:schemeClr val="tx1"/>
          </a:fontRef>
        </p:style>
      </p:cxnSp>
      <p:sp>
        <p:nvSpPr>
          <p:cNvPr id="86" name="Triangle 85">
            <a:extLst>
              <a:ext uri="{FF2B5EF4-FFF2-40B4-BE49-F238E27FC236}">
                <a16:creationId xmlns:a16="http://schemas.microsoft.com/office/drawing/2014/main" id="{FFF0DBCF-D224-65E5-9588-3DB6BC1BB497}"/>
              </a:ext>
            </a:extLst>
          </p:cNvPr>
          <p:cNvSpPr/>
          <p:nvPr/>
        </p:nvSpPr>
        <p:spPr>
          <a:xfrm rot="10800000">
            <a:off x="1799467" y="4698294"/>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iangle 87">
            <a:extLst>
              <a:ext uri="{FF2B5EF4-FFF2-40B4-BE49-F238E27FC236}">
                <a16:creationId xmlns:a16="http://schemas.microsoft.com/office/drawing/2014/main" id="{BA0D4493-EC5E-5DC4-B98D-D97E319EFD5C}"/>
              </a:ext>
            </a:extLst>
          </p:cNvPr>
          <p:cNvSpPr/>
          <p:nvPr/>
        </p:nvSpPr>
        <p:spPr>
          <a:xfrm rot="16200000">
            <a:off x="3648183" y="5563299"/>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35039AB6-C447-DF61-69B8-0CC373848E9D}"/>
              </a:ext>
            </a:extLst>
          </p:cNvPr>
          <p:cNvCxnSpPr>
            <a:cxnSpLocks/>
            <a:stCxn id="64" idx="2"/>
            <a:endCxn id="7" idx="0"/>
          </p:cNvCxnSpPr>
          <p:nvPr/>
        </p:nvCxnSpPr>
        <p:spPr>
          <a:xfrm>
            <a:off x="1915874" y="814893"/>
            <a:ext cx="2127" cy="388444"/>
          </a:xfrm>
          <a:prstGeom prst="line">
            <a:avLst/>
          </a:prstGeom>
          <a:ln w="31750"/>
        </p:spPr>
        <p:style>
          <a:lnRef idx="3">
            <a:schemeClr val="dk1"/>
          </a:lnRef>
          <a:fillRef idx="0">
            <a:schemeClr val="dk1"/>
          </a:fillRef>
          <a:effectRef idx="2">
            <a:schemeClr val="dk1"/>
          </a:effectRef>
          <a:fontRef idx="minor">
            <a:schemeClr val="tx1"/>
          </a:fontRef>
        </p:style>
      </p:cxnSp>
      <p:sp>
        <p:nvSpPr>
          <p:cNvPr id="92" name="Triangle 91">
            <a:extLst>
              <a:ext uri="{FF2B5EF4-FFF2-40B4-BE49-F238E27FC236}">
                <a16:creationId xmlns:a16="http://schemas.microsoft.com/office/drawing/2014/main" id="{6B0271AF-46F0-3C27-81A4-070AB29259A9}"/>
              </a:ext>
            </a:extLst>
          </p:cNvPr>
          <p:cNvSpPr/>
          <p:nvPr/>
        </p:nvSpPr>
        <p:spPr>
          <a:xfrm rot="10800000">
            <a:off x="1797341" y="1043484"/>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B807020A-A8BA-B8F6-074C-0F7F2F776949}"/>
              </a:ext>
            </a:extLst>
          </p:cNvPr>
          <p:cNvCxnSpPr>
            <a:cxnSpLocks/>
          </p:cNvCxnSpPr>
          <p:nvPr/>
        </p:nvCxnSpPr>
        <p:spPr>
          <a:xfrm>
            <a:off x="1915873" y="6685138"/>
            <a:ext cx="2684347" cy="0"/>
          </a:xfrm>
          <a:prstGeom prst="line">
            <a:avLst/>
          </a:prstGeom>
          <a:ln w="31750"/>
        </p:spPr>
        <p:style>
          <a:lnRef idx="3">
            <a:schemeClr val="dk1"/>
          </a:lnRef>
          <a:fillRef idx="0">
            <a:schemeClr val="dk1"/>
          </a:fillRef>
          <a:effectRef idx="2">
            <a:schemeClr val="dk1"/>
          </a:effectRef>
          <a:fontRef idx="minor">
            <a:schemeClr val="tx1"/>
          </a:fontRef>
        </p:style>
      </p:cxnSp>
      <p:cxnSp>
        <p:nvCxnSpPr>
          <p:cNvPr id="102" name="Straight Connector 101">
            <a:extLst>
              <a:ext uri="{FF2B5EF4-FFF2-40B4-BE49-F238E27FC236}">
                <a16:creationId xmlns:a16="http://schemas.microsoft.com/office/drawing/2014/main" id="{182DA205-19BD-F2ED-EEDE-6D79F340645A}"/>
              </a:ext>
            </a:extLst>
          </p:cNvPr>
          <p:cNvCxnSpPr>
            <a:cxnSpLocks/>
          </p:cNvCxnSpPr>
          <p:nvPr/>
        </p:nvCxnSpPr>
        <p:spPr>
          <a:xfrm>
            <a:off x="1915873" y="6455760"/>
            <a:ext cx="0" cy="229378"/>
          </a:xfrm>
          <a:prstGeom prst="line">
            <a:avLst/>
          </a:prstGeom>
          <a:ln w="31750"/>
        </p:spPr>
        <p:style>
          <a:lnRef idx="3">
            <a:schemeClr val="dk1"/>
          </a:lnRef>
          <a:fillRef idx="0">
            <a:schemeClr val="dk1"/>
          </a:fillRef>
          <a:effectRef idx="2">
            <a:schemeClr val="dk1"/>
          </a:effectRef>
          <a:fontRef idx="minor">
            <a:schemeClr val="tx1"/>
          </a:fontRef>
        </p:style>
      </p:cxnSp>
      <p:sp>
        <p:nvSpPr>
          <p:cNvPr id="103" name="Triangle 102">
            <a:extLst>
              <a:ext uri="{FF2B5EF4-FFF2-40B4-BE49-F238E27FC236}">
                <a16:creationId xmlns:a16="http://schemas.microsoft.com/office/drawing/2014/main" id="{699382B6-1215-DD47-9DDD-20E677103285}"/>
              </a:ext>
            </a:extLst>
          </p:cNvPr>
          <p:cNvSpPr/>
          <p:nvPr/>
        </p:nvSpPr>
        <p:spPr>
          <a:xfrm rot="5400000">
            <a:off x="6169493" y="1706815"/>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01E65705-DD8E-C29D-5249-4FD3DE93516D}"/>
              </a:ext>
            </a:extLst>
          </p:cNvPr>
          <p:cNvCxnSpPr>
            <a:cxnSpLocks/>
            <a:stCxn id="255" idx="1"/>
          </p:cNvCxnSpPr>
          <p:nvPr/>
        </p:nvCxnSpPr>
        <p:spPr>
          <a:xfrm flipH="1">
            <a:off x="5684518" y="2395055"/>
            <a:ext cx="3714" cy="1799755"/>
          </a:xfrm>
          <a:prstGeom prst="line">
            <a:avLst/>
          </a:prstGeom>
          <a:ln w="31750"/>
        </p:spPr>
        <p:style>
          <a:lnRef idx="3">
            <a:schemeClr val="dk1"/>
          </a:lnRef>
          <a:fillRef idx="0">
            <a:schemeClr val="dk1"/>
          </a:fillRef>
          <a:effectRef idx="2">
            <a:schemeClr val="dk1"/>
          </a:effectRef>
          <a:fontRef idx="minor">
            <a:schemeClr val="tx1"/>
          </a:fontRef>
        </p:style>
      </p:cxnSp>
      <p:sp>
        <p:nvSpPr>
          <p:cNvPr id="108" name="Decision 107">
            <a:extLst>
              <a:ext uri="{FF2B5EF4-FFF2-40B4-BE49-F238E27FC236}">
                <a16:creationId xmlns:a16="http://schemas.microsoft.com/office/drawing/2014/main" id="{352EC095-44B9-115B-8C8D-895F7B00B67D}"/>
              </a:ext>
            </a:extLst>
          </p:cNvPr>
          <p:cNvSpPr/>
          <p:nvPr/>
        </p:nvSpPr>
        <p:spPr>
          <a:xfrm>
            <a:off x="7185515" y="4790187"/>
            <a:ext cx="1889580" cy="1222023"/>
          </a:xfrm>
          <a:prstGeom prst="flowChartDecision">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Satisfied with results ?</a:t>
            </a:r>
          </a:p>
        </p:txBody>
      </p:sp>
      <p:sp>
        <p:nvSpPr>
          <p:cNvPr id="109" name="TextBox 108">
            <a:extLst>
              <a:ext uri="{FF2B5EF4-FFF2-40B4-BE49-F238E27FC236}">
                <a16:creationId xmlns:a16="http://schemas.microsoft.com/office/drawing/2014/main" id="{6FF482B9-BEF1-CFDD-8774-C45656D68446}"/>
              </a:ext>
            </a:extLst>
          </p:cNvPr>
          <p:cNvSpPr txBox="1"/>
          <p:nvPr/>
        </p:nvSpPr>
        <p:spPr>
          <a:xfrm>
            <a:off x="10448961" y="4508888"/>
            <a:ext cx="425117" cy="307777"/>
          </a:xfrm>
          <a:prstGeom prst="rect">
            <a:avLst/>
          </a:prstGeom>
          <a:noFill/>
        </p:spPr>
        <p:txBody>
          <a:bodyPr wrap="none" rtlCol="0">
            <a:spAutoFit/>
          </a:bodyPr>
          <a:lstStyle/>
          <a:p>
            <a:pPr algn="ctr"/>
            <a:r>
              <a:rPr lang="en-US" sz="1400" b="1" dirty="0">
                <a:solidFill>
                  <a:srgbClr val="FF0000"/>
                </a:solidFill>
              </a:rPr>
              <a:t>NO</a:t>
            </a:r>
          </a:p>
        </p:txBody>
      </p:sp>
      <p:sp>
        <p:nvSpPr>
          <p:cNvPr id="110" name="TextBox 109">
            <a:extLst>
              <a:ext uri="{FF2B5EF4-FFF2-40B4-BE49-F238E27FC236}">
                <a16:creationId xmlns:a16="http://schemas.microsoft.com/office/drawing/2014/main" id="{16BC4B07-C9C7-15B1-B061-6A6D81B61AE9}"/>
              </a:ext>
            </a:extLst>
          </p:cNvPr>
          <p:cNvSpPr txBox="1"/>
          <p:nvPr/>
        </p:nvSpPr>
        <p:spPr>
          <a:xfrm>
            <a:off x="1998641" y="2440300"/>
            <a:ext cx="449034" cy="307777"/>
          </a:xfrm>
          <a:prstGeom prst="rect">
            <a:avLst/>
          </a:prstGeom>
          <a:noFill/>
        </p:spPr>
        <p:txBody>
          <a:bodyPr wrap="none" rtlCol="0">
            <a:spAutoFit/>
          </a:bodyPr>
          <a:lstStyle/>
          <a:p>
            <a:pPr algn="ctr"/>
            <a:r>
              <a:rPr lang="en-US" sz="1400" b="1" dirty="0">
                <a:solidFill>
                  <a:srgbClr val="FF0000"/>
                </a:solidFill>
              </a:rPr>
              <a:t>YES</a:t>
            </a:r>
          </a:p>
        </p:txBody>
      </p:sp>
      <p:sp>
        <p:nvSpPr>
          <p:cNvPr id="111" name="TextBox 110">
            <a:extLst>
              <a:ext uri="{FF2B5EF4-FFF2-40B4-BE49-F238E27FC236}">
                <a16:creationId xmlns:a16="http://schemas.microsoft.com/office/drawing/2014/main" id="{2BD88EA1-1086-3E41-76A6-CA07A4C7CD84}"/>
              </a:ext>
            </a:extLst>
          </p:cNvPr>
          <p:cNvSpPr txBox="1"/>
          <p:nvPr/>
        </p:nvSpPr>
        <p:spPr>
          <a:xfrm>
            <a:off x="7464183" y="5925226"/>
            <a:ext cx="546816" cy="307777"/>
          </a:xfrm>
          <a:prstGeom prst="rect">
            <a:avLst/>
          </a:prstGeom>
          <a:noFill/>
        </p:spPr>
        <p:txBody>
          <a:bodyPr wrap="none" rtlCol="0">
            <a:spAutoFit/>
          </a:bodyPr>
          <a:lstStyle/>
          <a:p>
            <a:pPr algn="ctr"/>
            <a:r>
              <a:rPr lang="en-US" sz="1400" b="1" dirty="0">
                <a:solidFill>
                  <a:srgbClr val="FF0000"/>
                </a:solidFill>
              </a:rPr>
              <a:t>YES !</a:t>
            </a:r>
          </a:p>
        </p:txBody>
      </p:sp>
      <p:sp>
        <p:nvSpPr>
          <p:cNvPr id="112" name="Rectangle 111">
            <a:extLst>
              <a:ext uri="{FF2B5EF4-FFF2-40B4-BE49-F238E27FC236}">
                <a16:creationId xmlns:a16="http://schemas.microsoft.com/office/drawing/2014/main" id="{B0F0F47B-64FA-03E3-8E40-5DB09645DE6F}"/>
              </a:ext>
            </a:extLst>
          </p:cNvPr>
          <p:cNvSpPr/>
          <p:nvPr/>
        </p:nvSpPr>
        <p:spPr>
          <a:xfrm>
            <a:off x="10075579" y="3109938"/>
            <a:ext cx="1514973" cy="707480"/>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Tune model hyperparameters</a:t>
            </a:r>
          </a:p>
        </p:txBody>
      </p:sp>
      <p:cxnSp>
        <p:nvCxnSpPr>
          <p:cNvPr id="118" name="Straight Connector 117">
            <a:extLst>
              <a:ext uri="{FF2B5EF4-FFF2-40B4-BE49-F238E27FC236}">
                <a16:creationId xmlns:a16="http://schemas.microsoft.com/office/drawing/2014/main" id="{F86660F8-4801-64C8-82D5-15910543381B}"/>
              </a:ext>
            </a:extLst>
          </p:cNvPr>
          <p:cNvCxnSpPr>
            <a:cxnSpLocks/>
            <a:stCxn id="67" idx="2"/>
            <a:endCxn id="68" idx="0"/>
          </p:cNvCxnSpPr>
          <p:nvPr/>
        </p:nvCxnSpPr>
        <p:spPr>
          <a:xfrm>
            <a:off x="8137569" y="1030943"/>
            <a:ext cx="7619" cy="526988"/>
          </a:xfrm>
          <a:prstGeom prst="line">
            <a:avLst/>
          </a:prstGeom>
          <a:ln w="31750"/>
        </p:spPr>
        <p:style>
          <a:lnRef idx="3">
            <a:schemeClr val="dk1"/>
          </a:lnRef>
          <a:fillRef idx="0">
            <a:schemeClr val="dk1"/>
          </a:fillRef>
          <a:effectRef idx="2">
            <a:schemeClr val="dk1"/>
          </a:effectRef>
          <a:fontRef idx="minor">
            <a:schemeClr val="tx1"/>
          </a:fontRef>
        </p:style>
      </p:cxnSp>
      <p:sp>
        <p:nvSpPr>
          <p:cNvPr id="127" name="Triangle 126">
            <a:extLst>
              <a:ext uri="{FF2B5EF4-FFF2-40B4-BE49-F238E27FC236}">
                <a16:creationId xmlns:a16="http://schemas.microsoft.com/office/drawing/2014/main" id="{1E06EA40-6037-8241-EA3C-0DF703B95566}"/>
              </a:ext>
            </a:extLst>
          </p:cNvPr>
          <p:cNvSpPr/>
          <p:nvPr/>
        </p:nvSpPr>
        <p:spPr>
          <a:xfrm rot="10800000">
            <a:off x="8033703" y="1392689"/>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B2B5043B-23EE-EB61-F5B1-4B493B506CC2}"/>
              </a:ext>
            </a:extLst>
          </p:cNvPr>
          <p:cNvCxnSpPr>
            <a:cxnSpLocks/>
            <a:stCxn id="7" idx="3"/>
          </p:cNvCxnSpPr>
          <p:nvPr/>
        </p:nvCxnSpPr>
        <p:spPr>
          <a:xfrm>
            <a:off x="2862791" y="1814349"/>
            <a:ext cx="473542" cy="0"/>
          </a:xfrm>
          <a:prstGeom prst="line">
            <a:avLst/>
          </a:prstGeom>
          <a:ln w="31750"/>
        </p:spPr>
        <p:style>
          <a:lnRef idx="3">
            <a:schemeClr val="dk1"/>
          </a:lnRef>
          <a:fillRef idx="0">
            <a:schemeClr val="dk1"/>
          </a:fillRef>
          <a:effectRef idx="2">
            <a:schemeClr val="dk1"/>
          </a:effectRef>
          <a:fontRef idx="minor">
            <a:schemeClr val="tx1"/>
          </a:fontRef>
        </p:style>
      </p:cxnSp>
      <p:cxnSp>
        <p:nvCxnSpPr>
          <p:cNvPr id="148" name="Straight Connector 147">
            <a:extLst>
              <a:ext uri="{FF2B5EF4-FFF2-40B4-BE49-F238E27FC236}">
                <a16:creationId xmlns:a16="http://schemas.microsoft.com/office/drawing/2014/main" id="{F7BE6301-F952-641F-3B11-6B49437EFD1B}"/>
              </a:ext>
            </a:extLst>
          </p:cNvPr>
          <p:cNvCxnSpPr>
            <a:cxnSpLocks/>
          </p:cNvCxnSpPr>
          <p:nvPr/>
        </p:nvCxnSpPr>
        <p:spPr>
          <a:xfrm>
            <a:off x="4305975" y="1777218"/>
            <a:ext cx="1905232" cy="0"/>
          </a:xfrm>
          <a:prstGeom prst="line">
            <a:avLst/>
          </a:prstGeom>
          <a:ln w="31750"/>
        </p:spPr>
        <p:style>
          <a:lnRef idx="3">
            <a:schemeClr val="dk1"/>
          </a:lnRef>
          <a:fillRef idx="0">
            <a:schemeClr val="dk1"/>
          </a:fillRef>
          <a:effectRef idx="2">
            <a:schemeClr val="dk1"/>
          </a:effectRef>
          <a:fontRef idx="minor">
            <a:schemeClr val="tx1"/>
          </a:fontRef>
        </p:style>
      </p:cxnSp>
      <p:sp>
        <p:nvSpPr>
          <p:cNvPr id="153" name="Block Arc 152">
            <a:extLst>
              <a:ext uri="{FF2B5EF4-FFF2-40B4-BE49-F238E27FC236}">
                <a16:creationId xmlns:a16="http://schemas.microsoft.com/office/drawing/2014/main" id="{F39ACAAD-B39C-B4F2-9AF2-171A76D3756F}"/>
              </a:ext>
            </a:extLst>
          </p:cNvPr>
          <p:cNvSpPr/>
          <p:nvPr/>
        </p:nvSpPr>
        <p:spPr>
          <a:xfrm rot="5400000">
            <a:off x="5570215" y="1565361"/>
            <a:ext cx="250623" cy="334584"/>
          </a:xfrm>
          <a:prstGeom prst="blockArc">
            <a:avLst>
              <a:gd name="adj1" fmla="val 10800000"/>
              <a:gd name="adj2" fmla="val 0"/>
              <a:gd name="adj3" fmla="val 54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4" name="Straight Connector 153">
            <a:extLst>
              <a:ext uri="{FF2B5EF4-FFF2-40B4-BE49-F238E27FC236}">
                <a16:creationId xmlns:a16="http://schemas.microsoft.com/office/drawing/2014/main" id="{DCBA2A72-AE06-F8E4-F608-F1F9F85EF677}"/>
              </a:ext>
            </a:extLst>
          </p:cNvPr>
          <p:cNvCxnSpPr>
            <a:cxnSpLocks/>
            <a:stCxn id="153" idx="0"/>
          </p:cNvCxnSpPr>
          <p:nvPr/>
        </p:nvCxnSpPr>
        <p:spPr>
          <a:xfrm flipH="1" flipV="1">
            <a:off x="5689600" y="580265"/>
            <a:ext cx="5927" cy="1033905"/>
          </a:xfrm>
          <a:prstGeom prst="line">
            <a:avLst/>
          </a:prstGeom>
          <a:ln w="31750"/>
        </p:spPr>
        <p:style>
          <a:lnRef idx="3">
            <a:schemeClr val="dk1"/>
          </a:lnRef>
          <a:fillRef idx="0">
            <a:schemeClr val="dk1"/>
          </a:fillRef>
          <a:effectRef idx="2">
            <a:schemeClr val="dk1"/>
          </a:effectRef>
          <a:fontRef idx="minor">
            <a:schemeClr val="tx1"/>
          </a:fontRef>
        </p:style>
      </p:cxnSp>
      <p:cxnSp>
        <p:nvCxnSpPr>
          <p:cNvPr id="158" name="Straight Connector 157">
            <a:extLst>
              <a:ext uri="{FF2B5EF4-FFF2-40B4-BE49-F238E27FC236}">
                <a16:creationId xmlns:a16="http://schemas.microsoft.com/office/drawing/2014/main" id="{C927F2DA-A629-1755-10A4-3CBE37949B53}"/>
              </a:ext>
            </a:extLst>
          </p:cNvPr>
          <p:cNvCxnSpPr>
            <a:cxnSpLocks/>
            <a:endCxn id="67" idx="1"/>
          </p:cNvCxnSpPr>
          <p:nvPr/>
        </p:nvCxnSpPr>
        <p:spPr>
          <a:xfrm>
            <a:off x="5689600" y="580265"/>
            <a:ext cx="681666" cy="1"/>
          </a:xfrm>
          <a:prstGeom prst="line">
            <a:avLst/>
          </a:prstGeom>
          <a:ln w="31750"/>
        </p:spPr>
        <p:style>
          <a:lnRef idx="3">
            <a:schemeClr val="dk1"/>
          </a:lnRef>
          <a:fillRef idx="0">
            <a:schemeClr val="dk1"/>
          </a:fillRef>
          <a:effectRef idx="2">
            <a:schemeClr val="dk1"/>
          </a:effectRef>
          <a:fontRef idx="minor">
            <a:schemeClr val="tx1"/>
          </a:fontRef>
        </p:style>
      </p:cxnSp>
      <p:sp>
        <p:nvSpPr>
          <p:cNvPr id="162" name="Triangle 161">
            <a:extLst>
              <a:ext uri="{FF2B5EF4-FFF2-40B4-BE49-F238E27FC236}">
                <a16:creationId xmlns:a16="http://schemas.microsoft.com/office/drawing/2014/main" id="{2A1B249C-810D-DB00-14F5-9E0E3F4BB1E6}"/>
              </a:ext>
            </a:extLst>
          </p:cNvPr>
          <p:cNvSpPr/>
          <p:nvPr/>
        </p:nvSpPr>
        <p:spPr>
          <a:xfrm rot="5400000">
            <a:off x="6181605" y="504860"/>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iangle 163">
            <a:extLst>
              <a:ext uri="{FF2B5EF4-FFF2-40B4-BE49-F238E27FC236}">
                <a16:creationId xmlns:a16="http://schemas.microsoft.com/office/drawing/2014/main" id="{F7593C54-B2A2-89E9-8144-DE4B4CE02740}"/>
              </a:ext>
            </a:extLst>
          </p:cNvPr>
          <p:cNvSpPr/>
          <p:nvPr/>
        </p:nvSpPr>
        <p:spPr>
          <a:xfrm rot="10800000">
            <a:off x="8026653" y="2222668"/>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A5D272E1-A6B1-C16B-2573-BC2ABE65E156}"/>
              </a:ext>
            </a:extLst>
          </p:cNvPr>
          <p:cNvCxnSpPr>
            <a:cxnSpLocks/>
            <a:stCxn id="224" idx="2"/>
            <a:endCxn id="108" idx="0"/>
          </p:cNvCxnSpPr>
          <p:nvPr/>
        </p:nvCxnSpPr>
        <p:spPr>
          <a:xfrm>
            <a:off x="8119061" y="4452626"/>
            <a:ext cx="11244" cy="337561"/>
          </a:xfrm>
          <a:prstGeom prst="line">
            <a:avLst/>
          </a:prstGeom>
          <a:ln w="31750"/>
        </p:spPr>
        <p:style>
          <a:lnRef idx="3">
            <a:schemeClr val="dk1"/>
          </a:lnRef>
          <a:fillRef idx="0">
            <a:schemeClr val="dk1"/>
          </a:fillRef>
          <a:effectRef idx="2">
            <a:schemeClr val="dk1"/>
          </a:effectRef>
          <a:fontRef idx="minor">
            <a:schemeClr val="tx1"/>
          </a:fontRef>
        </p:style>
      </p:cxnSp>
      <p:sp>
        <p:nvSpPr>
          <p:cNvPr id="166" name="Triangle 165">
            <a:extLst>
              <a:ext uri="{FF2B5EF4-FFF2-40B4-BE49-F238E27FC236}">
                <a16:creationId xmlns:a16="http://schemas.microsoft.com/office/drawing/2014/main" id="{9D3701F1-C013-C8C9-B7F8-2C1B679BF1D5}"/>
              </a:ext>
            </a:extLst>
          </p:cNvPr>
          <p:cNvSpPr/>
          <p:nvPr/>
        </p:nvSpPr>
        <p:spPr>
          <a:xfrm rot="10800000">
            <a:off x="8011000" y="4632921"/>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rminator 167">
            <a:extLst>
              <a:ext uri="{FF2B5EF4-FFF2-40B4-BE49-F238E27FC236}">
                <a16:creationId xmlns:a16="http://schemas.microsoft.com/office/drawing/2014/main" id="{D2922D5E-B3F6-F5AE-0170-4F996B345CE8}"/>
              </a:ext>
            </a:extLst>
          </p:cNvPr>
          <p:cNvSpPr/>
          <p:nvPr/>
        </p:nvSpPr>
        <p:spPr>
          <a:xfrm>
            <a:off x="7085294" y="6312023"/>
            <a:ext cx="2090021" cy="505817"/>
          </a:xfrm>
          <a:prstGeom prst="flowChartTerminator">
            <a:avLst/>
          </a:prstGeom>
          <a:solidFill>
            <a:schemeClr val="accent6">
              <a:lumMod val="40000"/>
              <a:lumOff val="6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8. Publish Your model !</a:t>
            </a:r>
          </a:p>
        </p:txBody>
      </p:sp>
      <p:sp>
        <p:nvSpPr>
          <p:cNvPr id="169" name="TextBox 168">
            <a:extLst>
              <a:ext uri="{FF2B5EF4-FFF2-40B4-BE49-F238E27FC236}">
                <a16:creationId xmlns:a16="http://schemas.microsoft.com/office/drawing/2014/main" id="{DB4CF3AB-9E55-07AC-C5B9-336DB1B67F54}"/>
              </a:ext>
            </a:extLst>
          </p:cNvPr>
          <p:cNvSpPr txBox="1"/>
          <p:nvPr/>
        </p:nvSpPr>
        <p:spPr>
          <a:xfrm>
            <a:off x="9369177" y="6136306"/>
            <a:ext cx="2778640" cy="707886"/>
          </a:xfrm>
          <a:prstGeom prst="rect">
            <a:avLst/>
          </a:prstGeom>
          <a:noFill/>
        </p:spPr>
        <p:txBody>
          <a:bodyPr wrap="square" rtlCol="0">
            <a:spAutoFit/>
          </a:bodyPr>
          <a:lstStyle/>
          <a:p>
            <a:pPr algn="ctr"/>
            <a:r>
              <a:rPr lang="en-US" sz="2000" b="1" dirty="0"/>
              <a:t>Machine Learning project workflow</a:t>
            </a:r>
          </a:p>
        </p:txBody>
      </p:sp>
      <p:sp>
        <p:nvSpPr>
          <p:cNvPr id="170" name="Decision 169">
            <a:extLst>
              <a:ext uri="{FF2B5EF4-FFF2-40B4-BE49-F238E27FC236}">
                <a16:creationId xmlns:a16="http://schemas.microsoft.com/office/drawing/2014/main" id="{097BD3F2-A082-CBF5-8973-C7EFC76E8D34}"/>
              </a:ext>
            </a:extLst>
          </p:cNvPr>
          <p:cNvSpPr/>
          <p:nvPr/>
        </p:nvSpPr>
        <p:spPr>
          <a:xfrm>
            <a:off x="9888276" y="4794215"/>
            <a:ext cx="1889580" cy="1222023"/>
          </a:xfrm>
          <a:prstGeom prst="flowChartDecision">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Change model ?</a:t>
            </a:r>
          </a:p>
        </p:txBody>
      </p:sp>
      <p:cxnSp>
        <p:nvCxnSpPr>
          <p:cNvPr id="171" name="Straight Connector 170">
            <a:extLst>
              <a:ext uri="{FF2B5EF4-FFF2-40B4-BE49-F238E27FC236}">
                <a16:creationId xmlns:a16="http://schemas.microsoft.com/office/drawing/2014/main" id="{87EF3F8F-9120-B1CF-58BD-02B0E20051E6}"/>
              </a:ext>
            </a:extLst>
          </p:cNvPr>
          <p:cNvCxnSpPr>
            <a:cxnSpLocks/>
            <a:stCxn id="112" idx="2"/>
            <a:endCxn id="170" idx="0"/>
          </p:cNvCxnSpPr>
          <p:nvPr/>
        </p:nvCxnSpPr>
        <p:spPr>
          <a:xfrm>
            <a:off x="10833066" y="3817418"/>
            <a:ext cx="0" cy="976797"/>
          </a:xfrm>
          <a:prstGeom prst="line">
            <a:avLst/>
          </a:prstGeom>
          <a:ln w="31750"/>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id="{D4A2AB1A-B2D0-408B-F902-9BA1DD74989D}"/>
              </a:ext>
            </a:extLst>
          </p:cNvPr>
          <p:cNvCxnSpPr>
            <a:cxnSpLocks/>
            <a:stCxn id="170" idx="1"/>
            <a:endCxn id="108" idx="3"/>
          </p:cNvCxnSpPr>
          <p:nvPr/>
        </p:nvCxnSpPr>
        <p:spPr>
          <a:xfrm flipH="1" flipV="1">
            <a:off x="9075095" y="5401199"/>
            <a:ext cx="813181" cy="4028"/>
          </a:xfrm>
          <a:prstGeom prst="line">
            <a:avLst/>
          </a:prstGeom>
          <a:ln w="31750"/>
        </p:spPr>
        <p:style>
          <a:lnRef idx="3">
            <a:schemeClr val="dk1"/>
          </a:lnRef>
          <a:fillRef idx="0">
            <a:schemeClr val="dk1"/>
          </a:fillRef>
          <a:effectRef idx="2">
            <a:schemeClr val="dk1"/>
          </a:effectRef>
          <a:fontRef idx="minor">
            <a:schemeClr val="tx1"/>
          </a:fontRef>
        </p:style>
      </p:cxnSp>
      <p:cxnSp>
        <p:nvCxnSpPr>
          <p:cNvPr id="189" name="Straight Connector 188">
            <a:extLst>
              <a:ext uri="{FF2B5EF4-FFF2-40B4-BE49-F238E27FC236}">
                <a16:creationId xmlns:a16="http://schemas.microsoft.com/office/drawing/2014/main" id="{2DE34A7C-024E-E632-96A6-EAFCD89ECD25}"/>
              </a:ext>
            </a:extLst>
          </p:cNvPr>
          <p:cNvCxnSpPr>
            <a:cxnSpLocks/>
            <a:stCxn id="68" idx="2"/>
            <a:endCxn id="164" idx="3"/>
          </p:cNvCxnSpPr>
          <p:nvPr/>
        </p:nvCxnSpPr>
        <p:spPr>
          <a:xfrm flipH="1">
            <a:off x="8145186" y="2013741"/>
            <a:ext cx="2" cy="208927"/>
          </a:xfrm>
          <a:prstGeom prst="line">
            <a:avLst/>
          </a:prstGeom>
          <a:ln w="31750"/>
        </p:spPr>
        <p:style>
          <a:lnRef idx="3">
            <a:schemeClr val="dk1"/>
          </a:lnRef>
          <a:fillRef idx="0">
            <a:schemeClr val="dk1"/>
          </a:fillRef>
          <a:effectRef idx="2">
            <a:schemeClr val="dk1"/>
          </a:effectRef>
          <a:fontRef idx="minor">
            <a:schemeClr val="tx1"/>
          </a:fontRef>
        </p:style>
      </p:cxnSp>
      <p:cxnSp>
        <p:nvCxnSpPr>
          <p:cNvPr id="192" name="Straight Connector 191">
            <a:extLst>
              <a:ext uri="{FF2B5EF4-FFF2-40B4-BE49-F238E27FC236}">
                <a16:creationId xmlns:a16="http://schemas.microsoft.com/office/drawing/2014/main" id="{4536A9C4-432B-88B3-5E79-7F8B7E2CFB0E}"/>
              </a:ext>
            </a:extLst>
          </p:cNvPr>
          <p:cNvCxnSpPr>
            <a:cxnSpLocks/>
            <a:stCxn id="112" idx="0"/>
          </p:cNvCxnSpPr>
          <p:nvPr/>
        </p:nvCxnSpPr>
        <p:spPr>
          <a:xfrm flipV="1">
            <a:off x="10833066" y="1785835"/>
            <a:ext cx="0" cy="1324103"/>
          </a:xfrm>
          <a:prstGeom prst="line">
            <a:avLst/>
          </a:prstGeom>
          <a:ln w="31750"/>
        </p:spPr>
        <p:style>
          <a:lnRef idx="3">
            <a:schemeClr val="dk1"/>
          </a:lnRef>
          <a:fillRef idx="0">
            <a:schemeClr val="dk1"/>
          </a:fillRef>
          <a:effectRef idx="2">
            <a:schemeClr val="dk1"/>
          </a:effectRef>
          <a:fontRef idx="minor">
            <a:schemeClr val="tx1"/>
          </a:fontRef>
        </p:style>
      </p:cxnSp>
      <p:cxnSp>
        <p:nvCxnSpPr>
          <p:cNvPr id="195" name="Straight Connector 194">
            <a:extLst>
              <a:ext uri="{FF2B5EF4-FFF2-40B4-BE49-F238E27FC236}">
                <a16:creationId xmlns:a16="http://schemas.microsoft.com/office/drawing/2014/main" id="{06E7AC43-B4B1-7609-DA81-CC3D749B9EA2}"/>
              </a:ext>
            </a:extLst>
          </p:cNvPr>
          <p:cNvCxnSpPr>
            <a:cxnSpLocks/>
          </p:cNvCxnSpPr>
          <p:nvPr/>
        </p:nvCxnSpPr>
        <p:spPr>
          <a:xfrm>
            <a:off x="9971655" y="1785835"/>
            <a:ext cx="861411" cy="0"/>
          </a:xfrm>
          <a:prstGeom prst="line">
            <a:avLst/>
          </a:prstGeom>
          <a:ln w="31750"/>
        </p:spPr>
        <p:style>
          <a:lnRef idx="3">
            <a:schemeClr val="dk1"/>
          </a:lnRef>
          <a:fillRef idx="0">
            <a:schemeClr val="dk1"/>
          </a:fillRef>
          <a:effectRef idx="2">
            <a:schemeClr val="dk1"/>
          </a:effectRef>
          <a:fontRef idx="minor">
            <a:schemeClr val="tx1"/>
          </a:fontRef>
        </p:style>
      </p:cxnSp>
      <p:sp>
        <p:nvSpPr>
          <p:cNvPr id="201" name="Triangle 200">
            <a:extLst>
              <a:ext uri="{FF2B5EF4-FFF2-40B4-BE49-F238E27FC236}">
                <a16:creationId xmlns:a16="http://schemas.microsoft.com/office/drawing/2014/main" id="{A38AD112-5EAC-48B7-94FC-B5B6E7D4420D}"/>
              </a:ext>
            </a:extLst>
          </p:cNvPr>
          <p:cNvSpPr/>
          <p:nvPr/>
        </p:nvSpPr>
        <p:spPr>
          <a:xfrm rot="16200000">
            <a:off x="9893529" y="1706815"/>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Box 201">
            <a:extLst>
              <a:ext uri="{FF2B5EF4-FFF2-40B4-BE49-F238E27FC236}">
                <a16:creationId xmlns:a16="http://schemas.microsoft.com/office/drawing/2014/main" id="{B8A5FD87-505B-974B-E5D8-8D5D48A5DCA6}"/>
              </a:ext>
            </a:extLst>
          </p:cNvPr>
          <p:cNvSpPr txBox="1"/>
          <p:nvPr/>
        </p:nvSpPr>
        <p:spPr>
          <a:xfrm>
            <a:off x="9184166" y="5084139"/>
            <a:ext cx="611065" cy="307777"/>
          </a:xfrm>
          <a:prstGeom prst="rect">
            <a:avLst/>
          </a:prstGeom>
          <a:noFill/>
        </p:spPr>
        <p:txBody>
          <a:bodyPr wrap="none" rtlCol="0">
            <a:spAutoFit/>
          </a:bodyPr>
          <a:lstStyle/>
          <a:p>
            <a:pPr algn="ctr"/>
            <a:r>
              <a:rPr lang="en-US" sz="1400" b="1" dirty="0">
                <a:solidFill>
                  <a:srgbClr val="FF0000"/>
                </a:solidFill>
              </a:rPr>
              <a:t>NO : (</a:t>
            </a:r>
          </a:p>
        </p:txBody>
      </p:sp>
      <p:cxnSp>
        <p:nvCxnSpPr>
          <p:cNvPr id="203" name="Straight Connector 202">
            <a:extLst>
              <a:ext uri="{FF2B5EF4-FFF2-40B4-BE49-F238E27FC236}">
                <a16:creationId xmlns:a16="http://schemas.microsoft.com/office/drawing/2014/main" id="{6FB218D4-CD43-31D8-9DD8-AD0BBA0DB2E7}"/>
              </a:ext>
            </a:extLst>
          </p:cNvPr>
          <p:cNvCxnSpPr>
            <a:cxnSpLocks/>
          </p:cNvCxnSpPr>
          <p:nvPr/>
        </p:nvCxnSpPr>
        <p:spPr>
          <a:xfrm flipV="1">
            <a:off x="11777856" y="5396005"/>
            <a:ext cx="350715" cy="1"/>
          </a:xfrm>
          <a:prstGeom prst="line">
            <a:avLst/>
          </a:prstGeom>
          <a:ln w="31750"/>
        </p:spPr>
        <p:style>
          <a:lnRef idx="3">
            <a:schemeClr val="dk1"/>
          </a:lnRef>
          <a:fillRef idx="0">
            <a:schemeClr val="dk1"/>
          </a:fillRef>
          <a:effectRef idx="2">
            <a:schemeClr val="dk1"/>
          </a:effectRef>
          <a:fontRef idx="minor">
            <a:schemeClr val="tx1"/>
          </a:fontRef>
        </p:style>
      </p:cxnSp>
      <p:cxnSp>
        <p:nvCxnSpPr>
          <p:cNvPr id="204" name="Straight Connector 203">
            <a:extLst>
              <a:ext uri="{FF2B5EF4-FFF2-40B4-BE49-F238E27FC236}">
                <a16:creationId xmlns:a16="http://schemas.microsoft.com/office/drawing/2014/main" id="{C0D70B28-54C4-3997-D81D-CC9B8125ED70}"/>
              </a:ext>
            </a:extLst>
          </p:cNvPr>
          <p:cNvCxnSpPr>
            <a:cxnSpLocks/>
          </p:cNvCxnSpPr>
          <p:nvPr/>
        </p:nvCxnSpPr>
        <p:spPr>
          <a:xfrm>
            <a:off x="12108992" y="575707"/>
            <a:ext cx="0" cy="4827506"/>
          </a:xfrm>
          <a:prstGeom prst="line">
            <a:avLst/>
          </a:prstGeom>
          <a:ln w="31750"/>
        </p:spPr>
        <p:style>
          <a:lnRef idx="3">
            <a:schemeClr val="dk1"/>
          </a:lnRef>
          <a:fillRef idx="0">
            <a:schemeClr val="dk1"/>
          </a:fillRef>
          <a:effectRef idx="2">
            <a:schemeClr val="dk1"/>
          </a:effectRef>
          <a:fontRef idx="minor">
            <a:schemeClr val="tx1"/>
          </a:fontRef>
        </p:style>
      </p:cxnSp>
      <p:cxnSp>
        <p:nvCxnSpPr>
          <p:cNvPr id="206" name="Straight Connector 205">
            <a:extLst>
              <a:ext uri="{FF2B5EF4-FFF2-40B4-BE49-F238E27FC236}">
                <a16:creationId xmlns:a16="http://schemas.microsoft.com/office/drawing/2014/main" id="{C3BAE675-1D7E-F96A-CB3C-CDEE1A85DB8E}"/>
              </a:ext>
            </a:extLst>
          </p:cNvPr>
          <p:cNvCxnSpPr>
            <a:cxnSpLocks/>
            <a:stCxn id="67" idx="3"/>
          </p:cNvCxnSpPr>
          <p:nvPr/>
        </p:nvCxnSpPr>
        <p:spPr>
          <a:xfrm flipV="1">
            <a:off x="9903871" y="575707"/>
            <a:ext cx="2185543" cy="4559"/>
          </a:xfrm>
          <a:prstGeom prst="line">
            <a:avLst/>
          </a:prstGeom>
          <a:ln w="31750"/>
        </p:spPr>
        <p:style>
          <a:lnRef idx="3">
            <a:schemeClr val="dk1"/>
          </a:lnRef>
          <a:fillRef idx="0">
            <a:schemeClr val="dk1"/>
          </a:fillRef>
          <a:effectRef idx="2">
            <a:schemeClr val="dk1"/>
          </a:effectRef>
          <a:fontRef idx="minor">
            <a:schemeClr val="tx1"/>
          </a:fontRef>
        </p:style>
      </p:cxnSp>
      <p:sp>
        <p:nvSpPr>
          <p:cNvPr id="208" name="Triangle 207">
            <a:extLst>
              <a:ext uri="{FF2B5EF4-FFF2-40B4-BE49-F238E27FC236}">
                <a16:creationId xmlns:a16="http://schemas.microsoft.com/office/drawing/2014/main" id="{6643E5BE-0C85-99B2-59CF-245233773DB0}"/>
              </a:ext>
            </a:extLst>
          </p:cNvPr>
          <p:cNvSpPr/>
          <p:nvPr/>
        </p:nvSpPr>
        <p:spPr>
          <a:xfrm rot="16200000">
            <a:off x="9860246" y="496687"/>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C5557942-1AB9-AE8A-92D3-8BAF42FE0E5B}"/>
              </a:ext>
            </a:extLst>
          </p:cNvPr>
          <p:cNvSpPr/>
          <p:nvPr/>
        </p:nvSpPr>
        <p:spPr>
          <a:xfrm>
            <a:off x="6338362" y="3418203"/>
            <a:ext cx="3561397" cy="1034423"/>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7. Analyze model errors</a:t>
            </a:r>
          </a:p>
          <a:p>
            <a:pPr marL="285750" indent="-285750" algn="just">
              <a:buFont typeface="Arial" panose="020B0604020202020204" pitchFamily="34" charset="0"/>
              <a:buChar char="•"/>
            </a:pPr>
            <a:r>
              <a:rPr lang="en-US" sz="1400" dirty="0">
                <a:solidFill>
                  <a:schemeClr val="tx1"/>
                </a:solidFill>
              </a:rPr>
              <a:t>Check for overfitting or underfitting</a:t>
            </a:r>
          </a:p>
          <a:p>
            <a:pPr marL="285750" indent="-285750" algn="just">
              <a:buFont typeface="Arial" panose="020B0604020202020204" pitchFamily="34" charset="0"/>
              <a:buChar char="•"/>
            </a:pPr>
            <a:r>
              <a:rPr lang="en-US" sz="1400" dirty="0">
                <a:solidFill>
                  <a:schemeClr val="tx1"/>
                </a:solidFill>
              </a:rPr>
              <a:t>Compare your results with others in the community</a:t>
            </a:r>
          </a:p>
        </p:txBody>
      </p:sp>
      <p:sp>
        <p:nvSpPr>
          <p:cNvPr id="231" name="Rectangle 230">
            <a:extLst>
              <a:ext uri="{FF2B5EF4-FFF2-40B4-BE49-F238E27FC236}">
                <a16:creationId xmlns:a16="http://schemas.microsoft.com/office/drawing/2014/main" id="{625715B9-B288-6100-FF68-AC6B79C3A9BE}"/>
              </a:ext>
            </a:extLst>
          </p:cNvPr>
          <p:cNvSpPr/>
          <p:nvPr/>
        </p:nvSpPr>
        <p:spPr>
          <a:xfrm>
            <a:off x="6366269" y="2368665"/>
            <a:ext cx="3543959" cy="621317"/>
          </a:xfrm>
          <a:prstGeom prst="rect">
            <a:avLst/>
          </a:prstGeom>
          <a:solidFill>
            <a:schemeClr val="accent1">
              <a:lumMod val="40000"/>
              <a:lumOff val="6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6. Test model accuracy on test set</a:t>
            </a:r>
          </a:p>
        </p:txBody>
      </p:sp>
      <p:cxnSp>
        <p:nvCxnSpPr>
          <p:cNvPr id="245" name="Straight Connector 244">
            <a:extLst>
              <a:ext uri="{FF2B5EF4-FFF2-40B4-BE49-F238E27FC236}">
                <a16:creationId xmlns:a16="http://schemas.microsoft.com/office/drawing/2014/main" id="{22924713-6172-FED6-F0C6-6A6DBE9B253A}"/>
              </a:ext>
            </a:extLst>
          </p:cNvPr>
          <p:cNvCxnSpPr>
            <a:cxnSpLocks/>
          </p:cNvCxnSpPr>
          <p:nvPr/>
        </p:nvCxnSpPr>
        <p:spPr>
          <a:xfrm>
            <a:off x="4082993" y="2247095"/>
            <a:ext cx="2045635" cy="0"/>
          </a:xfrm>
          <a:prstGeom prst="line">
            <a:avLst/>
          </a:prstGeom>
          <a:ln w="31750"/>
        </p:spPr>
        <p:style>
          <a:lnRef idx="3">
            <a:schemeClr val="dk1"/>
          </a:lnRef>
          <a:fillRef idx="0">
            <a:schemeClr val="dk1"/>
          </a:fillRef>
          <a:effectRef idx="2">
            <a:schemeClr val="dk1"/>
          </a:effectRef>
          <a:fontRef idx="minor">
            <a:schemeClr val="tx1"/>
          </a:fontRef>
        </p:style>
      </p:cxnSp>
      <p:sp>
        <p:nvSpPr>
          <p:cNvPr id="255" name="Block Arc 254">
            <a:extLst>
              <a:ext uri="{FF2B5EF4-FFF2-40B4-BE49-F238E27FC236}">
                <a16:creationId xmlns:a16="http://schemas.microsoft.com/office/drawing/2014/main" id="{AC8241B2-1223-7078-F1D4-0EA75928A92A}"/>
              </a:ext>
            </a:extLst>
          </p:cNvPr>
          <p:cNvSpPr/>
          <p:nvPr/>
        </p:nvSpPr>
        <p:spPr>
          <a:xfrm rot="5400000">
            <a:off x="5562920" y="2109279"/>
            <a:ext cx="250623" cy="334584"/>
          </a:xfrm>
          <a:prstGeom prst="blockArc">
            <a:avLst>
              <a:gd name="adj1" fmla="val 10800000"/>
              <a:gd name="adj2" fmla="val 0"/>
              <a:gd name="adj3" fmla="val 54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7" name="Straight Connector 256">
            <a:extLst>
              <a:ext uri="{FF2B5EF4-FFF2-40B4-BE49-F238E27FC236}">
                <a16:creationId xmlns:a16="http://schemas.microsoft.com/office/drawing/2014/main" id="{0C132CF1-E80E-28AD-2E23-E0E33EC051ED}"/>
              </a:ext>
            </a:extLst>
          </p:cNvPr>
          <p:cNvCxnSpPr>
            <a:cxnSpLocks/>
            <a:endCxn id="153" idx="1"/>
          </p:cNvCxnSpPr>
          <p:nvPr/>
        </p:nvCxnSpPr>
        <p:spPr>
          <a:xfrm flipV="1">
            <a:off x="5695527" y="1851137"/>
            <a:ext cx="0" cy="307476"/>
          </a:xfrm>
          <a:prstGeom prst="line">
            <a:avLst/>
          </a:prstGeom>
          <a:ln w="31750"/>
        </p:spPr>
        <p:style>
          <a:lnRef idx="3">
            <a:schemeClr val="dk1"/>
          </a:lnRef>
          <a:fillRef idx="0">
            <a:schemeClr val="dk1"/>
          </a:fillRef>
          <a:effectRef idx="2">
            <a:schemeClr val="dk1"/>
          </a:effectRef>
          <a:fontRef idx="minor">
            <a:schemeClr val="tx1"/>
          </a:fontRef>
        </p:style>
      </p:cxnSp>
      <p:cxnSp>
        <p:nvCxnSpPr>
          <p:cNvPr id="263" name="Straight Connector 262">
            <a:extLst>
              <a:ext uri="{FF2B5EF4-FFF2-40B4-BE49-F238E27FC236}">
                <a16:creationId xmlns:a16="http://schemas.microsoft.com/office/drawing/2014/main" id="{3837BDBA-2894-F99D-10BE-095EDFE06712}"/>
              </a:ext>
            </a:extLst>
          </p:cNvPr>
          <p:cNvCxnSpPr>
            <a:cxnSpLocks/>
          </p:cNvCxnSpPr>
          <p:nvPr/>
        </p:nvCxnSpPr>
        <p:spPr>
          <a:xfrm flipV="1">
            <a:off x="6128628" y="2239360"/>
            <a:ext cx="0" cy="468995"/>
          </a:xfrm>
          <a:prstGeom prst="line">
            <a:avLst/>
          </a:prstGeom>
          <a:ln w="31750"/>
        </p:spPr>
        <p:style>
          <a:lnRef idx="3">
            <a:schemeClr val="dk1"/>
          </a:lnRef>
          <a:fillRef idx="0">
            <a:schemeClr val="dk1"/>
          </a:fillRef>
          <a:effectRef idx="2">
            <a:schemeClr val="dk1"/>
          </a:effectRef>
          <a:fontRef idx="minor">
            <a:schemeClr val="tx1"/>
          </a:fontRef>
        </p:style>
      </p:cxnSp>
      <p:sp>
        <p:nvSpPr>
          <p:cNvPr id="267" name="Triangle 266">
            <a:extLst>
              <a:ext uri="{FF2B5EF4-FFF2-40B4-BE49-F238E27FC236}">
                <a16:creationId xmlns:a16="http://schemas.microsoft.com/office/drawing/2014/main" id="{6A6BB414-BF20-6794-192C-B4FEDABCD18B}"/>
              </a:ext>
            </a:extLst>
          </p:cNvPr>
          <p:cNvSpPr/>
          <p:nvPr/>
        </p:nvSpPr>
        <p:spPr>
          <a:xfrm rot="5400000">
            <a:off x="6161404" y="2629335"/>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Connector 268">
            <a:extLst>
              <a:ext uri="{FF2B5EF4-FFF2-40B4-BE49-F238E27FC236}">
                <a16:creationId xmlns:a16="http://schemas.microsoft.com/office/drawing/2014/main" id="{FFAE1EA3-6715-ED6F-BAB3-1F9DE93DA5D3}"/>
              </a:ext>
            </a:extLst>
          </p:cNvPr>
          <p:cNvCxnSpPr>
            <a:cxnSpLocks/>
            <a:stCxn id="267" idx="3"/>
          </p:cNvCxnSpPr>
          <p:nvPr/>
        </p:nvCxnSpPr>
        <p:spPr>
          <a:xfrm flipH="1" flipV="1">
            <a:off x="6140305" y="2708355"/>
            <a:ext cx="60612" cy="1"/>
          </a:xfrm>
          <a:prstGeom prst="line">
            <a:avLst/>
          </a:prstGeom>
          <a:ln w="31750"/>
        </p:spPr>
        <p:style>
          <a:lnRef idx="3">
            <a:schemeClr val="dk1"/>
          </a:lnRef>
          <a:fillRef idx="0">
            <a:schemeClr val="dk1"/>
          </a:fillRef>
          <a:effectRef idx="2">
            <a:schemeClr val="dk1"/>
          </a:effectRef>
          <a:fontRef idx="minor">
            <a:schemeClr val="tx1"/>
          </a:fontRef>
        </p:style>
      </p:cxnSp>
      <p:cxnSp>
        <p:nvCxnSpPr>
          <p:cNvPr id="280" name="Straight Connector 279">
            <a:extLst>
              <a:ext uri="{FF2B5EF4-FFF2-40B4-BE49-F238E27FC236}">
                <a16:creationId xmlns:a16="http://schemas.microsoft.com/office/drawing/2014/main" id="{48C13195-EB8A-FE1E-6DF9-5CB725025FAC}"/>
              </a:ext>
            </a:extLst>
          </p:cNvPr>
          <p:cNvCxnSpPr>
            <a:cxnSpLocks/>
            <a:stCxn id="63" idx="4"/>
          </p:cNvCxnSpPr>
          <p:nvPr/>
        </p:nvCxnSpPr>
        <p:spPr>
          <a:xfrm>
            <a:off x="4312135" y="1306769"/>
            <a:ext cx="0" cy="479066"/>
          </a:xfrm>
          <a:prstGeom prst="line">
            <a:avLst/>
          </a:prstGeom>
          <a:ln w="31750"/>
        </p:spPr>
        <p:style>
          <a:lnRef idx="3">
            <a:schemeClr val="dk1"/>
          </a:lnRef>
          <a:fillRef idx="0">
            <a:schemeClr val="dk1"/>
          </a:fillRef>
          <a:effectRef idx="2">
            <a:schemeClr val="dk1"/>
          </a:effectRef>
          <a:fontRef idx="minor">
            <a:schemeClr val="tx1"/>
          </a:fontRef>
        </p:style>
      </p:cxnSp>
      <p:cxnSp>
        <p:nvCxnSpPr>
          <p:cNvPr id="283" name="Straight Connector 282">
            <a:extLst>
              <a:ext uri="{FF2B5EF4-FFF2-40B4-BE49-F238E27FC236}">
                <a16:creationId xmlns:a16="http://schemas.microsoft.com/office/drawing/2014/main" id="{7D00435A-5FE6-BE78-4627-9A052FBBAE3A}"/>
              </a:ext>
            </a:extLst>
          </p:cNvPr>
          <p:cNvCxnSpPr>
            <a:cxnSpLocks/>
            <a:stCxn id="63" idx="3"/>
          </p:cNvCxnSpPr>
          <p:nvPr/>
        </p:nvCxnSpPr>
        <p:spPr>
          <a:xfrm>
            <a:off x="4099219" y="1306769"/>
            <a:ext cx="0" cy="940326"/>
          </a:xfrm>
          <a:prstGeom prst="line">
            <a:avLst/>
          </a:prstGeom>
          <a:ln w="31750"/>
        </p:spPr>
        <p:style>
          <a:lnRef idx="3">
            <a:schemeClr val="dk1"/>
          </a:lnRef>
          <a:fillRef idx="0">
            <a:schemeClr val="dk1"/>
          </a:fillRef>
          <a:effectRef idx="2">
            <a:schemeClr val="dk1"/>
          </a:effectRef>
          <a:fontRef idx="minor">
            <a:schemeClr val="tx1"/>
          </a:fontRef>
        </p:style>
      </p:cxnSp>
      <p:sp>
        <p:nvSpPr>
          <p:cNvPr id="289" name="Triangle 288">
            <a:extLst>
              <a:ext uri="{FF2B5EF4-FFF2-40B4-BE49-F238E27FC236}">
                <a16:creationId xmlns:a16="http://schemas.microsoft.com/office/drawing/2014/main" id="{8A33C44C-A06F-7044-8E0D-5A11047123E5}"/>
              </a:ext>
            </a:extLst>
          </p:cNvPr>
          <p:cNvSpPr/>
          <p:nvPr/>
        </p:nvSpPr>
        <p:spPr>
          <a:xfrm rot="10800000">
            <a:off x="8026653" y="3243874"/>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0" name="Straight Connector 289">
            <a:extLst>
              <a:ext uri="{FF2B5EF4-FFF2-40B4-BE49-F238E27FC236}">
                <a16:creationId xmlns:a16="http://schemas.microsoft.com/office/drawing/2014/main" id="{5A016009-EACB-7AD9-C5D9-EE2E42D40D27}"/>
              </a:ext>
            </a:extLst>
          </p:cNvPr>
          <p:cNvCxnSpPr>
            <a:cxnSpLocks/>
            <a:stCxn id="231" idx="2"/>
            <a:endCxn id="289" idx="3"/>
          </p:cNvCxnSpPr>
          <p:nvPr/>
        </p:nvCxnSpPr>
        <p:spPr>
          <a:xfrm>
            <a:off x="8138249" y="2989982"/>
            <a:ext cx="6937" cy="253892"/>
          </a:xfrm>
          <a:prstGeom prst="line">
            <a:avLst/>
          </a:prstGeom>
          <a:ln w="31750"/>
        </p:spPr>
        <p:style>
          <a:lnRef idx="3">
            <a:schemeClr val="dk1"/>
          </a:lnRef>
          <a:fillRef idx="0">
            <a:schemeClr val="dk1"/>
          </a:fillRef>
          <a:effectRef idx="2">
            <a:schemeClr val="dk1"/>
          </a:effectRef>
          <a:fontRef idx="minor">
            <a:schemeClr val="tx1"/>
          </a:fontRef>
        </p:style>
      </p:cxnSp>
      <p:cxnSp>
        <p:nvCxnSpPr>
          <p:cNvPr id="294" name="Straight Connector 293">
            <a:extLst>
              <a:ext uri="{FF2B5EF4-FFF2-40B4-BE49-F238E27FC236}">
                <a16:creationId xmlns:a16="http://schemas.microsoft.com/office/drawing/2014/main" id="{5873E0B9-3512-F1BD-46B2-D38804E5DD17}"/>
              </a:ext>
            </a:extLst>
          </p:cNvPr>
          <p:cNvCxnSpPr>
            <a:cxnSpLocks/>
            <a:stCxn id="108" idx="2"/>
            <a:endCxn id="168" idx="0"/>
          </p:cNvCxnSpPr>
          <p:nvPr/>
        </p:nvCxnSpPr>
        <p:spPr>
          <a:xfrm>
            <a:off x="8130305" y="6012210"/>
            <a:ext cx="0" cy="299813"/>
          </a:xfrm>
          <a:prstGeom prst="line">
            <a:avLst/>
          </a:prstGeom>
          <a:ln w="31750"/>
        </p:spPr>
        <p:style>
          <a:lnRef idx="3">
            <a:schemeClr val="dk1"/>
          </a:lnRef>
          <a:fillRef idx="0">
            <a:schemeClr val="dk1"/>
          </a:fillRef>
          <a:effectRef idx="2">
            <a:schemeClr val="dk1"/>
          </a:effectRef>
          <a:fontRef idx="minor">
            <a:schemeClr val="tx1"/>
          </a:fontRef>
        </p:style>
      </p:cxnSp>
      <p:sp>
        <p:nvSpPr>
          <p:cNvPr id="298" name="Triangle 297">
            <a:extLst>
              <a:ext uri="{FF2B5EF4-FFF2-40B4-BE49-F238E27FC236}">
                <a16:creationId xmlns:a16="http://schemas.microsoft.com/office/drawing/2014/main" id="{8252C780-F9FF-3480-5066-99A7453BEF49}"/>
              </a:ext>
            </a:extLst>
          </p:cNvPr>
          <p:cNvSpPr/>
          <p:nvPr/>
        </p:nvSpPr>
        <p:spPr>
          <a:xfrm rot="10800000">
            <a:off x="8011000" y="6153982"/>
            <a:ext cx="237067" cy="1580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extBox 305">
            <a:extLst>
              <a:ext uri="{FF2B5EF4-FFF2-40B4-BE49-F238E27FC236}">
                <a16:creationId xmlns:a16="http://schemas.microsoft.com/office/drawing/2014/main" id="{4378EAD1-D1B7-B5A2-408E-FE819F7AB929}"/>
              </a:ext>
            </a:extLst>
          </p:cNvPr>
          <p:cNvSpPr txBox="1"/>
          <p:nvPr/>
        </p:nvSpPr>
        <p:spPr>
          <a:xfrm>
            <a:off x="11644084" y="5057765"/>
            <a:ext cx="449034" cy="307777"/>
          </a:xfrm>
          <a:prstGeom prst="rect">
            <a:avLst/>
          </a:prstGeom>
          <a:noFill/>
        </p:spPr>
        <p:txBody>
          <a:bodyPr wrap="none" rtlCol="0">
            <a:spAutoFit/>
          </a:bodyPr>
          <a:lstStyle/>
          <a:p>
            <a:pPr algn="ctr"/>
            <a:r>
              <a:rPr lang="en-US" sz="1400" b="1" dirty="0">
                <a:solidFill>
                  <a:srgbClr val="FF0000"/>
                </a:solidFill>
              </a:rPr>
              <a:t>YES</a:t>
            </a:r>
          </a:p>
        </p:txBody>
      </p:sp>
      <p:sp>
        <p:nvSpPr>
          <p:cNvPr id="348" name="TextBox 347">
            <a:extLst>
              <a:ext uri="{FF2B5EF4-FFF2-40B4-BE49-F238E27FC236}">
                <a16:creationId xmlns:a16="http://schemas.microsoft.com/office/drawing/2014/main" id="{7693439F-5975-4D20-C34E-BCB0A9739BB7}"/>
              </a:ext>
            </a:extLst>
          </p:cNvPr>
          <p:cNvSpPr txBox="1"/>
          <p:nvPr/>
        </p:nvSpPr>
        <p:spPr>
          <a:xfrm>
            <a:off x="2839161" y="1495016"/>
            <a:ext cx="425117" cy="307777"/>
          </a:xfrm>
          <a:prstGeom prst="rect">
            <a:avLst/>
          </a:prstGeom>
          <a:noFill/>
        </p:spPr>
        <p:txBody>
          <a:bodyPr wrap="none" rtlCol="0">
            <a:spAutoFit/>
          </a:bodyPr>
          <a:lstStyle/>
          <a:p>
            <a:pPr algn="ctr"/>
            <a:r>
              <a:rPr lang="en-US" sz="1400" b="1" dirty="0">
                <a:solidFill>
                  <a:srgbClr val="FF0000"/>
                </a:solidFill>
              </a:rPr>
              <a:t>NO</a:t>
            </a:r>
          </a:p>
        </p:txBody>
      </p:sp>
      <p:cxnSp>
        <p:nvCxnSpPr>
          <p:cNvPr id="351" name="Straight Connector 350">
            <a:extLst>
              <a:ext uri="{FF2B5EF4-FFF2-40B4-BE49-F238E27FC236}">
                <a16:creationId xmlns:a16="http://schemas.microsoft.com/office/drawing/2014/main" id="{AD5BC691-7C12-A8A7-94CB-FA46677AD7E9}"/>
              </a:ext>
            </a:extLst>
          </p:cNvPr>
          <p:cNvCxnSpPr>
            <a:cxnSpLocks/>
          </p:cNvCxnSpPr>
          <p:nvPr/>
        </p:nvCxnSpPr>
        <p:spPr>
          <a:xfrm>
            <a:off x="3344458" y="1814348"/>
            <a:ext cx="0" cy="601076"/>
          </a:xfrm>
          <a:prstGeom prst="line">
            <a:avLst/>
          </a:prstGeom>
          <a:ln w="31750"/>
        </p:spPr>
        <p:style>
          <a:lnRef idx="3">
            <a:schemeClr val="dk1"/>
          </a:lnRef>
          <a:fillRef idx="0">
            <a:schemeClr val="dk1"/>
          </a:fillRef>
          <a:effectRef idx="2">
            <a:schemeClr val="dk1"/>
          </a:effectRef>
          <a:fontRef idx="minor">
            <a:schemeClr val="tx1"/>
          </a:fontRef>
        </p:style>
      </p:cxnSp>
      <p:sp>
        <p:nvSpPr>
          <p:cNvPr id="356" name="TextBox 355">
            <a:extLst>
              <a:ext uri="{FF2B5EF4-FFF2-40B4-BE49-F238E27FC236}">
                <a16:creationId xmlns:a16="http://schemas.microsoft.com/office/drawing/2014/main" id="{7D846F20-8FF4-0C26-8A4C-8412DDA7B7F8}"/>
              </a:ext>
            </a:extLst>
          </p:cNvPr>
          <p:cNvSpPr txBox="1"/>
          <p:nvPr/>
        </p:nvSpPr>
        <p:spPr>
          <a:xfrm>
            <a:off x="4697086" y="1526410"/>
            <a:ext cx="950902" cy="307777"/>
          </a:xfrm>
          <a:prstGeom prst="rect">
            <a:avLst/>
          </a:prstGeom>
          <a:noFill/>
        </p:spPr>
        <p:txBody>
          <a:bodyPr wrap="none" rtlCol="0">
            <a:spAutoFit/>
          </a:bodyPr>
          <a:lstStyle/>
          <a:p>
            <a:pPr algn="ctr"/>
            <a:r>
              <a:rPr lang="en-US" sz="1400" b="1" dirty="0"/>
              <a:t>TRAIN SET</a:t>
            </a:r>
          </a:p>
        </p:txBody>
      </p:sp>
      <p:sp>
        <p:nvSpPr>
          <p:cNvPr id="357" name="TextBox 356">
            <a:extLst>
              <a:ext uri="{FF2B5EF4-FFF2-40B4-BE49-F238E27FC236}">
                <a16:creationId xmlns:a16="http://schemas.microsoft.com/office/drawing/2014/main" id="{AC08DB5B-E826-8152-3808-9F5406628C86}"/>
              </a:ext>
            </a:extLst>
          </p:cNvPr>
          <p:cNvSpPr txBox="1"/>
          <p:nvPr/>
        </p:nvSpPr>
        <p:spPr>
          <a:xfrm>
            <a:off x="4771228" y="1991977"/>
            <a:ext cx="832024" cy="307777"/>
          </a:xfrm>
          <a:prstGeom prst="rect">
            <a:avLst/>
          </a:prstGeom>
          <a:noFill/>
        </p:spPr>
        <p:txBody>
          <a:bodyPr wrap="none" rtlCol="0">
            <a:spAutoFit/>
          </a:bodyPr>
          <a:lstStyle/>
          <a:p>
            <a:pPr algn="ctr"/>
            <a:r>
              <a:rPr lang="en-US" sz="1400" b="1" dirty="0"/>
              <a:t>TEST SET</a:t>
            </a:r>
          </a:p>
        </p:txBody>
      </p:sp>
      <p:sp>
        <p:nvSpPr>
          <p:cNvPr id="358" name="TextBox 357">
            <a:extLst>
              <a:ext uri="{FF2B5EF4-FFF2-40B4-BE49-F238E27FC236}">
                <a16:creationId xmlns:a16="http://schemas.microsoft.com/office/drawing/2014/main" id="{98D504E5-39BA-E0DB-FEF4-C486664D3224}"/>
              </a:ext>
            </a:extLst>
          </p:cNvPr>
          <p:cNvSpPr txBox="1"/>
          <p:nvPr/>
        </p:nvSpPr>
        <p:spPr>
          <a:xfrm>
            <a:off x="6673513" y="5061851"/>
            <a:ext cx="611065" cy="307777"/>
          </a:xfrm>
          <a:prstGeom prst="rect">
            <a:avLst/>
          </a:prstGeom>
          <a:noFill/>
        </p:spPr>
        <p:txBody>
          <a:bodyPr wrap="square" rtlCol="0">
            <a:spAutoFit/>
          </a:bodyPr>
          <a:lstStyle/>
          <a:p>
            <a:pPr algn="ctr"/>
            <a:r>
              <a:rPr lang="en-US" sz="1400" b="1" dirty="0">
                <a:solidFill>
                  <a:srgbClr val="FF0000"/>
                </a:solidFill>
              </a:rPr>
              <a:t>NO : (</a:t>
            </a:r>
          </a:p>
        </p:txBody>
      </p:sp>
      <p:cxnSp>
        <p:nvCxnSpPr>
          <p:cNvPr id="359" name="Straight Connector 358">
            <a:extLst>
              <a:ext uri="{FF2B5EF4-FFF2-40B4-BE49-F238E27FC236}">
                <a16:creationId xmlns:a16="http://schemas.microsoft.com/office/drawing/2014/main" id="{81DF647B-2794-A4E9-55E8-1FCDBC2728E7}"/>
              </a:ext>
            </a:extLst>
          </p:cNvPr>
          <p:cNvCxnSpPr>
            <a:cxnSpLocks/>
            <a:stCxn id="108" idx="1"/>
            <a:endCxn id="361" idx="3"/>
          </p:cNvCxnSpPr>
          <p:nvPr/>
        </p:nvCxnSpPr>
        <p:spPr>
          <a:xfrm flipH="1">
            <a:off x="6686481" y="5401199"/>
            <a:ext cx="499034" cy="1355"/>
          </a:xfrm>
          <a:prstGeom prst="line">
            <a:avLst/>
          </a:prstGeom>
          <a:ln w="31750"/>
        </p:spPr>
        <p:style>
          <a:lnRef idx="3">
            <a:schemeClr val="dk1"/>
          </a:lnRef>
          <a:fillRef idx="0">
            <a:schemeClr val="dk1"/>
          </a:fillRef>
          <a:effectRef idx="2">
            <a:schemeClr val="dk1"/>
          </a:effectRef>
          <a:fontRef idx="minor">
            <a:schemeClr val="tx1"/>
          </a:fontRef>
        </p:style>
      </p:cxnSp>
      <p:sp>
        <p:nvSpPr>
          <p:cNvPr id="361" name="Terminator 360">
            <a:extLst>
              <a:ext uri="{FF2B5EF4-FFF2-40B4-BE49-F238E27FC236}">
                <a16:creationId xmlns:a16="http://schemas.microsoft.com/office/drawing/2014/main" id="{FDAA3AA8-0388-E916-B394-7619C8C86B7C}"/>
              </a:ext>
            </a:extLst>
          </p:cNvPr>
          <p:cNvSpPr/>
          <p:nvPr/>
        </p:nvSpPr>
        <p:spPr>
          <a:xfrm>
            <a:off x="4812822" y="5096463"/>
            <a:ext cx="1873659" cy="612181"/>
          </a:xfrm>
          <a:prstGeom prst="flowChartTerminator">
            <a:avLst/>
          </a:prstGeom>
          <a:solidFill>
            <a:schemeClr val="accent6">
              <a:lumMod val="40000"/>
              <a:lumOff val="6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Revisit the problem (Go to step 1)</a:t>
            </a:r>
          </a:p>
        </p:txBody>
      </p:sp>
      <p:cxnSp>
        <p:nvCxnSpPr>
          <p:cNvPr id="374" name="Straight Connector 373">
            <a:extLst>
              <a:ext uri="{FF2B5EF4-FFF2-40B4-BE49-F238E27FC236}">
                <a16:creationId xmlns:a16="http://schemas.microsoft.com/office/drawing/2014/main" id="{EC2FAFFF-11A0-2CE3-3914-8122DC2A51C3}"/>
              </a:ext>
            </a:extLst>
          </p:cNvPr>
          <p:cNvCxnSpPr>
            <a:cxnSpLocks/>
          </p:cNvCxnSpPr>
          <p:nvPr/>
        </p:nvCxnSpPr>
        <p:spPr>
          <a:xfrm>
            <a:off x="4600220" y="4194810"/>
            <a:ext cx="0" cy="2490328"/>
          </a:xfrm>
          <a:prstGeom prst="line">
            <a:avLst/>
          </a:prstGeom>
          <a:ln w="31750"/>
        </p:spPr>
        <p:style>
          <a:lnRef idx="3">
            <a:schemeClr val="dk1"/>
          </a:lnRef>
          <a:fillRef idx="0">
            <a:schemeClr val="dk1"/>
          </a:fillRef>
          <a:effectRef idx="2">
            <a:schemeClr val="dk1"/>
          </a:effectRef>
          <a:fontRef idx="minor">
            <a:schemeClr val="tx1"/>
          </a:fontRef>
        </p:style>
      </p:cxnSp>
      <p:cxnSp>
        <p:nvCxnSpPr>
          <p:cNvPr id="376" name="Straight Connector 375">
            <a:extLst>
              <a:ext uri="{FF2B5EF4-FFF2-40B4-BE49-F238E27FC236}">
                <a16:creationId xmlns:a16="http://schemas.microsoft.com/office/drawing/2014/main" id="{8390AA5A-2545-1B2A-459A-CA9A4AC5A916}"/>
              </a:ext>
            </a:extLst>
          </p:cNvPr>
          <p:cNvCxnSpPr>
            <a:cxnSpLocks/>
          </p:cNvCxnSpPr>
          <p:nvPr/>
        </p:nvCxnSpPr>
        <p:spPr>
          <a:xfrm>
            <a:off x="4600220" y="4194521"/>
            <a:ext cx="1092343" cy="289"/>
          </a:xfrm>
          <a:prstGeom prst="line">
            <a:avLst/>
          </a:prstGeom>
          <a:ln w="31750"/>
        </p:spPr>
        <p:style>
          <a:lnRef idx="3">
            <a:schemeClr val="dk1"/>
          </a:lnRef>
          <a:fillRef idx="0">
            <a:schemeClr val="dk1"/>
          </a:fillRef>
          <a:effectRef idx="2">
            <a:schemeClr val="dk1"/>
          </a:effectRef>
          <a:fontRef idx="minor">
            <a:schemeClr val="tx1"/>
          </a:fontRef>
        </p:style>
      </p:cxnSp>
      <p:sp>
        <p:nvSpPr>
          <p:cNvPr id="81" name="Slide Number Placeholder 1">
            <a:extLst>
              <a:ext uri="{FF2B5EF4-FFF2-40B4-BE49-F238E27FC236}">
                <a16:creationId xmlns:a16="http://schemas.microsoft.com/office/drawing/2014/main" id="{20E13EC8-B3C3-4A96-1FD8-4494DF7645A4}"/>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20</a:t>
            </a:r>
          </a:p>
        </p:txBody>
      </p:sp>
    </p:spTree>
    <p:extLst>
      <p:ext uri="{BB962C8B-B14F-4D97-AF65-F5344CB8AC3E}">
        <p14:creationId xmlns:p14="http://schemas.microsoft.com/office/powerpoint/2010/main" val="375488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016A473-DF8D-C8E8-DA0A-92E3E93E0A69}"/>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19</a:t>
            </a:r>
          </a:p>
        </p:txBody>
      </p:sp>
      <p:sp>
        <p:nvSpPr>
          <p:cNvPr id="6" name="TextBox 5">
            <a:extLst>
              <a:ext uri="{FF2B5EF4-FFF2-40B4-BE49-F238E27FC236}">
                <a16:creationId xmlns:a16="http://schemas.microsoft.com/office/drawing/2014/main" id="{5866083E-BE7F-952B-E484-EE49FF335435}"/>
              </a:ext>
            </a:extLst>
          </p:cNvPr>
          <p:cNvSpPr txBox="1"/>
          <p:nvPr/>
        </p:nvSpPr>
        <p:spPr>
          <a:xfrm>
            <a:off x="492290" y="1333886"/>
            <a:ext cx="2295757" cy="369332"/>
          </a:xfrm>
          <a:prstGeom prst="rect">
            <a:avLst/>
          </a:prstGeom>
          <a:noFill/>
        </p:spPr>
        <p:txBody>
          <a:bodyPr wrap="none" rtlCol="0">
            <a:spAutoFit/>
          </a:bodyPr>
          <a:lstStyle/>
          <a:p>
            <a:r>
              <a:rPr lang="en-US" dirty="0"/>
              <a:t>1. Insufficient quantity</a:t>
            </a:r>
          </a:p>
        </p:txBody>
      </p:sp>
      <p:sp>
        <p:nvSpPr>
          <p:cNvPr id="10" name="TextBox 9">
            <a:extLst>
              <a:ext uri="{FF2B5EF4-FFF2-40B4-BE49-F238E27FC236}">
                <a16:creationId xmlns:a16="http://schemas.microsoft.com/office/drawing/2014/main" id="{5B07299A-4317-C9C7-2D9B-346E245E0BA5}"/>
              </a:ext>
            </a:extLst>
          </p:cNvPr>
          <p:cNvSpPr txBox="1"/>
          <p:nvPr/>
        </p:nvSpPr>
        <p:spPr>
          <a:xfrm>
            <a:off x="2941738" y="1027953"/>
            <a:ext cx="6143222" cy="369332"/>
          </a:xfrm>
          <a:prstGeom prst="rect">
            <a:avLst/>
          </a:prstGeom>
          <a:noFill/>
        </p:spPr>
        <p:txBody>
          <a:bodyPr wrap="square">
            <a:spAutoFit/>
          </a:bodyPr>
          <a:lstStyle/>
          <a:p>
            <a:pPr algn="ctr"/>
            <a:r>
              <a:rPr lang="en-US" b="1" dirty="0"/>
              <a:t>Challenges related to data collection</a:t>
            </a:r>
          </a:p>
        </p:txBody>
      </p:sp>
      <p:sp>
        <p:nvSpPr>
          <p:cNvPr id="12" name="TextBox 11">
            <a:extLst>
              <a:ext uri="{FF2B5EF4-FFF2-40B4-BE49-F238E27FC236}">
                <a16:creationId xmlns:a16="http://schemas.microsoft.com/office/drawing/2014/main" id="{D20D33FD-77F4-EC92-CC61-0132BB80A052}"/>
              </a:ext>
            </a:extLst>
          </p:cNvPr>
          <p:cNvSpPr txBox="1"/>
          <p:nvPr/>
        </p:nvSpPr>
        <p:spPr>
          <a:xfrm>
            <a:off x="3193508" y="1334464"/>
            <a:ext cx="2414379" cy="369332"/>
          </a:xfrm>
          <a:prstGeom prst="rect">
            <a:avLst/>
          </a:prstGeom>
          <a:noFill/>
        </p:spPr>
        <p:txBody>
          <a:bodyPr wrap="square">
            <a:spAutoFit/>
          </a:bodyPr>
          <a:lstStyle/>
          <a:p>
            <a:pPr algn="ctr"/>
            <a:r>
              <a:rPr lang="en-US" dirty="0"/>
              <a:t>2. Non representative</a:t>
            </a:r>
          </a:p>
        </p:txBody>
      </p:sp>
      <p:sp>
        <p:nvSpPr>
          <p:cNvPr id="14" name="TextBox 13">
            <a:extLst>
              <a:ext uri="{FF2B5EF4-FFF2-40B4-BE49-F238E27FC236}">
                <a16:creationId xmlns:a16="http://schemas.microsoft.com/office/drawing/2014/main" id="{0472F9F6-EAA4-F36E-C704-02819F7AD6CC}"/>
              </a:ext>
            </a:extLst>
          </p:cNvPr>
          <p:cNvSpPr txBox="1"/>
          <p:nvPr/>
        </p:nvSpPr>
        <p:spPr>
          <a:xfrm>
            <a:off x="6013348" y="1334464"/>
            <a:ext cx="2582545" cy="369332"/>
          </a:xfrm>
          <a:prstGeom prst="rect">
            <a:avLst/>
          </a:prstGeom>
          <a:noFill/>
        </p:spPr>
        <p:txBody>
          <a:bodyPr wrap="square">
            <a:spAutoFit/>
          </a:bodyPr>
          <a:lstStyle/>
          <a:p>
            <a:pPr algn="ctr"/>
            <a:r>
              <a:rPr lang="en-US" dirty="0"/>
              <a:t>3. Poor quality data</a:t>
            </a:r>
          </a:p>
        </p:txBody>
      </p:sp>
      <p:sp>
        <p:nvSpPr>
          <p:cNvPr id="18" name="TextBox 17">
            <a:extLst>
              <a:ext uri="{FF2B5EF4-FFF2-40B4-BE49-F238E27FC236}">
                <a16:creationId xmlns:a16="http://schemas.microsoft.com/office/drawing/2014/main" id="{77A867CC-6CA2-AE1E-E679-4C76BAD979C7}"/>
              </a:ext>
            </a:extLst>
          </p:cNvPr>
          <p:cNvSpPr txBox="1"/>
          <p:nvPr/>
        </p:nvSpPr>
        <p:spPr>
          <a:xfrm>
            <a:off x="9005786" y="1333886"/>
            <a:ext cx="2867965" cy="369332"/>
          </a:xfrm>
          <a:prstGeom prst="rect">
            <a:avLst/>
          </a:prstGeom>
          <a:noFill/>
        </p:spPr>
        <p:txBody>
          <a:bodyPr wrap="square">
            <a:spAutoFit/>
          </a:bodyPr>
          <a:lstStyle/>
          <a:p>
            <a:pPr algn="ctr"/>
            <a:r>
              <a:rPr lang="en-US" dirty="0"/>
              <a:t>4. Irrelevant features (GIGO)</a:t>
            </a:r>
          </a:p>
        </p:txBody>
      </p:sp>
      <p:sp>
        <p:nvSpPr>
          <p:cNvPr id="19" name="TextBox 18">
            <a:extLst>
              <a:ext uri="{FF2B5EF4-FFF2-40B4-BE49-F238E27FC236}">
                <a16:creationId xmlns:a16="http://schemas.microsoft.com/office/drawing/2014/main" id="{4697666A-F06A-8B48-24AC-4521993E5761}"/>
              </a:ext>
            </a:extLst>
          </p:cNvPr>
          <p:cNvSpPr txBox="1"/>
          <p:nvPr/>
        </p:nvSpPr>
        <p:spPr>
          <a:xfrm>
            <a:off x="3024389" y="1851705"/>
            <a:ext cx="6143222" cy="369332"/>
          </a:xfrm>
          <a:prstGeom prst="rect">
            <a:avLst/>
          </a:prstGeom>
          <a:noFill/>
        </p:spPr>
        <p:txBody>
          <a:bodyPr wrap="square">
            <a:spAutoFit/>
          </a:bodyPr>
          <a:lstStyle/>
          <a:p>
            <a:pPr algn="ctr"/>
            <a:r>
              <a:rPr lang="en-US" b="1" dirty="0"/>
              <a:t>Challenges related to training machine learning model</a:t>
            </a:r>
          </a:p>
        </p:txBody>
      </p:sp>
      <p:sp>
        <p:nvSpPr>
          <p:cNvPr id="20" name="TextBox 19">
            <a:extLst>
              <a:ext uri="{FF2B5EF4-FFF2-40B4-BE49-F238E27FC236}">
                <a16:creationId xmlns:a16="http://schemas.microsoft.com/office/drawing/2014/main" id="{FE345E64-3B9A-CCDC-760B-F68BB82A1B93}"/>
              </a:ext>
            </a:extLst>
          </p:cNvPr>
          <p:cNvSpPr txBox="1"/>
          <p:nvPr/>
        </p:nvSpPr>
        <p:spPr>
          <a:xfrm>
            <a:off x="705003" y="2370511"/>
            <a:ext cx="2731069" cy="369332"/>
          </a:xfrm>
          <a:prstGeom prst="rect">
            <a:avLst/>
          </a:prstGeom>
          <a:noFill/>
        </p:spPr>
        <p:txBody>
          <a:bodyPr wrap="none" rtlCol="0">
            <a:spAutoFit/>
          </a:bodyPr>
          <a:lstStyle/>
          <a:p>
            <a:r>
              <a:rPr lang="en-US" dirty="0"/>
              <a:t>Overfitting on training data</a:t>
            </a:r>
          </a:p>
        </p:txBody>
      </p:sp>
      <p:sp>
        <p:nvSpPr>
          <p:cNvPr id="21" name="TextBox 20">
            <a:extLst>
              <a:ext uri="{FF2B5EF4-FFF2-40B4-BE49-F238E27FC236}">
                <a16:creationId xmlns:a16="http://schemas.microsoft.com/office/drawing/2014/main" id="{96C43995-A62C-02D7-C5E4-C45404FF99CC}"/>
              </a:ext>
            </a:extLst>
          </p:cNvPr>
          <p:cNvSpPr txBox="1"/>
          <p:nvPr/>
        </p:nvSpPr>
        <p:spPr>
          <a:xfrm>
            <a:off x="4662019" y="2359575"/>
            <a:ext cx="2867965" cy="369332"/>
          </a:xfrm>
          <a:prstGeom prst="rect">
            <a:avLst/>
          </a:prstGeom>
          <a:noFill/>
        </p:spPr>
        <p:txBody>
          <a:bodyPr wrap="none" rtlCol="0">
            <a:spAutoFit/>
          </a:bodyPr>
          <a:lstStyle/>
          <a:p>
            <a:r>
              <a:rPr lang="en-US" dirty="0"/>
              <a:t>Underfitting on training data</a:t>
            </a:r>
          </a:p>
        </p:txBody>
      </p:sp>
      <p:sp>
        <p:nvSpPr>
          <p:cNvPr id="23" name="TextBox 22">
            <a:extLst>
              <a:ext uri="{FF2B5EF4-FFF2-40B4-BE49-F238E27FC236}">
                <a16:creationId xmlns:a16="http://schemas.microsoft.com/office/drawing/2014/main" id="{A376980E-DFE1-02E6-3EB3-910FF49B757B}"/>
              </a:ext>
            </a:extLst>
          </p:cNvPr>
          <p:cNvSpPr txBox="1"/>
          <p:nvPr/>
        </p:nvSpPr>
        <p:spPr>
          <a:xfrm>
            <a:off x="9189060" y="2370511"/>
            <a:ext cx="2258503" cy="369332"/>
          </a:xfrm>
          <a:prstGeom prst="rect">
            <a:avLst/>
          </a:prstGeom>
          <a:noFill/>
        </p:spPr>
        <p:txBody>
          <a:bodyPr wrap="none" rtlCol="0">
            <a:spAutoFit/>
          </a:bodyPr>
          <a:lstStyle/>
          <a:p>
            <a:r>
              <a:rPr lang="en-US" dirty="0"/>
              <a:t>Bias Variance Tradeoff</a:t>
            </a:r>
          </a:p>
        </p:txBody>
      </p:sp>
      <p:pic>
        <p:nvPicPr>
          <p:cNvPr id="24" name="Picture 23">
            <a:extLst>
              <a:ext uri="{FF2B5EF4-FFF2-40B4-BE49-F238E27FC236}">
                <a16:creationId xmlns:a16="http://schemas.microsoft.com/office/drawing/2014/main" id="{E58AEE03-157D-DB18-3294-1E9442979249}"/>
              </a:ext>
            </a:extLst>
          </p:cNvPr>
          <p:cNvPicPr>
            <a:picLocks noChangeAspect="1"/>
          </p:cNvPicPr>
          <p:nvPr/>
        </p:nvPicPr>
        <p:blipFill>
          <a:blip r:embed="rId3"/>
          <a:stretch>
            <a:fillRect/>
          </a:stretch>
        </p:blipFill>
        <p:spPr>
          <a:xfrm>
            <a:off x="356038" y="3042270"/>
            <a:ext cx="3429000" cy="3429000"/>
          </a:xfrm>
          <a:prstGeom prst="rect">
            <a:avLst/>
          </a:prstGeom>
        </p:spPr>
      </p:pic>
      <p:pic>
        <p:nvPicPr>
          <p:cNvPr id="25" name="Picture 24">
            <a:extLst>
              <a:ext uri="{FF2B5EF4-FFF2-40B4-BE49-F238E27FC236}">
                <a16:creationId xmlns:a16="http://schemas.microsoft.com/office/drawing/2014/main" id="{5EF2BA18-1C99-F931-D771-99CAAE241C71}"/>
              </a:ext>
            </a:extLst>
          </p:cNvPr>
          <p:cNvPicPr>
            <a:picLocks noChangeAspect="1"/>
          </p:cNvPicPr>
          <p:nvPr/>
        </p:nvPicPr>
        <p:blipFill>
          <a:blip r:embed="rId4"/>
          <a:stretch>
            <a:fillRect/>
          </a:stretch>
        </p:blipFill>
        <p:spPr>
          <a:xfrm>
            <a:off x="4400698" y="3023195"/>
            <a:ext cx="3390605" cy="3390605"/>
          </a:xfrm>
          <a:prstGeom prst="rect">
            <a:avLst/>
          </a:prstGeom>
        </p:spPr>
      </p:pic>
      <p:pic>
        <p:nvPicPr>
          <p:cNvPr id="26" name="Picture 25">
            <a:extLst>
              <a:ext uri="{FF2B5EF4-FFF2-40B4-BE49-F238E27FC236}">
                <a16:creationId xmlns:a16="http://schemas.microsoft.com/office/drawing/2014/main" id="{FAD80F15-0D1B-F744-EA81-F6DD5A27F0D5}"/>
              </a:ext>
            </a:extLst>
          </p:cNvPr>
          <p:cNvPicPr>
            <a:picLocks noChangeAspect="1"/>
          </p:cNvPicPr>
          <p:nvPr/>
        </p:nvPicPr>
        <p:blipFill>
          <a:blip r:embed="rId5"/>
          <a:stretch>
            <a:fillRect/>
          </a:stretch>
        </p:blipFill>
        <p:spPr>
          <a:xfrm>
            <a:off x="8406963" y="3140552"/>
            <a:ext cx="3308902" cy="3303097"/>
          </a:xfrm>
          <a:prstGeom prst="rect">
            <a:avLst/>
          </a:prstGeom>
        </p:spPr>
      </p:pic>
      <p:sp>
        <p:nvSpPr>
          <p:cNvPr id="28" name="TextBox 27">
            <a:extLst>
              <a:ext uri="{FF2B5EF4-FFF2-40B4-BE49-F238E27FC236}">
                <a16:creationId xmlns:a16="http://schemas.microsoft.com/office/drawing/2014/main" id="{5281036D-6066-B3D6-DD0E-39828139FD4E}"/>
              </a:ext>
            </a:extLst>
          </p:cNvPr>
          <p:cNvSpPr txBox="1"/>
          <p:nvPr/>
        </p:nvSpPr>
        <p:spPr>
          <a:xfrm>
            <a:off x="33666" y="6481878"/>
            <a:ext cx="6143296" cy="369332"/>
          </a:xfrm>
          <a:prstGeom prst="rect">
            <a:avLst/>
          </a:prstGeom>
          <a:noFill/>
        </p:spPr>
        <p:txBody>
          <a:bodyPr wrap="square">
            <a:spAutoFit/>
          </a:bodyPr>
          <a:lstStyle/>
          <a:p>
            <a:r>
              <a:rPr lang="en-US" sz="1200" dirty="0">
                <a:effectLst/>
              </a:rPr>
              <a:t>1. </a:t>
            </a:r>
            <a:r>
              <a:rPr lang="en-US" sz="1200" dirty="0" err="1">
                <a:effectLst/>
              </a:rPr>
              <a:t>Tibshirani</a:t>
            </a:r>
            <a:r>
              <a:rPr lang="en-US" sz="1200" dirty="0">
                <a:effectLst/>
              </a:rPr>
              <a:t>, S. &amp; Friedman, H. Valerie and Patrick Hastie. 764</a:t>
            </a:r>
            <a:r>
              <a:rPr lang="en-US" dirty="0">
                <a:effectLst/>
              </a:rPr>
              <a:t>.</a:t>
            </a:r>
          </a:p>
        </p:txBody>
      </p:sp>
      <p:sp>
        <p:nvSpPr>
          <p:cNvPr id="2" name="Title 1">
            <a:extLst>
              <a:ext uri="{FF2B5EF4-FFF2-40B4-BE49-F238E27FC236}">
                <a16:creationId xmlns:a16="http://schemas.microsoft.com/office/drawing/2014/main" id="{D464A998-AED7-6D02-428E-55B5A1BF4DDF}"/>
              </a:ext>
            </a:extLst>
          </p:cNvPr>
          <p:cNvSpPr>
            <a:spLocks noGrp="1"/>
          </p:cNvSpPr>
          <p:nvPr>
            <p:ph type="title"/>
          </p:nvPr>
        </p:nvSpPr>
        <p:spPr>
          <a:xfrm>
            <a:off x="108857" y="165875"/>
            <a:ext cx="9829799" cy="736932"/>
          </a:xfrm>
        </p:spPr>
        <p:txBody>
          <a:bodyPr/>
          <a:lstStyle/>
          <a:p>
            <a:r>
              <a:rPr lang="en-US" dirty="0"/>
              <a:t>Challenges</a:t>
            </a:r>
          </a:p>
        </p:txBody>
      </p:sp>
    </p:spTree>
    <p:extLst>
      <p:ext uri="{BB962C8B-B14F-4D97-AF65-F5344CB8AC3E}">
        <p14:creationId xmlns:p14="http://schemas.microsoft.com/office/powerpoint/2010/main" val="144730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18" grpId="0"/>
      <p:bldP spid="19" grpId="0"/>
      <p:bldP spid="20" grpId="0"/>
      <p:bldP spid="21"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E331-71A8-3347-A08E-28DDC3C9F581}"/>
              </a:ext>
            </a:extLst>
          </p:cNvPr>
          <p:cNvSpPr>
            <a:spLocks noGrp="1"/>
          </p:cNvSpPr>
          <p:nvPr>
            <p:ph type="title"/>
          </p:nvPr>
        </p:nvSpPr>
        <p:spPr/>
        <p:txBody>
          <a:bodyPr>
            <a:normAutofit/>
          </a:bodyPr>
          <a:lstStyle/>
          <a:p>
            <a:r>
              <a:rPr lang="en-US" dirty="0"/>
              <a:t>Common Machine Learning Modules/Toolboxes</a:t>
            </a:r>
          </a:p>
        </p:txBody>
      </p:sp>
      <p:sp>
        <p:nvSpPr>
          <p:cNvPr id="3" name="Content Placeholder 2">
            <a:extLst>
              <a:ext uri="{FF2B5EF4-FFF2-40B4-BE49-F238E27FC236}">
                <a16:creationId xmlns:a16="http://schemas.microsoft.com/office/drawing/2014/main" id="{4F318B77-0A27-804F-BEE6-112BD2BDFD4C}"/>
              </a:ext>
            </a:extLst>
          </p:cNvPr>
          <p:cNvSpPr>
            <a:spLocks noGrp="1"/>
          </p:cNvSpPr>
          <p:nvPr>
            <p:ph idx="1"/>
          </p:nvPr>
        </p:nvSpPr>
        <p:spPr>
          <a:xfrm>
            <a:off x="838200" y="1155780"/>
            <a:ext cx="10515600" cy="5200569"/>
          </a:xfrm>
        </p:spPr>
        <p:txBody>
          <a:bodyPr>
            <a:noAutofit/>
          </a:bodyPr>
          <a:lstStyle/>
          <a:p>
            <a:r>
              <a:rPr lang="en-US" sz="1600" dirty="0">
                <a:hlinkClick r:id="rId2"/>
              </a:rPr>
              <a:t>Keras</a:t>
            </a:r>
            <a:endParaRPr lang="en-US" sz="1600" dirty="0"/>
          </a:p>
          <a:p>
            <a:pPr lvl="1"/>
            <a:r>
              <a:rPr lang="en-US" sz="1600" dirty="0"/>
              <a:t>Neural network library.</a:t>
            </a:r>
          </a:p>
          <a:p>
            <a:pPr lvl="1"/>
            <a:r>
              <a:rPr lang="en-US" sz="1600" dirty="0"/>
              <a:t>High-level abstractions, easy to use.</a:t>
            </a:r>
          </a:p>
          <a:p>
            <a:r>
              <a:rPr lang="en-US" sz="1600" dirty="0">
                <a:hlinkClick r:id="rId3"/>
              </a:rPr>
              <a:t>scikit-learn</a:t>
            </a:r>
            <a:endParaRPr lang="en-US" sz="1600" dirty="0"/>
          </a:p>
          <a:p>
            <a:pPr lvl="1"/>
            <a:r>
              <a:rPr lang="en-US" sz="1600" dirty="0"/>
              <a:t>Designed to work with NumPy and SciPy.</a:t>
            </a:r>
          </a:p>
          <a:p>
            <a:pPr lvl="1"/>
            <a:r>
              <a:rPr lang="en-US" sz="1600" dirty="0"/>
              <a:t>Has basic regression, classification, and clustering algorithms.</a:t>
            </a:r>
          </a:p>
          <a:p>
            <a:r>
              <a:rPr lang="en-US" sz="1600" dirty="0">
                <a:hlinkClick r:id="rId4"/>
              </a:rPr>
              <a:t>TensorFlow</a:t>
            </a:r>
            <a:endParaRPr lang="en-US" sz="1600" dirty="0"/>
          </a:p>
          <a:p>
            <a:pPr lvl="1"/>
            <a:r>
              <a:rPr lang="en-US" sz="1600" dirty="0"/>
              <a:t>Google’s internal software library for machine learning applications.</a:t>
            </a:r>
          </a:p>
          <a:p>
            <a:pPr lvl="1"/>
            <a:r>
              <a:rPr lang="en-US" sz="1600" dirty="0"/>
              <a:t>Similar to Keras, but a bit harder to use.</a:t>
            </a:r>
          </a:p>
          <a:p>
            <a:r>
              <a:rPr lang="en-US" sz="1600" dirty="0">
                <a:hlinkClick r:id="rId5"/>
              </a:rPr>
              <a:t>Theano</a:t>
            </a:r>
            <a:endParaRPr lang="en-US" sz="1600" dirty="0"/>
          </a:p>
          <a:p>
            <a:pPr lvl="1"/>
            <a:r>
              <a:rPr lang="en-US" sz="1600" dirty="0"/>
              <a:t>Efficient optimization of mathematical expressions using multi-dimensional arrays.</a:t>
            </a:r>
          </a:p>
          <a:p>
            <a:r>
              <a:rPr lang="en-US" sz="1600" dirty="0">
                <a:hlinkClick r:id="rId6"/>
              </a:rPr>
              <a:t>PyTorch</a:t>
            </a:r>
            <a:endParaRPr lang="en-US" sz="1600" dirty="0"/>
          </a:p>
          <a:p>
            <a:pPr lvl="1"/>
            <a:r>
              <a:rPr lang="en-US" sz="1600" dirty="0"/>
              <a:t>Based on Torch library (developed by Facebook).</a:t>
            </a:r>
          </a:p>
          <a:p>
            <a:pPr lvl="1"/>
            <a:r>
              <a:rPr lang="en-US" sz="1600" dirty="0"/>
              <a:t>Used for computer vision and natural language processing.</a:t>
            </a:r>
          </a:p>
          <a:p>
            <a:r>
              <a:rPr lang="en-US" sz="1600" dirty="0">
                <a:hlinkClick r:id="rId7"/>
              </a:rPr>
              <a:t>Shogun</a:t>
            </a:r>
            <a:endParaRPr lang="en-US" sz="1600" dirty="0"/>
          </a:p>
          <a:p>
            <a:pPr lvl="1"/>
            <a:r>
              <a:rPr lang="en-US" sz="1600" dirty="0"/>
              <a:t>Focus on kernel methods.</a:t>
            </a:r>
          </a:p>
          <a:p>
            <a:pPr lvl="1"/>
            <a:r>
              <a:rPr lang="en-US" sz="1600" dirty="0"/>
              <a:t>Originally developed for bioinformatics purposes.</a:t>
            </a:r>
          </a:p>
          <a:p>
            <a:endParaRPr lang="en-US" sz="1600" dirty="0"/>
          </a:p>
        </p:txBody>
      </p:sp>
      <p:sp>
        <p:nvSpPr>
          <p:cNvPr id="4" name="Slide Number Placeholder 3">
            <a:extLst>
              <a:ext uri="{FF2B5EF4-FFF2-40B4-BE49-F238E27FC236}">
                <a16:creationId xmlns:a16="http://schemas.microsoft.com/office/drawing/2014/main" id="{5223F341-AFB5-2B47-82AD-29D83959650D}"/>
              </a:ext>
            </a:extLst>
          </p:cNvPr>
          <p:cNvSpPr>
            <a:spLocks noGrp="1"/>
          </p:cNvSpPr>
          <p:nvPr>
            <p:ph type="sldNum" sz="quarter" idx="12"/>
          </p:nvPr>
        </p:nvSpPr>
        <p:spPr/>
        <p:txBody>
          <a:bodyPr/>
          <a:lstStyle/>
          <a:p>
            <a:fld id="{0CFEC368-1D7A-4F81-ABF6-AE0E36BAF64C}" type="slidenum">
              <a:rPr lang="en-US" smtClean="0"/>
              <a:pPr/>
              <a:t>35</a:t>
            </a:fld>
            <a:endParaRPr lang="en-US"/>
          </a:p>
        </p:txBody>
      </p:sp>
    </p:spTree>
    <p:extLst>
      <p:ext uri="{BB962C8B-B14F-4D97-AF65-F5344CB8AC3E}">
        <p14:creationId xmlns:p14="http://schemas.microsoft.com/office/powerpoint/2010/main" val="25972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F649-840C-C645-AD6C-8A460E37224A}"/>
              </a:ext>
            </a:extLst>
          </p:cNvPr>
          <p:cNvSpPr>
            <a:spLocks noGrp="1"/>
          </p:cNvSpPr>
          <p:nvPr>
            <p:ph type="title"/>
          </p:nvPr>
        </p:nvSpPr>
        <p:spPr/>
        <p:txBody>
          <a:bodyPr/>
          <a:lstStyle/>
          <a:p>
            <a:r>
              <a:rPr lang="en-US" dirty="0"/>
              <a:t>Common Algorithms</a:t>
            </a:r>
          </a:p>
        </p:txBody>
      </p:sp>
      <p:sp>
        <p:nvSpPr>
          <p:cNvPr id="3" name="Content Placeholder 2">
            <a:extLst>
              <a:ext uri="{FF2B5EF4-FFF2-40B4-BE49-F238E27FC236}">
                <a16:creationId xmlns:a16="http://schemas.microsoft.com/office/drawing/2014/main" id="{BCFE2568-A496-A94A-A43C-5F1E4AA8C6CE}"/>
              </a:ext>
            </a:extLst>
          </p:cNvPr>
          <p:cNvSpPr>
            <a:spLocks noGrp="1"/>
          </p:cNvSpPr>
          <p:nvPr>
            <p:ph idx="1"/>
          </p:nvPr>
        </p:nvSpPr>
        <p:spPr>
          <a:xfrm>
            <a:off x="419100" y="1169868"/>
            <a:ext cx="11353800" cy="5021182"/>
          </a:xfrm>
        </p:spPr>
        <p:txBody>
          <a:bodyPr numCol="2">
            <a:noAutofit/>
          </a:bodyPr>
          <a:lstStyle/>
          <a:p>
            <a:r>
              <a:rPr lang="en-US" sz="3200" dirty="0"/>
              <a:t>Linear Regression</a:t>
            </a:r>
          </a:p>
          <a:p>
            <a:r>
              <a:rPr lang="en-US" sz="3200" dirty="0"/>
              <a:t>Logistic Regression</a:t>
            </a:r>
          </a:p>
          <a:p>
            <a:r>
              <a:rPr lang="en-US" sz="3200" dirty="0"/>
              <a:t>Support Vector Machines</a:t>
            </a:r>
          </a:p>
          <a:p>
            <a:r>
              <a:rPr lang="en-US" sz="3200" dirty="0"/>
              <a:t>Decision Trees</a:t>
            </a:r>
          </a:p>
          <a:p>
            <a:r>
              <a:rPr lang="en-US" sz="3200" dirty="0"/>
              <a:t>Random Forests</a:t>
            </a:r>
          </a:p>
          <a:p>
            <a:r>
              <a:rPr lang="en-US" sz="3200" dirty="0"/>
              <a:t>Naïve Bayes Classification</a:t>
            </a:r>
          </a:p>
          <a:p>
            <a:r>
              <a:rPr lang="en-US" sz="3200" dirty="0"/>
              <a:t>Boosting</a:t>
            </a:r>
          </a:p>
          <a:p>
            <a:r>
              <a:rPr lang="en-US" sz="3200" dirty="0"/>
              <a:t>Clustering</a:t>
            </a:r>
          </a:p>
          <a:p>
            <a:r>
              <a:rPr lang="en-US" sz="3200" dirty="0"/>
              <a:t>Principal Component Analysis</a:t>
            </a:r>
          </a:p>
          <a:p>
            <a:r>
              <a:rPr lang="en-US" sz="3200" dirty="0"/>
              <a:t>Singular Value Decomposition</a:t>
            </a:r>
          </a:p>
          <a:p>
            <a:r>
              <a:rPr lang="en-US" sz="3200" dirty="0"/>
              <a:t>Independent Component Analysis</a:t>
            </a:r>
          </a:p>
          <a:p>
            <a:r>
              <a:rPr lang="en-US" sz="3200" dirty="0"/>
              <a:t>Neural Networks</a:t>
            </a:r>
          </a:p>
          <a:p>
            <a:r>
              <a:rPr lang="en-US" sz="3200" dirty="0"/>
              <a:t>Generative Adversarial Networks</a:t>
            </a:r>
          </a:p>
          <a:p>
            <a:r>
              <a:rPr lang="en-US" sz="3200" dirty="0"/>
              <a:t>Bayesian Optimization</a:t>
            </a:r>
          </a:p>
          <a:p>
            <a:r>
              <a:rPr lang="en-US" sz="3200" dirty="0"/>
              <a:t>Gaussian Process Regression</a:t>
            </a:r>
          </a:p>
        </p:txBody>
      </p:sp>
      <p:sp>
        <p:nvSpPr>
          <p:cNvPr id="4" name="Slide Number Placeholder 3">
            <a:extLst>
              <a:ext uri="{FF2B5EF4-FFF2-40B4-BE49-F238E27FC236}">
                <a16:creationId xmlns:a16="http://schemas.microsoft.com/office/drawing/2014/main" id="{BAA26EFE-F2A6-9D4D-9CFB-CD3C8E94FBA9}"/>
              </a:ext>
            </a:extLst>
          </p:cNvPr>
          <p:cNvSpPr>
            <a:spLocks noGrp="1"/>
          </p:cNvSpPr>
          <p:nvPr>
            <p:ph type="sldNum" sz="quarter" idx="12"/>
          </p:nvPr>
        </p:nvSpPr>
        <p:spPr/>
        <p:txBody>
          <a:bodyPr/>
          <a:lstStyle/>
          <a:p>
            <a:fld id="{0CFEC368-1D7A-4F81-ABF6-AE0E36BAF64C}" type="slidenum">
              <a:rPr lang="en-US" smtClean="0"/>
              <a:pPr/>
              <a:t>36</a:t>
            </a:fld>
            <a:endParaRPr lang="en-US"/>
          </a:p>
        </p:txBody>
      </p:sp>
    </p:spTree>
    <p:extLst>
      <p:ext uri="{BB962C8B-B14F-4D97-AF65-F5344CB8AC3E}">
        <p14:creationId xmlns:p14="http://schemas.microsoft.com/office/powerpoint/2010/main" val="8268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4CC7E1-E9A2-1A4F-2976-00238D5496E4}"/>
              </a:ext>
            </a:extLst>
          </p:cNvPr>
          <p:cNvSpPr txBox="1"/>
          <p:nvPr/>
        </p:nvSpPr>
        <p:spPr>
          <a:xfrm>
            <a:off x="0" y="0"/>
            <a:ext cx="4378506" cy="400110"/>
          </a:xfrm>
          <a:prstGeom prst="rect">
            <a:avLst/>
          </a:prstGeom>
          <a:noFill/>
        </p:spPr>
        <p:txBody>
          <a:bodyPr wrap="none" rtlCol="0">
            <a:spAutoFit/>
          </a:bodyPr>
          <a:lstStyle/>
          <a:p>
            <a:r>
              <a:rPr lang="en-US" sz="2000" b="1" dirty="0"/>
              <a:t>Resources to start on your ML journey !</a:t>
            </a:r>
          </a:p>
        </p:txBody>
      </p:sp>
      <p:sp>
        <p:nvSpPr>
          <p:cNvPr id="8" name="TextBox 7">
            <a:extLst>
              <a:ext uri="{FF2B5EF4-FFF2-40B4-BE49-F238E27FC236}">
                <a16:creationId xmlns:a16="http://schemas.microsoft.com/office/drawing/2014/main" id="{A1C18731-3362-07DC-023F-29B01F2D59C4}"/>
              </a:ext>
            </a:extLst>
          </p:cNvPr>
          <p:cNvSpPr txBox="1"/>
          <p:nvPr/>
        </p:nvSpPr>
        <p:spPr>
          <a:xfrm>
            <a:off x="0" y="428273"/>
            <a:ext cx="12145617" cy="3016210"/>
          </a:xfrm>
          <a:prstGeom prst="rect">
            <a:avLst/>
          </a:prstGeom>
          <a:noFill/>
        </p:spPr>
        <p:txBody>
          <a:bodyPr wrap="square" rtlCol="0">
            <a:spAutoFit/>
          </a:bodyPr>
          <a:lstStyle/>
          <a:p>
            <a:r>
              <a:rPr lang="en-US" b="1" dirty="0"/>
              <a:t>Textbooks</a:t>
            </a:r>
          </a:p>
          <a:p>
            <a:pPr marL="342900" indent="-342900">
              <a:buFont typeface="+mj-lt"/>
              <a:buAutoNum type="arabicPeriod"/>
            </a:pPr>
            <a:r>
              <a:rPr lang="en-US" b="1" dirty="0"/>
              <a:t>Machine Learning : A Probabilistic Approach </a:t>
            </a:r>
            <a:r>
              <a:rPr lang="en-US" dirty="0"/>
              <a:t>by</a:t>
            </a:r>
            <a:r>
              <a:rPr lang="en-US" b="1" dirty="0"/>
              <a:t> Kevin P. Murphy</a:t>
            </a:r>
          </a:p>
          <a:p>
            <a:pPr marL="800100" lvl="1" indent="-342900">
              <a:buFont typeface="Arial" panose="020B0604020202020204" pitchFamily="34" charset="0"/>
              <a:buChar char="•"/>
            </a:pPr>
            <a:r>
              <a:rPr lang="en-US" sz="1600" dirty="0"/>
              <a:t>Excellent book that dives right into the math of some common machine learning algorithms</a:t>
            </a:r>
          </a:p>
          <a:p>
            <a:pPr marL="342900" indent="-342900">
              <a:buFont typeface="+mj-lt"/>
              <a:buAutoNum type="arabicPeriod"/>
            </a:pPr>
            <a:r>
              <a:rPr lang="en-US" b="1" dirty="0"/>
              <a:t>Elements of Statistical Learning </a:t>
            </a:r>
            <a:r>
              <a:rPr lang="en-US" dirty="0"/>
              <a:t>by</a:t>
            </a:r>
            <a:r>
              <a:rPr lang="en-US" b="1" dirty="0"/>
              <a:t> Trevor Hastie and Robert </a:t>
            </a:r>
            <a:r>
              <a:rPr lang="en-US" b="1" dirty="0" err="1"/>
              <a:t>Tibshirani</a:t>
            </a:r>
            <a:r>
              <a:rPr lang="en-US" b="1" dirty="0"/>
              <a:t> and Jerome Friedman </a:t>
            </a:r>
          </a:p>
          <a:p>
            <a:pPr marL="800100" lvl="1" indent="-342900">
              <a:buFont typeface="Arial" panose="020B0604020202020204" pitchFamily="34" charset="0"/>
              <a:buChar char="•"/>
            </a:pPr>
            <a:r>
              <a:rPr lang="en-US" sz="1600" dirty="0"/>
              <a:t>A more advanced level introduction to machine learning. Skips a lot of the derivation parts. (Not for faint hearted !)</a:t>
            </a:r>
          </a:p>
          <a:p>
            <a:pPr marL="342900" indent="-342900">
              <a:buFont typeface="+mj-lt"/>
              <a:buAutoNum type="arabicPeriod"/>
            </a:pPr>
            <a:r>
              <a:rPr lang="en-US" b="1" dirty="0"/>
              <a:t>Hands on Machine Learning with Scikit-Learn, </a:t>
            </a:r>
            <a:r>
              <a:rPr lang="en-US" b="1" dirty="0" err="1"/>
              <a:t>Keras</a:t>
            </a:r>
            <a:r>
              <a:rPr lang="en-US" b="1" dirty="0"/>
              <a:t> and </a:t>
            </a:r>
            <a:r>
              <a:rPr lang="en-US" b="1" dirty="0" err="1"/>
              <a:t>Tensorflow</a:t>
            </a:r>
            <a:r>
              <a:rPr lang="en-US" b="1" dirty="0"/>
              <a:t> </a:t>
            </a:r>
            <a:r>
              <a:rPr lang="en-US" dirty="0"/>
              <a:t>by</a:t>
            </a:r>
            <a:r>
              <a:rPr lang="en-US" b="1" dirty="0"/>
              <a:t> </a:t>
            </a:r>
            <a:r>
              <a:rPr lang="en-US" b="1" dirty="0" err="1"/>
              <a:t>Aurelien</a:t>
            </a:r>
            <a:r>
              <a:rPr lang="en-US" b="1" dirty="0"/>
              <a:t> </a:t>
            </a:r>
            <a:r>
              <a:rPr lang="en-US" b="1" dirty="0" err="1"/>
              <a:t>Geron</a:t>
            </a:r>
            <a:r>
              <a:rPr lang="en-US" b="1" dirty="0"/>
              <a:t> </a:t>
            </a:r>
          </a:p>
          <a:p>
            <a:pPr marL="800100" lvl="1" indent="-342900">
              <a:buFont typeface="Arial" panose="020B0604020202020204" pitchFamily="34" charset="0"/>
              <a:buChar char="•"/>
            </a:pPr>
            <a:r>
              <a:rPr lang="en-US" sz="1600" dirty="0"/>
              <a:t>Great book to start with ! Guided tutorials and explanations to building and training machine learning models without diving too much into the math.</a:t>
            </a:r>
          </a:p>
          <a:p>
            <a:pPr marL="342900" indent="-342900">
              <a:buFont typeface="+mj-lt"/>
              <a:buAutoNum type="arabicPeriod"/>
            </a:pPr>
            <a:r>
              <a:rPr lang="en-US" b="1" dirty="0"/>
              <a:t>Deep Learning with Python </a:t>
            </a:r>
            <a:r>
              <a:rPr lang="en-US" dirty="0"/>
              <a:t>by</a:t>
            </a:r>
            <a:r>
              <a:rPr lang="en-US" b="1" dirty="0"/>
              <a:t> Francois Chollet</a:t>
            </a:r>
          </a:p>
          <a:p>
            <a:pPr marL="342900" indent="-342900">
              <a:buFont typeface="+mj-lt"/>
              <a:buAutoNum type="arabicPeriod"/>
            </a:pPr>
            <a:r>
              <a:rPr lang="en-US" b="1" dirty="0">
                <a:hlinkClick r:id="rId3"/>
              </a:rPr>
              <a:t>https://www.deeplearningbook.org</a:t>
            </a:r>
            <a:r>
              <a:rPr lang="en-US" b="1" dirty="0"/>
              <a:t> </a:t>
            </a:r>
            <a:r>
              <a:rPr lang="en-US" dirty="0"/>
              <a:t>by</a:t>
            </a:r>
            <a:r>
              <a:rPr lang="en-US" b="1" dirty="0"/>
              <a:t> Ian goodfellow and </a:t>
            </a:r>
            <a:r>
              <a:rPr lang="en-US" b="1" dirty="0" err="1"/>
              <a:t>Yoshua</a:t>
            </a:r>
            <a:r>
              <a:rPr lang="en-US" b="1" dirty="0"/>
              <a:t> </a:t>
            </a:r>
            <a:r>
              <a:rPr lang="en-US" b="1" dirty="0" err="1"/>
              <a:t>Bengio</a:t>
            </a:r>
            <a:r>
              <a:rPr lang="en-US" b="1" dirty="0"/>
              <a:t> and Aaron Courville</a:t>
            </a:r>
          </a:p>
          <a:p>
            <a:pPr marL="800100" lvl="1" indent="-342900">
              <a:buFont typeface="Arial" panose="020B0604020202020204" pitchFamily="34" charset="0"/>
              <a:buChar char="•"/>
            </a:pPr>
            <a:r>
              <a:rPr lang="en-US" sz="1600" dirty="0"/>
              <a:t>Excellent book to follow for building and training neural networks !</a:t>
            </a:r>
          </a:p>
        </p:txBody>
      </p:sp>
      <p:sp>
        <p:nvSpPr>
          <p:cNvPr id="9" name="TextBox 8">
            <a:extLst>
              <a:ext uri="{FF2B5EF4-FFF2-40B4-BE49-F238E27FC236}">
                <a16:creationId xmlns:a16="http://schemas.microsoft.com/office/drawing/2014/main" id="{5AD09F63-3239-18F7-5A10-BA034D1E4FD6}"/>
              </a:ext>
            </a:extLst>
          </p:cNvPr>
          <p:cNvSpPr txBox="1"/>
          <p:nvPr/>
        </p:nvSpPr>
        <p:spPr>
          <a:xfrm>
            <a:off x="46383" y="3359427"/>
            <a:ext cx="2531717" cy="369332"/>
          </a:xfrm>
          <a:prstGeom prst="rect">
            <a:avLst/>
          </a:prstGeom>
          <a:noFill/>
        </p:spPr>
        <p:txBody>
          <a:bodyPr wrap="square" rtlCol="0">
            <a:spAutoFit/>
          </a:bodyPr>
          <a:lstStyle/>
          <a:p>
            <a:r>
              <a:rPr lang="en-US" b="1" dirty="0">
                <a:hlinkClick r:id="rId4"/>
              </a:rPr>
              <a:t>Neural net visualization</a:t>
            </a:r>
            <a:endParaRPr lang="en-US" b="1" dirty="0"/>
          </a:p>
        </p:txBody>
      </p:sp>
      <p:sp>
        <p:nvSpPr>
          <p:cNvPr id="10" name="TextBox 9">
            <a:hlinkClick r:id="rId5"/>
            <a:extLst>
              <a:ext uri="{FF2B5EF4-FFF2-40B4-BE49-F238E27FC236}">
                <a16:creationId xmlns:a16="http://schemas.microsoft.com/office/drawing/2014/main" id="{3451490E-2B4C-C9CD-5A07-A77B3A5A53B3}"/>
              </a:ext>
            </a:extLst>
          </p:cNvPr>
          <p:cNvSpPr txBox="1"/>
          <p:nvPr/>
        </p:nvSpPr>
        <p:spPr>
          <a:xfrm>
            <a:off x="46383" y="3767693"/>
            <a:ext cx="2754665" cy="369332"/>
          </a:xfrm>
          <a:prstGeom prst="rect">
            <a:avLst/>
          </a:prstGeom>
          <a:noFill/>
        </p:spPr>
        <p:txBody>
          <a:bodyPr wrap="none" rtlCol="0">
            <a:spAutoFit/>
          </a:bodyPr>
          <a:lstStyle/>
          <a:p>
            <a:r>
              <a:rPr lang="en-US" b="1" dirty="0" err="1">
                <a:hlinkClick r:id="rId5"/>
              </a:rPr>
              <a:t>Tensorflow</a:t>
            </a:r>
            <a:r>
              <a:rPr lang="en-US" b="1" dirty="0">
                <a:hlinkClick r:id="rId5"/>
              </a:rPr>
              <a:t> documentation</a:t>
            </a:r>
            <a:endParaRPr lang="en-US" b="1" dirty="0"/>
          </a:p>
        </p:txBody>
      </p:sp>
      <p:sp>
        <p:nvSpPr>
          <p:cNvPr id="11" name="TextBox 10">
            <a:extLst>
              <a:ext uri="{FF2B5EF4-FFF2-40B4-BE49-F238E27FC236}">
                <a16:creationId xmlns:a16="http://schemas.microsoft.com/office/drawing/2014/main" id="{5EAF5068-B9B5-99BC-C8F4-6E8F5397C99B}"/>
              </a:ext>
            </a:extLst>
          </p:cNvPr>
          <p:cNvSpPr txBox="1"/>
          <p:nvPr/>
        </p:nvSpPr>
        <p:spPr>
          <a:xfrm>
            <a:off x="46384" y="4152414"/>
            <a:ext cx="2450543" cy="369332"/>
          </a:xfrm>
          <a:prstGeom prst="rect">
            <a:avLst/>
          </a:prstGeom>
          <a:noFill/>
        </p:spPr>
        <p:txBody>
          <a:bodyPr wrap="none" rtlCol="0">
            <a:spAutoFit/>
          </a:bodyPr>
          <a:lstStyle/>
          <a:p>
            <a:r>
              <a:rPr lang="en-US" b="1" dirty="0" err="1">
                <a:hlinkClick r:id="rId6"/>
              </a:rPr>
              <a:t>PyTorch</a:t>
            </a:r>
            <a:r>
              <a:rPr lang="en-US" b="1" dirty="0">
                <a:hlinkClick r:id="rId6"/>
              </a:rPr>
              <a:t> documentation</a:t>
            </a:r>
            <a:endParaRPr lang="en-US" b="1" dirty="0"/>
          </a:p>
        </p:txBody>
      </p:sp>
      <p:sp>
        <p:nvSpPr>
          <p:cNvPr id="12" name="TextBox 11">
            <a:extLst>
              <a:ext uri="{FF2B5EF4-FFF2-40B4-BE49-F238E27FC236}">
                <a16:creationId xmlns:a16="http://schemas.microsoft.com/office/drawing/2014/main" id="{8A18B6B4-27DD-1C2E-D474-B41B80248F0D}"/>
              </a:ext>
            </a:extLst>
          </p:cNvPr>
          <p:cNvSpPr txBox="1"/>
          <p:nvPr/>
        </p:nvSpPr>
        <p:spPr>
          <a:xfrm>
            <a:off x="46383" y="4552524"/>
            <a:ext cx="11993217" cy="1354217"/>
          </a:xfrm>
          <a:prstGeom prst="rect">
            <a:avLst/>
          </a:prstGeom>
          <a:noFill/>
        </p:spPr>
        <p:txBody>
          <a:bodyPr wrap="square" rtlCol="0">
            <a:spAutoFit/>
          </a:bodyPr>
          <a:lstStyle/>
          <a:p>
            <a:r>
              <a:rPr lang="en-US" b="1" dirty="0" err="1"/>
              <a:t>Youtube</a:t>
            </a:r>
            <a:r>
              <a:rPr lang="en-US" b="1" dirty="0"/>
              <a:t> video links by 3Blue1Brown on Deep Learning</a:t>
            </a:r>
          </a:p>
          <a:p>
            <a:pPr marL="457200" indent="-457200">
              <a:buAutoNum type="arabicPeriod"/>
            </a:pPr>
            <a:r>
              <a:rPr lang="en-US" sz="1600" dirty="0">
                <a:hlinkClick r:id="rId7"/>
              </a:rPr>
              <a:t>But what is a neural network ? | Chapter 1, Deep Learning</a:t>
            </a:r>
            <a:endParaRPr lang="en-US" sz="1600" dirty="0"/>
          </a:p>
          <a:p>
            <a:pPr marL="457200" indent="-457200">
              <a:buAutoNum type="arabicPeriod"/>
            </a:pPr>
            <a:r>
              <a:rPr lang="en-US" sz="1600" dirty="0">
                <a:hlinkClick r:id="rId8"/>
              </a:rPr>
              <a:t>Gradient Descent, how neural networks learn | Chapter 2, Deep Learning</a:t>
            </a:r>
            <a:endParaRPr lang="en-US" sz="1600" dirty="0"/>
          </a:p>
          <a:p>
            <a:pPr marL="457200" indent="-457200">
              <a:buAutoNum type="arabicPeriod"/>
            </a:pPr>
            <a:r>
              <a:rPr lang="en-US" sz="1600" dirty="0">
                <a:hlinkClick r:id="rId9"/>
              </a:rPr>
              <a:t>What is backpropagation really doing ? | Chapter 3, Deep Learning</a:t>
            </a:r>
            <a:endParaRPr lang="en-US" sz="1600" dirty="0"/>
          </a:p>
          <a:p>
            <a:pPr marL="457200" indent="-457200">
              <a:buAutoNum type="arabicPeriod"/>
            </a:pPr>
            <a:r>
              <a:rPr lang="en-US" sz="1600" dirty="0">
                <a:hlinkClick r:id="rId10"/>
              </a:rPr>
              <a:t>Backpropagation calculus | Chapter 4, Deep Learning</a:t>
            </a:r>
            <a:endParaRPr lang="en-US" sz="1600" dirty="0"/>
          </a:p>
        </p:txBody>
      </p:sp>
      <p:sp>
        <p:nvSpPr>
          <p:cNvPr id="16" name="TextBox 15">
            <a:extLst>
              <a:ext uri="{FF2B5EF4-FFF2-40B4-BE49-F238E27FC236}">
                <a16:creationId xmlns:a16="http://schemas.microsoft.com/office/drawing/2014/main" id="{FBF64B31-1A2B-78CD-7CFB-45E193E1D702}"/>
              </a:ext>
            </a:extLst>
          </p:cNvPr>
          <p:cNvSpPr txBox="1"/>
          <p:nvPr/>
        </p:nvSpPr>
        <p:spPr>
          <a:xfrm>
            <a:off x="44223" y="5957273"/>
            <a:ext cx="6149008" cy="861774"/>
          </a:xfrm>
          <a:prstGeom prst="rect">
            <a:avLst/>
          </a:prstGeom>
          <a:noFill/>
        </p:spPr>
        <p:txBody>
          <a:bodyPr wrap="square">
            <a:spAutoFit/>
          </a:bodyPr>
          <a:lstStyle/>
          <a:p>
            <a:r>
              <a:rPr lang="en-US" b="1" dirty="0"/>
              <a:t>Courses at Johns Hopkins for Upper Level Undergraduates</a:t>
            </a:r>
          </a:p>
          <a:p>
            <a:pPr marL="342900" indent="-342900">
              <a:buFont typeface="Arial" panose="020B0604020202020204" pitchFamily="34" charset="0"/>
              <a:buChar char="•"/>
            </a:pPr>
            <a:r>
              <a:rPr lang="en-US" sz="1600" dirty="0"/>
              <a:t>EN.601.475 (01) Machine Learning -&gt; CSE</a:t>
            </a:r>
          </a:p>
          <a:p>
            <a:pPr marL="342900" indent="-342900">
              <a:buFont typeface="Arial" panose="020B0604020202020204" pitchFamily="34" charset="0"/>
              <a:buChar char="•"/>
            </a:pPr>
            <a:r>
              <a:rPr lang="en-US" sz="1600" dirty="0"/>
              <a:t>EN.540.405 (01) Machine </a:t>
            </a:r>
            <a:r>
              <a:rPr lang="en-US" sz="1600" dirty="0" err="1"/>
              <a:t>Learrning</a:t>
            </a:r>
            <a:r>
              <a:rPr lang="en-US" sz="1600" dirty="0"/>
              <a:t> -&gt; </a:t>
            </a:r>
            <a:r>
              <a:rPr lang="en-US" sz="1600" dirty="0" err="1"/>
              <a:t>ChemBE</a:t>
            </a:r>
            <a:endParaRPr lang="en-US" sz="1600" dirty="0"/>
          </a:p>
        </p:txBody>
      </p:sp>
      <p:sp>
        <p:nvSpPr>
          <p:cNvPr id="13" name="Slide Number Placeholder 1">
            <a:extLst>
              <a:ext uri="{FF2B5EF4-FFF2-40B4-BE49-F238E27FC236}">
                <a16:creationId xmlns:a16="http://schemas.microsoft.com/office/drawing/2014/main" id="{82B0A7AF-3BA1-BA30-0759-02E3E1E0961E}"/>
              </a:ext>
            </a:extLst>
          </p:cNvPr>
          <p:cNvSpPr>
            <a:spLocks noGrp="1"/>
          </p:cNvSpPr>
          <p:nvPr>
            <p:ph type="sldNum" sz="quarter" idx="12"/>
          </p:nvPr>
        </p:nvSpPr>
        <p:spPr>
          <a:xfrm>
            <a:off x="9404577" y="6471270"/>
            <a:ext cx="2743200" cy="365125"/>
          </a:xfrm>
        </p:spPr>
        <p:txBody>
          <a:bodyPr/>
          <a:lstStyle/>
          <a:p>
            <a:r>
              <a:rPr lang="en-US" sz="1800" b="1" dirty="0">
                <a:solidFill>
                  <a:schemeClr val="tx1"/>
                </a:solidFill>
              </a:rPr>
              <a:t>21</a:t>
            </a:r>
          </a:p>
        </p:txBody>
      </p:sp>
      <p:sp>
        <p:nvSpPr>
          <p:cNvPr id="14" name="TextBox 13">
            <a:extLst>
              <a:ext uri="{FF2B5EF4-FFF2-40B4-BE49-F238E27FC236}">
                <a16:creationId xmlns:a16="http://schemas.microsoft.com/office/drawing/2014/main" id="{DE546680-5C1A-F2E3-F508-D985D993D697}"/>
              </a:ext>
            </a:extLst>
          </p:cNvPr>
          <p:cNvSpPr txBox="1"/>
          <p:nvPr/>
        </p:nvSpPr>
        <p:spPr>
          <a:xfrm>
            <a:off x="4466218" y="6197616"/>
            <a:ext cx="6131858" cy="584775"/>
          </a:xfrm>
          <a:prstGeom prst="rect">
            <a:avLst/>
          </a:prstGeom>
          <a:noFill/>
        </p:spPr>
        <p:txBody>
          <a:bodyPr wrap="square">
            <a:spAutoFit/>
          </a:bodyPr>
          <a:lstStyle/>
          <a:p>
            <a:pPr marL="342900" indent="-342900">
              <a:buFont typeface="Arial" panose="020B0604020202020204" pitchFamily="34" charset="0"/>
              <a:buChar char="•"/>
            </a:pPr>
            <a:r>
              <a:rPr lang="en-US" sz="1600" dirty="0"/>
              <a:t>EN.601.475 (01) Machine Learning for Medical </a:t>
            </a:r>
            <a:r>
              <a:rPr lang="en-US" sz="1600" dirty="0" err="1"/>
              <a:t>Applns</a:t>
            </a:r>
            <a:r>
              <a:rPr lang="en-US" sz="1600" dirty="0"/>
              <a:t> -&gt; ECE</a:t>
            </a:r>
          </a:p>
          <a:p>
            <a:pPr marL="342900" indent="-342900">
              <a:buFont typeface="Arial" panose="020B0604020202020204" pitchFamily="34" charset="0"/>
              <a:buChar char="•"/>
            </a:pPr>
            <a:r>
              <a:rPr lang="en-US" sz="1600" dirty="0"/>
              <a:t>EN.540.405 (01) Machine Learning : Deep Learning  -&gt; CSE</a:t>
            </a:r>
          </a:p>
        </p:txBody>
      </p:sp>
    </p:spTree>
    <p:extLst>
      <p:ext uri="{BB962C8B-B14F-4D97-AF65-F5344CB8AC3E}">
        <p14:creationId xmlns:p14="http://schemas.microsoft.com/office/powerpoint/2010/main" val="208989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009F-F321-3040-91C6-DC516A8ACB1D}"/>
              </a:ext>
            </a:extLst>
          </p:cNvPr>
          <p:cNvSpPr>
            <a:spLocks noGrp="1"/>
          </p:cNvSpPr>
          <p:nvPr>
            <p:ph type="title"/>
          </p:nvPr>
        </p:nvSpPr>
        <p:spPr/>
        <p:txBody>
          <a:bodyPr/>
          <a:lstStyle/>
          <a:p>
            <a:r>
              <a:rPr lang="en-US" dirty="0"/>
              <a:t>Common Classes of Tasks</a:t>
            </a:r>
          </a:p>
        </p:txBody>
      </p:sp>
      <p:sp>
        <p:nvSpPr>
          <p:cNvPr id="3" name="Content Placeholder 2">
            <a:extLst>
              <a:ext uri="{FF2B5EF4-FFF2-40B4-BE49-F238E27FC236}">
                <a16:creationId xmlns:a16="http://schemas.microsoft.com/office/drawing/2014/main" id="{DD733E84-BD27-E747-9EFE-0D2B3B771263}"/>
              </a:ext>
            </a:extLst>
          </p:cNvPr>
          <p:cNvSpPr>
            <a:spLocks noGrp="1"/>
          </p:cNvSpPr>
          <p:nvPr>
            <p:ph idx="1"/>
          </p:nvPr>
        </p:nvSpPr>
        <p:spPr>
          <a:xfrm>
            <a:off x="523875" y="1289194"/>
            <a:ext cx="11144250" cy="4876800"/>
          </a:xfrm>
        </p:spPr>
        <p:txBody>
          <a:bodyPr>
            <a:normAutofit fontScale="92500" lnSpcReduction="10000"/>
          </a:bodyPr>
          <a:lstStyle/>
          <a:p>
            <a:r>
              <a:rPr lang="en-US" dirty="0"/>
              <a:t>Anomaly Detection:</a:t>
            </a:r>
          </a:p>
          <a:p>
            <a:pPr lvl="1"/>
            <a:r>
              <a:rPr lang="en-US" dirty="0"/>
              <a:t>identification of unusual data</a:t>
            </a:r>
          </a:p>
          <a:p>
            <a:r>
              <a:rPr lang="en-US" dirty="0"/>
              <a:t>Association Rule Learning:</a:t>
            </a:r>
          </a:p>
          <a:p>
            <a:pPr lvl="1"/>
            <a:r>
              <a:rPr lang="en-US" dirty="0"/>
              <a:t>searching for relationships between variables</a:t>
            </a:r>
          </a:p>
          <a:p>
            <a:r>
              <a:rPr lang="en-US" dirty="0"/>
              <a:t>Clustering:</a:t>
            </a:r>
          </a:p>
          <a:p>
            <a:pPr lvl="1"/>
            <a:r>
              <a:rPr lang="en-US" dirty="0"/>
              <a:t>discovering groups and structures that are similar</a:t>
            </a:r>
          </a:p>
          <a:p>
            <a:r>
              <a:rPr lang="en-US" dirty="0"/>
              <a:t>Classification:</a:t>
            </a:r>
          </a:p>
          <a:p>
            <a:pPr lvl="1"/>
            <a:r>
              <a:rPr lang="en-US" dirty="0"/>
              <a:t>applying a classifier to data</a:t>
            </a:r>
          </a:p>
          <a:p>
            <a:r>
              <a:rPr lang="en-US" dirty="0"/>
              <a:t>Regression:</a:t>
            </a:r>
          </a:p>
          <a:p>
            <a:pPr lvl="1"/>
            <a:r>
              <a:rPr lang="en-US" dirty="0"/>
              <a:t>find a function that can be used to model data</a:t>
            </a:r>
          </a:p>
          <a:p>
            <a:r>
              <a:rPr lang="en-US" dirty="0"/>
              <a:t>Summarization:</a:t>
            </a:r>
          </a:p>
          <a:p>
            <a:pPr lvl="1"/>
            <a:r>
              <a:rPr lang="en-US" dirty="0"/>
              <a:t>provide a more compact representation of a data set</a:t>
            </a:r>
          </a:p>
        </p:txBody>
      </p:sp>
      <p:sp>
        <p:nvSpPr>
          <p:cNvPr id="4" name="Slide Number Placeholder 3">
            <a:extLst>
              <a:ext uri="{FF2B5EF4-FFF2-40B4-BE49-F238E27FC236}">
                <a16:creationId xmlns:a16="http://schemas.microsoft.com/office/drawing/2014/main" id="{743D6C92-BB4C-614B-820F-53E3451FD545}"/>
              </a:ext>
            </a:extLst>
          </p:cNvPr>
          <p:cNvSpPr>
            <a:spLocks noGrp="1"/>
          </p:cNvSpPr>
          <p:nvPr>
            <p:ph type="sldNum" sz="quarter" idx="12"/>
          </p:nvPr>
        </p:nvSpPr>
        <p:spPr/>
        <p:txBody>
          <a:bodyPr/>
          <a:lstStyle/>
          <a:p>
            <a:fld id="{0CFEC368-1D7A-4F81-ABF6-AE0E36BAF64C}" type="slidenum">
              <a:rPr lang="en-US" smtClean="0"/>
              <a:pPr/>
              <a:t>4</a:t>
            </a:fld>
            <a:endParaRPr lang="en-US"/>
          </a:p>
        </p:txBody>
      </p:sp>
      <p:sp>
        <p:nvSpPr>
          <p:cNvPr id="5" name="TextBox 4">
            <a:extLst>
              <a:ext uri="{FF2B5EF4-FFF2-40B4-BE49-F238E27FC236}">
                <a16:creationId xmlns:a16="http://schemas.microsoft.com/office/drawing/2014/main" id="{53CCBA9F-3084-9649-B8FE-CEBDA8D8F4DF}"/>
              </a:ext>
            </a:extLst>
          </p:cNvPr>
          <p:cNvSpPr txBox="1"/>
          <p:nvPr/>
        </p:nvSpPr>
        <p:spPr>
          <a:xfrm>
            <a:off x="108857" y="6494125"/>
            <a:ext cx="6516712" cy="275748"/>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Fayyad et al., From Data Mining to Knowledge Discovery in Databases, AI Magazine (1996).</a:t>
            </a:r>
          </a:p>
        </p:txBody>
      </p:sp>
    </p:spTree>
    <p:extLst>
      <p:ext uri="{BB962C8B-B14F-4D97-AF65-F5344CB8AC3E}">
        <p14:creationId xmlns:p14="http://schemas.microsoft.com/office/powerpoint/2010/main" val="18664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243A-F40B-F64B-A3CB-085112771BDD}"/>
              </a:ext>
            </a:extLst>
          </p:cNvPr>
          <p:cNvSpPr>
            <a:spLocks noGrp="1"/>
          </p:cNvSpPr>
          <p:nvPr>
            <p:ph type="title"/>
          </p:nvPr>
        </p:nvSpPr>
        <p:spPr/>
        <p:txBody>
          <a:bodyPr/>
          <a:lstStyle/>
          <a:p>
            <a:r>
              <a:rPr lang="en-US" dirty="0"/>
              <a:t>Example – Sentiment Analysis</a:t>
            </a:r>
          </a:p>
        </p:txBody>
      </p:sp>
      <p:sp>
        <p:nvSpPr>
          <p:cNvPr id="3" name="Content Placeholder 2">
            <a:extLst>
              <a:ext uri="{FF2B5EF4-FFF2-40B4-BE49-F238E27FC236}">
                <a16:creationId xmlns:a16="http://schemas.microsoft.com/office/drawing/2014/main" id="{A448DB2F-9CEF-C54E-B90B-887E3009C49C}"/>
              </a:ext>
            </a:extLst>
          </p:cNvPr>
          <p:cNvSpPr>
            <a:spLocks noGrp="1"/>
          </p:cNvSpPr>
          <p:nvPr>
            <p:ph idx="1"/>
          </p:nvPr>
        </p:nvSpPr>
        <p:spPr/>
        <p:txBody>
          <a:bodyPr/>
          <a:lstStyle/>
          <a:p>
            <a:r>
              <a:rPr lang="en-US" dirty="0"/>
              <a:t>Automated process used to identify positive, negative, and/or neutral opinions from text.</a:t>
            </a:r>
          </a:p>
          <a:p>
            <a:endParaRPr lang="en-US" dirty="0"/>
          </a:p>
          <a:p>
            <a:endParaRPr lang="en-US" dirty="0"/>
          </a:p>
          <a:p>
            <a:endParaRPr lang="en-US" dirty="0"/>
          </a:p>
          <a:p>
            <a:endParaRPr lang="en-US" dirty="0"/>
          </a:p>
          <a:p>
            <a:endParaRPr lang="en-US" dirty="0"/>
          </a:p>
          <a:p>
            <a:endParaRPr lang="en-US" dirty="0"/>
          </a:p>
          <a:p>
            <a:r>
              <a:rPr lang="en-US" dirty="0"/>
              <a:t>Examples of text include social media posts, product reviews, survey responses, etc.</a:t>
            </a:r>
          </a:p>
        </p:txBody>
      </p:sp>
      <p:sp>
        <p:nvSpPr>
          <p:cNvPr id="4" name="Slide Number Placeholder 3">
            <a:extLst>
              <a:ext uri="{FF2B5EF4-FFF2-40B4-BE49-F238E27FC236}">
                <a16:creationId xmlns:a16="http://schemas.microsoft.com/office/drawing/2014/main" id="{15BE31EE-492E-E842-B76A-92338FE41BF5}"/>
              </a:ext>
            </a:extLst>
          </p:cNvPr>
          <p:cNvSpPr>
            <a:spLocks noGrp="1"/>
          </p:cNvSpPr>
          <p:nvPr>
            <p:ph type="sldNum" sz="quarter" idx="12"/>
          </p:nvPr>
        </p:nvSpPr>
        <p:spPr/>
        <p:txBody>
          <a:bodyPr/>
          <a:lstStyle/>
          <a:p>
            <a:fld id="{0CFEC368-1D7A-4F81-ABF6-AE0E36BAF64C}" type="slidenum">
              <a:rPr lang="en-US" smtClean="0"/>
              <a:pPr/>
              <a:t>5</a:t>
            </a:fld>
            <a:endParaRPr lang="en-US"/>
          </a:p>
        </p:txBody>
      </p:sp>
      <p:pic>
        <p:nvPicPr>
          <p:cNvPr id="5" name="Picture 4">
            <a:extLst>
              <a:ext uri="{FF2B5EF4-FFF2-40B4-BE49-F238E27FC236}">
                <a16:creationId xmlns:a16="http://schemas.microsoft.com/office/drawing/2014/main" id="{6229DEEE-6B81-5F4D-A1A4-10B3C3EB378E}"/>
              </a:ext>
            </a:extLst>
          </p:cNvPr>
          <p:cNvPicPr>
            <a:picLocks noChangeAspect="1"/>
          </p:cNvPicPr>
          <p:nvPr/>
        </p:nvPicPr>
        <p:blipFill>
          <a:blip r:embed="rId3"/>
          <a:stretch>
            <a:fillRect/>
          </a:stretch>
        </p:blipFill>
        <p:spPr>
          <a:xfrm>
            <a:off x="3024389" y="2313140"/>
            <a:ext cx="6143223" cy="2246905"/>
          </a:xfrm>
          <a:prstGeom prst="rect">
            <a:avLst/>
          </a:prstGeom>
        </p:spPr>
      </p:pic>
    </p:spTree>
    <p:extLst>
      <p:ext uri="{BB962C8B-B14F-4D97-AF65-F5344CB8AC3E}">
        <p14:creationId xmlns:p14="http://schemas.microsoft.com/office/powerpoint/2010/main" val="131516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243A-F40B-F64B-A3CB-085112771BDD}"/>
              </a:ext>
            </a:extLst>
          </p:cNvPr>
          <p:cNvSpPr>
            <a:spLocks noGrp="1"/>
          </p:cNvSpPr>
          <p:nvPr>
            <p:ph type="title"/>
          </p:nvPr>
        </p:nvSpPr>
        <p:spPr/>
        <p:txBody>
          <a:bodyPr/>
          <a:lstStyle/>
          <a:p>
            <a:r>
              <a:rPr lang="en-US" dirty="0"/>
              <a:t>Example – Sentiment Analysis</a:t>
            </a:r>
          </a:p>
        </p:txBody>
      </p:sp>
      <p:sp>
        <p:nvSpPr>
          <p:cNvPr id="3" name="Content Placeholder 2">
            <a:extLst>
              <a:ext uri="{FF2B5EF4-FFF2-40B4-BE49-F238E27FC236}">
                <a16:creationId xmlns:a16="http://schemas.microsoft.com/office/drawing/2014/main" id="{A448DB2F-9CEF-C54E-B90B-887E3009C49C}"/>
              </a:ext>
            </a:extLst>
          </p:cNvPr>
          <p:cNvSpPr>
            <a:spLocks noGrp="1"/>
          </p:cNvSpPr>
          <p:nvPr>
            <p:ph idx="1"/>
          </p:nvPr>
        </p:nvSpPr>
        <p:spPr>
          <a:xfrm>
            <a:off x="838200" y="1155781"/>
            <a:ext cx="9734550" cy="5021182"/>
          </a:xfrm>
        </p:spPr>
        <p:txBody>
          <a:bodyPr>
            <a:normAutofit lnSpcReduction="10000"/>
          </a:bodyPr>
          <a:lstStyle/>
          <a:p>
            <a:r>
              <a:rPr lang="en-US" dirty="0"/>
              <a:t>Here, we propose a data mining scenario:</a:t>
            </a:r>
          </a:p>
          <a:p>
            <a:pPr lvl="1"/>
            <a:endParaRPr lang="en-US" dirty="0"/>
          </a:p>
          <a:p>
            <a:pPr lvl="1"/>
            <a:r>
              <a:rPr lang="en-US" dirty="0"/>
              <a:t>Twitter is a widely-used social network where users give their opinions and thoughts on a broad range of topics.</a:t>
            </a:r>
          </a:p>
          <a:p>
            <a:pPr lvl="1"/>
            <a:endParaRPr lang="en-US" dirty="0"/>
          </a:p>
          <a:p>
            <a:pPr lvl="1"/>
            <a:r>
              <a:rPr lang="en-US" dirty="0"/>
              <a:t>There are millions of tweets posts sent out per day – meaning that there is a large amount of data generated and stored on Twitter’s servers.</a:t>
            </a:r>
          </a:p>
          <a:p>
            <a:pPr marL="0" indent="0">
              <a:buNone/>
            </a:pPr>
            <a:endParaRPr lang="en-US" dirty="0"/>
          </a:p>
          <a:p>
            <a:r>
              <a:rPr lang="en-US" dirty="0"/>
              <a:t>Given a certain keyword, we parse through a collection of tweets containing that keyword and then we want to find out which other terms appear most frequently and perform sentiment analysis on the given keyword.</a:t>
            </a:r>
          </a:p>
        </p:txBody>
      </p:sp>
      <p:sp>
        <p:nvSpPr>
          <p:cNvPr id="4" name="Slide Number Placeholder 3">
            <a:extLst>
              <a:ext uri="{FF2B5EF4-FFF2-40B4-BE49-F238E27FC236}">
                <a16:creationId xmlns:a16="http://schemas.microsoft.com/office/drawing/2014/main" id="{15BE31EE-492E-E842-B76A-92338FE41BF5}"/>
              </a:ext>
            </a:extLst>
          </p:cNvPr>
          <p:cNvSpPr>
            <a:spLocks noGrp="1"/>
          </p:cNvSpPr>
          <p:nvPr>
            <p:ph type="sldNum" sz="quarter" idx="12"/>
          </p:nvPr>
        </p:nvSpPr>
        <p:spPr/>
        <p:txBody>
          <a:bodyPr/>
          <a:lstStyle/>
          <a:p>
            <a:fld id="{0CFEC368-1D7A-4F81-ABF6-AE0E36BAF64C}" type="slidenum">
              <a:rPr lang="en-US" smtClean="0"/>
              <a:pPr/>
              <a:t>6</a:t>
            </a:fld>
            <a:endParaRPr lang="en-US"/>
          </a:p>
        </p:txBody>
      </p:sp>
      <p:pic>
        <p:nvPicPr>
          <p:cNvPr id="6" name="Picture 5">
            <a:extLst>
              <a:ext uri="{FF2B5EF4-FFF2-40B4-BE49-F238E27FC236}">
                <a16:creationId xmlns:a16="http://schemas.microsoft.com/office/drawing/2014/main" id="{7EA1E17A-62B2-C543-94FB-9893782C0C18}"/>
              </a:ext>
            </a:extLst>
          </p:cNvPr>
          <p:cNvPicPr>
            <a:picLocks noChangeAspect="1"/>
          </p:cNvPicPr>
          <p:nvPr/>
        </p:nvPicPr>
        <p:blipFill>
          <a:blip r:embed="rId2"/>
          <a:stretch>
            <a:fillRect/>
          </a:stretch>
        </p:blipFill>
        <p:spPr>
          <a:xfrm>
            <a:off x="10572750" y="1155781"/>
            <a:ext cx="1372241" cy="1372241"/>
          </a:xfrm>
          <a:prstGeom prst="rect">
            <a:avLst/>
          </a:prstGeom>
        </p:spPr>
      </p:pic>
    </p:spTree>
    <p:extLst>
      <p:ext uri="{BB962C8B-B14F-4D97-AF65-F5344CB8AC3E}">
        <p14:creationId xmlns:p14="http://schemas.microsoft.com/office/powerpoint/2010/main" val="36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243A-F40B-F64B-A3CB-085112771BDD}"/>
              </a:ext>
            </a:extLst>
          </p:cNvPr>
          <p:cNvSpPr>
            <a:spLocks noGrp="1"/>
          </p:cNvSpPr>
          <p:nvPr>
            <p:ph type="title"/>
          </p:nvPr>
        </p:nvSpPr>
        <p:spPr/>
        <p:txBody>
          <a:bodyPr/>
          <a:lstStyle/>
          <a:p>
            <a:r>
              <a:rPr lang="en-US" dirty="0"/>
              <a:t>Example – Sentiment Analysis</a:t>
            </a:r>
          </a:p>
        </p:txBody>
      </p:sp>
      <p:sp>
        <p:nvSpPr>
          <p:cNvPr id="3" name="Content Placeholder 2">
            <a:extLst>
              <a:ext uri="{FF2B5EF4-FFF2-40B4-BE49-F238E27FC236}">
                <a16:creationId xmlns:a16="http://schemas.microsoft.com/office/drawing/2014/main" id="{A448DB2F-9CEF-C54E-B90B-887E3009C49C}"/>
              </a:ext>
            </a:extLst>
          </p:cNvPr>
          <p:cNvSpPr>
            <a:spLocks noGrp="1"/>
          </p:cNvSpPr>
          <p:nvPr>
            <p:ph idx="1"/>
          </p:nvPr>
        </p:nvSpPr>
        <p:spPr>
          <a:xfrm>
            <a:off x="838200" y="1155781"/>
            <a:ext cx="9734550" cy="5021182"/>
          </a:xfrm>
        </p:spPr>
        <p:txBody>
          <a:bodyPr>
            <a:normAutofit lnSpcReduction="10000"/>
          </a:bodyPr>
          <a:lstStyle/>
          <a:p>
            <a:r>
              <a:rPr lang="en-US" dirty="0"/>
              <a:t>Here, we propose a data mining scenario:</a:t>
            </a:r>
          </a:p>
          <a:p>
            <a:pPr lvl="1"/>
            <a:endParaRPr lang="en-US" dirty="0"/>
          </a:p>
          <a:p>
            <a:pPr lvl="1"/>
            <a:r>
              <a:rPr lang="en-US" strike="sngStrike" dirty="0"/>
              <a:t>Twitter</a:t>
            </a:r>
            <a:r>
              <a:rPr lang="en-US" dirty="0"/>
              <a:t> X is a widely-used social network where users give their opinions and thoughts on a broad range of topics.</a:t>
            </a:r>
          </a:p>
          <a:p>
            <a:pPr lvl="1"/>
            <a:endParaRPr lang="en-US" dirty="0"/>
          </a:p>
          <a:p>
            <a:pPr lvl="1"/>
            <a:r>
              <a:rPr lang="en-US" dirty="0"/>
              <a:t>There are millions of </a:t>
            </a:r>
            <a:r>
              <a:rPr lang="en-US" strike="sngStrike" dirty="0"/>
              <a:t>tweets</a:t>
            </a:r>
            <a:r>
              <a:rPr lang="en-US" dirty="0"/>
              <a:t> posts sent out per day – meaning that there is a large amount of data generated and stored on </a:t>
            </a:r>
            <a:r>
              <a:rPr lang="en-US" strike="sngStrike" dirty="0"/>
              <a:t>Twitter’s</a:t>
            </a:r>
            <a:r>
              <a:rPr lang="en-US" dirty="0"/>
              <a:t> X’s servers.</a:t>
            </a:r>
          </a:p>
          <a:p>
            <a:pPr marL="0" indent="0">
              <a:buNone/>
            </a:pPr>
            <a:endParaRPr lang="en-US" dirty="0"/>
          </a:p>
          <a:p>
            <a:r>
              <a:rPr lang="en-US" dirty="0"/>
              <a:t>Given a certain keyword, we parse through a collection of tweets containing that keyword and then we want to find out which other terms appear most frequently and perform sentiment analysis on the given keyword.</a:t>
            </a:r>
          </a:p>
        </p:txBody>
      </p:sp>
      <p:sp>
        <p:nvSpPr>
          <p:cNvPr id="4" name="Slide Number Placeholder 3">
            <a:extLst>
              <a:ext uri="{FF2B5EF4-FFF2-40B4-BE49-F238E27FC236}">
                <a16:creationId xmlns:a16="http://schemas.microsoft.com/office/drawing/2014/main" id="{15BE31EE-492E-E842-B76A-92338FE41BF5}"/>
              </a:ext>
            </a:extLst>
          </p:cNvPr>
          <p:cNvSpPr>
            <a:spLocks noGrp="1"/>
          </p:cNvSpPr>
          <p:nvPr>
            <p:ph type="sldNum" sz="quarter" idx="12"/>
          </p:nvPr>
        </p:nvSpPr>
        <p:spPr/>
        <p:txBody>
          <a:bodyPr/>
          <a:lstStyle/>
          <a:p>
            <a:fld id="{0CFEC368-1D7A-4F81-ABF6-AE0E36BAF64C}" type="slidenum">
              <a:rPr lang="en-US" smtClean="0"/>
              <a:pPr/>
              <a:t>7</a:t>
            </a:fld>
            <a:endParaRPr lang="en-US"/>
          </a:p>
        </p:txBody>
      </p:sp>
      <p:pic>
        <p:nvPicPr>
          <p:cNvPr id="6" name="Picture 5">
            <a:extLst>
              <a:ext uri="{FF2B5EF4-FFF2-40B4-BE49-F238E27FC236}">
                <a16:creationId xmlns:a16="http://schemas.microsoft.com/office/drawing/2014/main" id="{7EA1E17A-62B2-C543-94FB-9893782C0C18}"/>
              </a:ext>
            </a:extLst>
          </p:cNvPr>
          <p:cNvPicPr>
            <a:picLocks noChangeAspect="1"/>
          </p:cNvPicPr>
          <p:nvPr/>
        </p:nvPicPr>
        <p:blipFill>
          <a:blip r:embed="rId2"/>
          <a:stretch>
            <a:fillRect/>
          </a:stretch>
        </p:blipFill>
        <p:spPr>
          <a:xfrm>
            <a:off x="10572750" y="1155781"/>
            <a:ext cx="1372241" cy="1372241"/>
          </a:xfrm>
          <a:prstGeom prst="rect">
            <a:avLst/>
          </a:prstGeom>
        </p:spPr>
      </p:pic>
      <p:pic>
        <p:nvPicPr>
          <p:cNvPr id="5" name="Picture 4">
            <a:extLst>
              <a:ext uri="{FF2B5EF4-FFF2-40B4-BE49-F238E27FC236}">
                <a16:creationId xmlns:a16="http://schemas.microsoft.com/office/drawing/2014/main" id="{38DD903F-44DF-1FE6-884C-EE6E7681B0EF}"/>
              </a:ext>
            </a:extLst>
          </p:cNvPr>
          <p:cNvPicPr>
            <a:picLocks noChangeAspect="1"/>
          </p:cNvPicPr>
          <p:nvPr/>
        </p:nvPicPr>
        <p:blipFill>
          <a:blip r:embed="rId3"/>
          <a:stretch>
            <a:fillRect/>
          </a:stretch>
        </p:blipFill>
        <p:spPr>
          <a:xfrm>
            <a:off x="10380072" y="1060851"/>
            <a:ext cx="1629047" cy="1562100"/>
          </a:xfrm>
          <a:prstGeom prst="rect">
            <a:avLst/>
          </a:prstGeom>
        </p:spPr>
      </p:pic>
      <p:pic>
        <p:nvPicPr>
          <p:cNvPr id="7" name="Picture 6">
            <a:extLst>
              <a:ext uri="{FF2B5EF4-FFF2-40B4-BE49-F238E27FC236}">
                <a16:creationId xmlns:a16="http://schemas.microsoft.com/office/drawing/2014/main" id="{FE35993F-D21D-D687-25B2-0B5A427975D5}"/>
              </a:ext>
            </a:extLst>
          </p:cNvPr>
          <p:cNvPicPr>
            <a:picLocks noChangeAspect="1"/>
          </p:cNvPicPr>
          <p:nvPr/>
        </p:nvPicPr>
        <p:blipFill>
          <a:blip r:embed="rId4"/>
          <a:stretch>
            <a:fillRect/>
          </a:stretch>
        </p:blipFill>
        <p:spPr>
          <a:xfrm>
            <a:off x="10604814" y="4614732"/>
            <a:ext cx="1372241" cy="1646689"/>
          </a:xfrm>
          <a:prstGeom prst="rect">
            <a:avLst/>
          </a:prstGeom>
        </p:spPr>
      </p:pic>
    </p:spTree>
    <p:extLst>
      <p:ext uri="{BB962C8B-B14F-4D97-AF65-F5344CB8AC3E}">
        <p14:creationId xmlns:p14="http://schemas.microsoft.com/office/powerpoint/2010/main" val="9508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92F0-F8D4-2B4A-A3F2-B314A4A9D696}"/>
              </a:ext>
            </a:extLst>
          </p:cNvPr>
          <p:cNvSpPr>
            <a:spLocks noGrp="1"/>
          </p:cNvSpPr>
          <p:nvPr>
            <p:ph type="title"/>
          </p:nvPr>
        </p:nvSpPr>
        <p:spPr/>
        <p:txBody>
          <a:bodyPr/>
          <a:lstStyle/>
          <a:p>
            <a:r>
              <a:rPr lang="en-US" dirty="0"/>
              <a:t>How do we Access Tweets?</a:t>
            </a:r>
          </a:p>
        </p:txBody>
      </p:sp>
      <p:sp>
        <p:nvSpPr>
          <p:cNvPr id="3" name="Content Placeholder 2">
            <a:extLst>
              <a:ext uri="{FF2B5EF4-FFF2-40B4-BE49-F238E27FC236}">
                <a16:creationId xmlns:a16="http://schemas.microsoft.com/office/drawing/2014/main" id="{E6766CBB-4565-0A46-B84C-A5028F96C9B1}"/>
              </a:ext>
            </a:extLst>
          </p:cNvPr>
          <p:cNvSpPr>
            <a:spLocks noGrp="1"/>
          </p:cNvSpPr>
          <p:nvPr>
            <p:ph idx="1"/>
          </p:nvPr>
        </p:nvSpPr>
        <p:spPr/>
        <p:txBody>
          <a:bodyPr>
            <a:normAutofit/>
          </a:bodyPr>
          <a:lstStyle/>
          <a:p>
            <a:r>
              <a:rPr lang="en-US" dirty="0"/>
              <a:t>Application Programming Interface (API):</a:t>
            </a:r>
          </a:p>
          <a:p>
            <a:endParaRPr lang="en-US" dirty="0"/>
          </a:p>
          <a:p>
            <a:pPr lvl="1"/>
            <a:r>
              <a:rPr lang="en-US" dirty="0"/>
              <a:t>A set of functions and procedures (protocol) allowing the creation of applications that access the features or data of an operating system, application, or other service.</a:t>
            </a:r>
          </a:p>
          <a:p>
            <a:pPr lvl="1"/>
            <a:endParaRPr lang="en-US" dirty="0"/>
          </a:p>
          <a:p>
            <a:pPr lvl="1"/>
            <a:r>
              <a:rPr lang="en-US" dirty="0"/>
              <a:t>Abstract the underlying implementation so that the client only has access to necessary functions and nothing else.</a:t>
            </a:r>
          </a:p>
          <a:p>
            <a:endParaRPr lang="en-US" dirty="0"/>
          </a:p>
          <a:p>
            <a:r>
              <a:rPr lang="en-US" dirty="0"/>
              <a:t>Many companies have APIs for interfacing with their own codebase. For example, X has APIs for streaming and searching for posts.</a:t>
            </a:r>
          </a:p>
          <a:p>
            <a:endParaRPr lang="en-US" dirty="0"/>
          </a:p>
        </p:txBody>
      </p:sp>
      <p:sp>
        <p:nvSpPr>
          <p:cNvPr id="4" name="Slide Number Placeholder 3">
            <a:extLst>
              <a:ext uri="{FF2B5EF4-FFF2-40B4-BE49-F238E27FC236}">
                <a16:creationId xmlns:a16="http://schemas.microsoft.com/office/drawing/2014/main" id="{DFA50C10-C514-CE4F-8AFB-B962C530964B}"/>
              </a:ext>
            </a:extLst>
          </p:cNvPr>
          <p:cNvSpPr>
            <a:spLocks noGrp="1"/>
          </p:cNvSpPr>
          <p:nvPr>
            <p:ph type="sldNum" sz="quarter" idx="12"/>
          </p:nvPr>
        </p:nvSpPr>
        <p:spPr/>
        <p:txBody>
          <a:bodyPr/>
          <a:lstStyle/>
          <a:p>
            <a:fld id="{0CFEC368-1D7A-4F81-ABF6-AE0E36BAF64C}" type="slidenum">
              <a:rPr lang="en-US" smtClean="0"/>
              <a:pPr/>
              <a:t>8</a:t>
            </a:fld>
            <a:endParaRPr lang="en-US"/>
          </a:p>
        </p:txBody>
      </p:sp>
    </p:spTree>
    <p:extLst>
      <p:ext uri="{BB962C8B-B14F-4D97-AF65-F5344CB8AC3E}">
        <p14:creationId xmlns:p14="http://schemas.microsoft.com/office/powerpoint/2010/main" val="10841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3FE0-6EB9-5A44-8947-0FB4B9273D24}"/>
              </a:ext>
            </a:extLst>
          </p:cNvPr>
          <p:cNvSpPr>
            <a:spLocks noGrp="1"/>
          </p:cNvSpPr>
          <p:nvPr>
            <p:ph type="title"/>
          </p:nvPr>
        </p:nvSpPr>
        <p:spPr/>
        <p:txBody>
          <a:bodyPr/>
          <a:lstStyle/>
          <a:p>
            <a:r>
              <a:rPr lang="en-US" dirty="0"/>
              <a:t>Example – Sentiment Analysis</a:t>
            </a:r>
          </a:p>
        </p:txBody>
      </p:sp>
      <p:sp>
        <p:nvSpPr>
          <p:cNvPr id="3" name="Content Placeholder 2">
            <a:extLst>
              <a:ext uri="{FF2B5EF4-FFF2-40B4-BE49-F238E27FC236}">
                <a16:creationId xmlns:a16="http://schemas.microsoft.com/office/drawing/2014/main" id="{2C45A578-D240-E44A-9787-912835203C81}"/>
              </a:ext>
            </a:extLst>
          </p:cNvPr>
          <p:cNvSpPr>
            <a:spLocks noGrp="1"/>
          </p:cNvSpPr>
          <p:nvPr>
            <p:ph idx="1"/>
          </p:nvPr>
        </p:nvSpPr>
        <p:spPr>
          <a:xfrm>
            <a:off x="838200" y="1155781"/>
            <a:ext cx="5581650" cy="5021182"/>
          </a:xfrm>
        </p:spPr>
        <p:txBody>
          <a:bodyPr>
            <a:normAutofit fontScale="62500" lnSpcReduction="20000"/>
          </a:bodyPr>
          <a:lstStyle/>
          <a:p>
            <a:r>
              <a:rPr lang="en-US" dirty="0"/>
              <a:t>Pointwise Mutual Information – measure of how associated two words are:</a:t>
            </a:r>
          </a:p>
          <a:p>
            <a:endParaRPr lang="en-US" dirty="0"/>
          </a:p>
          <a:p>
            <a:endParaRPr lang="en-US" dirty="0"/>
          </a:p>
          <a:p>
            <a:endParaRPr lang="en-US" dirty="0"/>
          </a:p>
          <a:p>
            <a:endParaRPr lang="en-US" dirty="0"/>
          </a:p>
          <a:p>
            <a:pPr marL="0" indent="0">
              <a:buNone/>
            </a:pPr>
            <a:endParaRPr lang="en-US" dirty="0"/>
          </a:p>
          <a:p>
            <a:r>
              <a:rPr lang="en-US" dirty="0"/>
              <a:t>Semantic Orientation – the difference between a word’s associations with positive and negative words:</a:t>
            </a:r>
          </a:p>
          <a:p>
            <a:pPr marL="0" indent="0">
              <a:buNone/>
            </a:pPr>
            <a:endParaRPr lang="en-US" dirty="0"/>
          </a:p>
          <a:p>
            <a:endParaRPr lang="en-US" dirty="0"/>
          </a:p>
          <a:p>
            <a:endParaRPr lang="en-US" dirty="0"/>
          </a:p>
          <a:p>
            <a:endParaRPr lang="en-US" dirty="0"/>
          </a:p>
          <a:p>
            <a:endParaRPr lang="en-US" dirty="0"/>
          </a:p>
          <a:p>
            <a:pPr lvl="1"/>
            <a:r>
              <a:rPr lang="en-US" dirty="0"/>
              <a:t>V+ corresponds to a list of positive words.</a:t>
            </a:r>
          </a:p>
          <a:p>
            <a:pPr lvl="1"/>
            <a:r>
              <a:rPr lang="en-US" dirty="0"/>
              <a:t>V- corresponds to a list of negative words.</a:t>
            </a:r>
          </a:p>
          <a:p>
            <a:endParaRPr lang="en-US" dirty="0"/>
          </a:p>
        </p:txBody>
      </p:sp>
      <p:sp>
        <p:nvSpPr>
          <p:cNvPr id="4" name="Slide Number Placeholder 3">
            <a:extLst>
              <a:ext uri="{FF2B5EF4-FFF2-40B4-BE49-F238E27FC236}">
                <a16:creationId xmlns:a16="http://schemas.microsoft.com/office/drawing/2014/main" id="{47A3040B-7DC3-1F43-8649-CA368EE9AE27}"/>
              </a:ext>
            </a:extLst>
          </p:cNvPr>
          <p:cNvSpPr>
            <a:spLocks noGrp="1"/>
          </p:cNvSpPr>
          <p:nvPr>
            <p:ph type="sldNum" sz="quarter" idx="12"/>
          </p:nvPr>
        </p:nvSpPr>
        <p:spPr/>
        <p:txBody>
          <a:bodyPr/>
          <a:lstStyle/>
          <a:p>
            <a:fld id="{0CFEC368-1D7A-4F81-ABF6-AE0E36BAF64C}" type="slidenum">
              <a:rPr lang="en-US" smtClean="0"/>
              <a:pPr/>
              <a:t>9</a:t>
            </a:fld>
            <a:endParaRPr lang="en-US"/>
          </a:p>
        </p:txBody>
      </p:sp>
      <p:pic>
        <p:nvPicPr>
          <p:cNvPr id="5" name="Picture 4">
            <a:extLst>
              <a:ext uri="{FF2B5EF4-FFF2-40B4-BE49-F238E27FC236}">
                <a16:creationId xmlns:a16="http://schemas.microsoft.com/office/drawing/2014/main" id="{DDF8FAF9-4030-CA40-880A-9ADDC09ACE2D}"/>
              </a:ext>
            </a:extLst>
          </p:cNvPr>
          <p:cNvPicPr>
            <a:picLocks noChangeAspect="1"/>
          </p:cNvPicPr>
          <p:nvPr/>
        </p:nvPicPr>
        <p:blipFill rotWithShape="1">
          <a:blip r:embed="rId2">
            <a:clrChange>
              <a:clrFrom>
                <a:srgbClr val="FFFFFF"/>
              </a:clrFrom>
              <a:clrTo>
                <a:srgbClr val="FFFFFF">
                  <a:alpha val="0"/>
                </a:srgbClr>
              </a:clrTo>
            </a:clrChange>
          </a:blip>
          <a:srcRect t="1953"/>
          <a:stretch/>
        </p:blipFill>
        <p:spPr>
          <a:xfrm>
            <a:off x="1345723" y="1833870"/>
            <a:ext cx="4692014" cy="111574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D4D2288-979E-AF4A-BB8C-5BEC9F403B8F}"/>
                  </a:ext>
                </a:extLst>
              </p:cNvPr>
              <p:cNvSpPr txBox="1"/>
              <p:nvPr/>
            </p:nvSpPr>
            <p:spPr>
              <a:xfrm>
                <a:off x="1415255" y="4242174"/>
                <a:ext cx="4918870" cy="6796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𝑆𝑂</m:t>
                      </m:r>
                      <m:d>
                        <m:dPr>
                          <m:ctrlPr>
                            <a:rPr lang="en-US" i="1">
                              <a:latin typeface="Cambria Math" panose="02040503050406030204" pitchFamily="18" charset="0"/>
                            </a:rPr>
                          </m:ctrlPr>
                        </m:dPr>
                        <m:e>
                          <m:r>
                            <a:rPr lang="en-US" i="1">
                              <a:latin typeface="Cambria Math" panose="02040503050406030204" pitchFamily="18" charset="0"/>
                            </a:rPr>
                            <m:t>𝑤</m:t>
                          </m:r>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𝑤</m:t>
                          </m:r>
                          <m:r>
                            <a:rPr lang="en-US" i="1">
                              <a:latin typeface="Cambria Math" panose="02040503050406030204" pitchFamily="18" charset="0"/>
                            </a:rPr>
                            <m:t>′ ∈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𝑉</m:t>
                              </m:r>
                            </m:e>
                            <m:sup>
                              <m:r>
                                <a:rPr lang="en-US" i="1">
                                  <a:latin typeface="Cambria Math" panose="02040503050406030204" pitchFamily="18" charset="0"/>
                                  <a:ea typeface="Cambria Math" panose="02040503050406030204" pitchFamily="18" charset="0"/>
                                </a:rPr>
                                <m:t>+</m:t>
                              </m:r>
                            </m:sup>
                          </m:sSup>
                        </m:sub>
                        <m:sup/>
                        <m:e>
                          <m:r>
                            <a:rPr lang="en-US" i="1">
                              <a:latin typeface="Cambria Math" panose="02040503050406030204" pitchFamily="18" charset="0"/>
                            </a:rPr>
                            <m:t>𝑃𝑀𝐼</m:t>
                          </m:r>
                          <m:r>
                            <a:rPr lang="en-US" i="1">
                              <a:latin typeface="Cambria Math" panose="02040503050406030204" pitchFamily="18" charset="0"/>
                            </a:rPr>
                            <m:t>(</m:t>
                          </m:r>
                          <m:r>
                            <a:rPr lang="en-US" i="1">
                              <a:latin typeface="Cambria Math" panose="02040503050406030204" pitchFamily="18" charset="0"/>
                            </a:rPr>
                            <m:t>𝑤</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m:t>
                              </m:r>
                            </m:sup>
                          </m:sSup>
                          <m:r>
                            <a:rPr lang="en-US" i="1">
                              <a:latin typeface="Cambria Math" panose="02040503050406030204" pitchFamily="18" charset="0"/>
                            </a:rPr>
                            <m:t>)</m:t>
                          </m:r>
                        </m:e>
                      </m:nary>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𝑤</m:t>
                          </m:r>
                          <m:r>
                            <a:rPr lang="en-US" i="1">
                              <a:latin typeface="Cambria Math" panose="02040503050406030204" pitchFamily="18" charset="0"/>
                            </a:rPr>
                            <m:t>′ ∈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𝑉</m:t>
                              </m:r>
                            </m:e>
                            <m:sup>
                              <m:r>
                                <a:rPr lang="en-US" i="1">
                                  <a:latin typeface="Cambria Math" panose="02040503050406030204" pitchFamily="18" charset="0"/>
                                  <a:ea typeface="Cambria Math" panose="02040503050406030204" pitchFamily="18" charset="0"/>
                                </a:rPr>
                                <m:t>−</m:t>
                              </m:r>
                            </m:sup>
                          </m:sSup>
                        </m:sub>
                        <m:sup/>
                        <m:e>
                          <m:r>
                            <a:rPr lang="en-US" i="1">
                              <a:latin typeface="Cambria Math" panose="02040503050406030204" pitchFamily="18" charset="0"/>
                            </a:rPr>
                            <m:t>𝑃𝑀𝐼</m:t>
                          </m:r>
                          <m:r>
                            <a:rPr lang="en-US" i="1">
                              <a:latin typeface="Cambria Math" panose="02040503050406030204" pitchFamily="18" charset="0"/>
                            </a:rPr>
                            <m:t>(</m:t>
                          </m:r>
                          <m:r>
                            <a:rPr lang="en-US" i="1">
                              <a:latin typeface="Cambria Math" panose="02040503050406030204" pitchFamily="18" charset="0"/>
                            </a:rPr>
                            <m:t>𝑤</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m:t>
                              </m:r>
                            </m:sup>
                          </m:sSup>
                          <m:r>
                            <a:rPr lang="en-US" i="1">
                              <a:latin typeface="Cambria Math" panose="02040503050406030204" pitchFamily="18" charset="0"/>
                            </a:rPr>
                            <m:t>)</m:t>
                          </m:r>
                        </m:e>
                      </m:nary>
                    </m:oMath>
                  </m:oMathPara>
                </a14:m>
                <a:endParaRPr lang="en-US" dirty="0"/>
              </a:p>
            </p:txBody>
          </p:sp>
        </mc:Choice>
        <mc:Fallback xmlns="">
          <p:sp>
            <p:nvSpPr>
              <p:cNvPr id="6" name="TextBox 5">
                <a:extLst>
                  <a:ext uri="{FF2B5EF4-FFF2-40B4-BE49-F238E27FC236}">
                    <a16:creationId xmlns:a16="http://schemas.microsoft.com/office/drawing/2014/main" id="{3D4D2288-979E-AF4A-BB8C-5BEC9F403B8F}"/>
                  </a:ext>
                </a:extLst>
              </p:cNvPr>
              <p:cNvSpPr txBox="1">
                <a:spLocks noRot="1" noChangeAspect="1" noMove="1" noResize="1" noEditPoints="1" noAdjustHandles="1" noChangeArrowheads="1" noChangeShapeType="1" noTextEdit="1"/>
              </p:cNvSpPr>
              <p:nvPr/>
            </p:nvSpPr>
            <p:spPr>
              <a:xfrm>
                <a:off x="1415255" y="4242174"/>
                <a:ext cx="4918870" cy="679673"/>
              </a:xfrm>
              <a:prstGeom prst="rect">
                <a:avLst/>
              </a:prstGeom>
              <a:blipFill>
                <a:blip r:embed="rId3"/>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3C46646-35A5-4FB9-9089-2A6198848ABC}"/>
              </a:ext>
            </a:extLst>
          </p:cNvPr>
          <p:cNvPicPr>
            <a:picLocks noChangeAspect="1"/>
          </p:cNvPicPr>
          <p:nvPr/>
        </p:nvPicPr>
        <p:blipFill>
          <a:blip r:embed="rId4"/>
          <a:stretch>
            <a:fillRect/>
          </a:stretch>
        </p:blipFill>
        <p:spPr>
          <a:xfrm>
            <a:off x="6334125" y="2867058"/>
            <a:ext cx="5486002" cy="1714952"/>
          </a:xfrm>
          <a:prstGeom prst="rect">
            <a:avLst/>
          </a:prstGeom>
        </p:spPr>
      </p:pic>
    </p:spTree>
    <p:extLst>
      <p:ext uri="{BB962C8B-B14F-4D97-AF65-F5344CB8AC3E}">
        <p14:creationId xmlns:p14="http://schemas.microsoft.com/office/powerpoint/2010/main" val="211824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4951</Words>
  <Application>Microsoft Macintosh PowerPoint</Application>
  <PresentationFormat>Widescreen</PresentationFormat>
  <Paragraphs>685</Paragraphs>
  <Slides>37</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Cambria</vt:lpstr>
      <vt:lpstr>Cambria Math</vt:lpstr>
      <vt:lpstr>Courier New</vt:lpstr>
      <vt:lpstr>Wingdings</vt:lpstr>
      <vt:lpstr>Office Theme</vt:lpstr>
      <vt:lpstr>EN.540.635 Software Carpentry  Lecture 12 Data Mining, APIs, and an Introduction to Machine Learning </vt:lpstr>
      <vt:lpstr>What is Data Mining?</vt:lpstr>
      <vt:lpstr>Data Mining Processes</vt:lpstr>
      <vt:lpstr>Common Classes of Tasks</vt:lpstr>
      <vt:lpstr>Example – Sentiment Analysis</vt:lpstr>
      <vt:lpstr>Example – Sentiment Analysis</vt:lpstr>
      <vt:lpstr>Example – Sentiment Analysis</vt:lpstr>
      <vt:lpstr>How do we Access Tweets?</vt:lpstr>
      <vt:lpstr>Example – Sentiment Analysis</vt:lpstr>
      <vt:lpstr>Application Programming Interfaces</vt:lpstr>
      <vt:lpstr>Simple Example of Using APIs</vt:lpstr>
      <vt:lpstr>Summary</vt:lpstr>
      <vt:lpstr>AI, ML, Deep Learning</vt:lpstr>
      <vt:lpstr>Artificial Intelligence</vt:lpstr>
      <vt:lpstr>Artificial Intelligence</vt:lpstr>
      <vt:lpstr>Machine Learning</vt:lpstr>
      <vt:lpstr>Linear Regression</vt:lpstr>
      <vt:lpstr>Numerical Data!</vt:lpstr>
      <vt:lpstr>Supervised Learning</vt:lpstr>
      <vt:lpstr>Supervised Learning</vt:lpstr>
      <vt:lpstr>Unsupervised Learning</vt:lpstr>
      <vt:lpstr>Unsupervised Learning</vt:lpstr>
      <vt:lpstr>Reinforcement Learning</vt:lpstr>
      <vt:lpstr>Unsupervised Learning</vt:lpstr>
      <vt:lpstr>Deep Learning</vt:lpstr>
      <vt:lpstr>Deep Learning</vt:lpstr>
      <vt:lpstr>Recurrent Neural Net</vt:lpstr>
      <vt:lpstr>Recurrent Neural Nets … are Inefficient</vt:lpstr>
      <vt:lpstr>Long-Short Term Memory</vt:lpstr>
      <vt:lpstr>…Attention</vt:lpstr>
      <vt:lpstr>Machine Learning… in a Nut Shell</vt:lpstr>
      <vt:lpstr>PowerPoint Presentation</vt:lpstr>
      <vt:lpstr>PowerPoint Presentation</vt:lpstr>
      <vt:lpstr>Challenges</vt:lpstr>
      <vt:lpstr>Common Machine Learning Modules/Toolboxes</vt:lpstr>
      <vt:lpstr>Common Algorithms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EN.540.635 Software Carpentry  Lecture # This is the Title of the Lecture</dc:title>
  <dc:creator>Isaiah Chen</dc:creator>
  <cp:lastModifiedBy>Anastasia Georgiou</cp:lastModifiedBy>
  <cp:revision>8</cp:revision>
  <dcterms:created xsi:type="dcterms:W3CDTF">2020-01-08T21:03:57Z</dcterms:created>
  <dcterms:modified xsi:type="dcterms:W3CDTF">2023-11-16T01:40:28Z</dcterms:modified>
</cp:coreProperties>
</file>