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62" r:id="rId4"/>
    <p:sldId id="263" r:id="rId5"/>
    <p:sldId id="264" r:id="rId6"/>
    <p:sldId id="278" r:id="rId7"/>
    <p:sldId id="266" r:id="rId8"/>
    <p:sldId id="267" r:id="rId9"/>
    <p:sldId id="268" r:id="rId10"/>
    <p:sldId id="269" r:id="rId11"/>
    <p:sldId id="279" r:id="rId12"/>
    <p:sldId id="271" r:id="rId13"/>
    <p:sldId id="272" r:id="rId14"/>
    <p:sldId id="281" r:id="rId15"/>
    <p:sldId id="273" r:id="rId16"/>
    <p:sldId id="274" r:id="rId17"/>
    <p:sldId id="283" r:id="rId18"/>
    <p:sldId id="280" r:id="rId19"/>
    <p:sldId id="282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91"/>
  </p:normalViewPr>
  <p:slideViewPr>
    <p:cSldViewPr snapToGrid="0" snapToObjects="1">
      <p:cViewPr varScale="1">
        <p:scale>
          <a:sx n="115" d="100"/>
          <a:sy n="115" d="100"/>
        </p:scale>
        <p:origin x="101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09B2-8C91-A445-90E5-6766EA5CC5F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AAB2-A5C2-C341-8007-CF2FB76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7A920-1A25-EB4B-B477-089AF928CE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5EB8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A2D23-F461-0C45-BC8C-7DF844492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725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B80E-C724-F24F-B890-F367ABEE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AEC3-F1AD-A34D-9AC3-9CDE220B750F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08E5-432B-C04C-8E80-9E255CC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E47E-D3B8-9047-8152-B3947F0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682970-77C7-D34C-AF9B-C3715446C5AC}"/>
              </a:ext>
            </a:extLst>
          </p:cNvPr>
          <p:cNvCxnSpPr/>
          <p:nvPr userDrawn="1"/>
        </p:nvCxnSpPr>
        <p:spPr>
          <a:xfrm>
            <a:off x="3317668" y="2261339"/>
            <a:ext cx="5554151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iting.logo.large.vertical.white.eps">
            <a:extLst>
              <a:ext uri="{FF2B5EF4-FFF2-40B4-BE49-F238E27FC236}">
                <a16:creationId xmlns:a16="http://schemas.microsoft.com/office/drawing/2014/main" id="{BBC4353D-7129-5C46-B146-1FC0D998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79" y="269622"/>
            <a:ext cx="2938326" cy="19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808D-C286-004D-9F6C-ADB2ED7B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F665D-6594-AD4D-BB02-5EFA66E16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5CAB-B39D-1A47-9801-7A257926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415E-DF78-3C4E-A20E-FEF805C9EED9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C4A56-7846-2C4A-83B4-1DAB9AA3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730A-CEF3-034F-AD9E-46FB63D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FC2EA-99F6-BC4D-A84A-9730436D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6B4AF-B0F4-EE4B-AC3F-CA8DACD03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094B-553C-5142-8CBC-6E90D62A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11C-14A0-4F4E-8EC3-903BE5FAFE8C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07BB-929C-4545-8D30-CA21CED7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BB31-05FD-BA4B-B99F-7CC3236B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A981-6550-1F46-99B0-766379DED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502118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Cambria" panose="02040503050406030204" pitchFamily="18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Cambria" panose="02040503050406030204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Cambria" panose="02040503050406030204" pitchFamily="18" charset="0"/>
              </a:defRPr>
            </a:lvl4pPr>
            <a:lvl5pPr marL="2057400" indent="-228600">
              <a:buFont typeface="Wingdings" pitchFamily="2" charset="2"/>
              <a:buChar char="ü"/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2E6B7-F5A5-AF44-89E0-F18408BE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9E2E-D63C-9846-A24A-C5E7FD717277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E46E-8DAE-3843-A230-8374F1EE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AFF2-0130-2248-88AD-2B576950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32EE4-9982-EB46-9A76-10637392A01E}"/>
              </a:ext>
            </a:extLst>
          </p:cNvPr>
          <p:cNvSpPr/>
          <p:nvPr userDrawn="1"/>
        </p:nvSpPr>
        <p:spPr>
          <a:xfrm>
            <a:off x="0" y="-5410"/>
            <a:ext cx="12191999" cy="927098"/>
          </a:xfrm>
          <a:prstGeom prst="rect">
            <a:avLst/>
          </a:prstGeom>
          <a:solidFill>
            <a:srgbClr val="0B5EB8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whiting.large.horizontal.white.eps">
            <a:extLst>
              <a:ext uri="{FF2B5EF4-FFF2-40B4-BE49-F238E27FC236}">
                <a16:creationId xmlns:a16="http://schemas.microsoft.com/office/drawing/2014/main" id="{AB84E8E9-ED52-954A-898E-EC60AFB3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27" y="-68218"/>
            <a:ext cx="2459073" cy="105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F0FCD-9599-9A40-9DB3-ABBD60D6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165875"/>
            <a:ext cx="9829799" cy="7369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4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591F-C057-934C-9AE7-9C17194B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312E4-06EC-1648-9A8E-55060891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849C-E421-DF46-BDD3-48C34D8C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7979-6E49-4341-A467-9A1C21DA1B4A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E8EA-AF4C-4A41-9D9B-891EF9F9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D4DC-FC4B-B646-AD31-E7A968D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6106-6876-C547-8887-3126945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BC54-D687-244C-9671-D40FE61E4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4B298-6E6F-7F42-9775-1876BDCEB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ED0B9-082E-304F-B569-9BC2632C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BE-B39F-0446-9E56-AA81CEE9D8D4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7B212-7057-0F4E-989A-DDBCD9D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99F8-9C38-7444-8E44-B269E53F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4AC5-0625-B145-A298-A413587B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2D86-CC79-B749-B0CB-86672FE6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630F3-655F-DF47-91DA-207954E37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84814-8FB9-5947-98F2-61D4CFDD6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E1D7A-6883-E84B-85F6-3C1C9A5C7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3C8FB-E09C-7146-A1D4-522D4AC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1AF4-00BC-0542-A402-E34D82D78AE8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10BE-9DB4-504D-BED7-6DE63681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F27EA-D18A-8C4F-8446-6B9613E9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5F0D-5980-2746-A5E0-9FD51A89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A21DD-C7A1-C54B-95A9-83D5D5BC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B3B2-31B7-AD44-992D-E046F7F74DF2}" type="datetime1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1A5FB-89D2-1A48-A4FF-7DEA87C0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ACEB-D1FD-1F46-B330-51D556D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063A1-FC0B-0145-88ED-AAAFACD6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3E0-E2DF-4048-BBE3-7DB34968D008}" type="datetime1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9200F-08AE-0E4C-AC0D-BB24384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CC3FE-71C3-694D-A5E2-93DC5B4C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EE6-DA73-2A4E-B205-EB484E4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480-A142-1A4C-B930-81947976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15A20-8EDB-394C-947F-CEE534B6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945CC-C5C9-6B48-975A-B89642BB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4260-39E8-A64E-B7A9-216E37BA51C3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4C420-8731-5F42-A326-88BCC081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E7173-F0CA-5F4D-A354-08A83443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188F-5BBF-5847-A7C1-C6E01B83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F57A3-CC60-FF40-A680-17B7A0011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BB71-12E4-C94B-AEAC-57717C3EB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93677-8897-E44D-B808-3AECB57F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FAB9-458C-C442-9BF7-F3D5D81EE09E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96F92-1164-C84D-9783-12A9499E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1A718-BAFF-734F-A226-E58BB9C8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9AC15-208F-564C-93C1-9B06614D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7789-E353-5E43-9333-B06B1806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DD6E-3CED-2046-BFE6-38B654C7E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0051-3DA2-284E-938A-9A74C468A579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EE6C-1706-6D45-B37A-1090C0FEF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C8B25-6BE3-9B40-8D24-3B73E2EB2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arelatex.com/learn/Bibtex_bibliography_styl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LaTeX/Introduction" TargetMode="External"/><Relationship Id="rId2" Type="http://schemas.openxmlformats.org/officeDocument/2006/relationships/hyperlink" Target="https://www.overleaf.com/learn/how-to/Creating_a_document_in_Overlea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tex-tutorial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verleaf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B605-6731-8047-AF6A-1DAB56BB0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EN.540.635</a:t>
            </a:r>
            <a:br>
              <a:rPr lang="en-US" dirty="0"/>
            </a:br>
            <a:r>
              <a:rPr lang="en-US" dirty="0"/>
              <a:t>Software Carpentry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13</a:t>
            </a:r>
            <a:br>
              <a:rPr lang="en-US" dirty="0"/>
            </a:br>
            <a:r>
              <a:rPr lang="en-US" dirty="0"/>
              <a:t>A Primer in LaTeX</a:t>
            </a:r>
          </a:p>
        </p:txBody>
      </p:sp>
    </p:spTree>
    <p:extLst>
      <p:ext uri="{BB962C8B-B14F-4D97-AF65-F5344CB8AC3E}">
        <p14:creationId xmlns:p14="http://schemas.microsoft.com/office/powerpoint/2010/main" val="254747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3" y="1615560"/>
            <a:ext cx="5893904" cy="3763619"/>
          </a:xfrm>
        </p:spPr>
        <p:txBody>
          <a:bodyPr/>
          <a:lstStyle/>
          <a:p>
            <a:r>
              <a:rPr lang="en-GB" dirty="0"/>
              <a:t>Paragraphs and Alignment</a:t>
            </a:r>
          </a:p>
          <a:p>
            <a:pPr lvl="1"/>
            <a:r>
              <a:rPr lang="en-GB" dirty="0"/>
              <a:t>\begin{</a:t>
            </a:r>
            <a:r>
              <a:rPr lang="en-GB" dirty="0" err="1"/>
              <a:t>center</a:t>
            </a:r>
            <a:r>
              <a:rPr lang="en-GB" dirty="0"/>
              <a:t>}</a:t>
            </a:r>
          </a:p>
          <a:p>
            <a:pPr lvl="1"/>
            <a:r>
              <a:rPr lang="en-GB" dirty="0"/>
              <a:t>\begin{</a:t>
            </a:r>
            <a:r>
              <a:rPr lang="en-GB" dirty="0" err="1"/>
              <a:t>flushleft</a:t>
            </a:r>
            <a:r>
              <a:rPr lang="en-GB" dirty="0"/>
              <a:t>} or \begin{</a:t>
            </a:r>
            <a:r>
              <a:rPr lang="en-GB" dirty="0" err="1"/>
              <a:t>flushright</a:t>
            </a:r>
            <a:r>
              <a:rPr lang="en-GB" dirty="0"/>
              <a:t>}</a:t>
            </a:r>
          </a:p>
          <a:p>
            <a:r>
              <a:rPr lang="en-GB" dirty="0"/>
              <a:t>Newlines</a:t>
            </a:r>
          </a:p>
          <a:p>
            <a:pPr lvl="1"/>
            <a:r>
              <a:rPr lang="en-GB" dirty="0"/>
              <a:t>‘\\’Comments</a:t>
            </a:r>
          </a:p>
          <a:p>
            <a:pPr lvl="1"/>
            <a:r>
              <a:rPr lang="en-GB" dirty="0"/>
              <a:t>Lines starting with %</a:t>
            </a:r>
          </a:p>
          <a:p>
            <a:pPr lvl="1"/>
            <a:r>
              <a:rPr lang="en-GB" dirty="0"/>
              <a:t>The ‘comment’ environment</a:t>
            </a:r>
          </a:p>
          <a:p>
            <a:r>
              <a:rPr lang="en-GB" dirty="0"/>
              <a:t>Sections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B7681-4B69-493D-B8C7-C7345C4C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96" y="1040294"/>
            <a:ext cx="5328046" cy="49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1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414E1-1E54-4815-A838-01EFCE61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78" y="1428016"/>
            <a:ext cx="5822643" cy="40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043"/>
            <a:ext cx="10515600" cy="4039071"/>
          </a:xfrm>
        </p:spPr>
        <p:txBody>
          <a:bodyPr/>
          <a:lstStyle/>
          <a:p>
            <a:r>
              <a:rPr lang="en-GB" dirty="0"/>
              <a:t>Lists</a:t>
            </a:r>
          </a:p>
          <a:p>
            <a:pPr lvl="1"/>
            <a:r>
              <a:rPr lang="en-GB" dirty="0"/>
              <a:t>\begin{enumerate}</a:t>
            </a:r>
          </a:p>
          <a:p>
            <a:pPr lvl="1"/>
            <a:r>
              <a:rPr lang="en-GB" dirty="0"/>
              <a:t>\begin{itemize}</a:t>
            </a:r>
          </a:p>
          <a:p>
            <a:r>
              <a:rPr lang="en-GB" dirty="0"/>
              <a:t>Font formatting</a:t>
            </a:r>
          </a:p>
          <a:p>
            <a:pPr lvl="1"/>
            <a:r>
              <a:rPr lang="en-GB" dirty="0"/>
              <a:t>Font size: \tiny, \small, \large, \Large, \LARGE, \huge, \Huge</a:t>
            </a:r>
          </a:p>
          <a:p>
            <a:pPr lvl="1"/>
            <a:r>
              <a:rPr lang="en-GB" dirty="0"/>
              <a:t>Font style:</a:t>
            </a:r>
          </a:p>
          <a:p>
            <a:pPr lvl="2"/>
            <a:r>
              <a:rPr lang="en-GB" dirty="0"/>
              <a:t>Boldface: \</a:t>
            </a:r>
            <a:r>
              <a:rPr lang="en-GB" dirty="0" err="1"/>
              <a:t>textbf</a:t>
            </a:r>
            <a:endParaRPr lang="en-GB" dirty="0"/>
          </a:p>
          <a:p>
            <a:pPr lvl="2"/>
            <a:r>
              <a:rPr lang="en-GB" dirty="0"/>
              <a:t>Italicized: \</a:t>
            </a:r>
            <a:r>
              <a:rPr lang="en-GB" dirty="0" err="1"/>
              <a:t>textit</a:t>
            </a:r>
            <a:r>
              <a:rPr lang="en-GB" dirty="0"/>
              <a:t> or \</a:t>
            </a:r>
            <a:r>
              <a:rPr lang="en-GB" dirty="0" err="1"/>
              <a:t>emph</a:t>
            </a:r>
            <a:endParaRPr lang="en-GB" dirty="0"/>
          </a:p>
          <a:p>
            <a:pPr lvl="2"/>
            <a:r>
              <a:rPr lang="en-GB" dirty="0"/>
              <a:t>Small Caps: \</a:t>
            </a:r>
            <a:r>
              <a:rPr lang="en-GB" dirty="0" err="1"/>
              <a:t>textsc</a:t>
            </a:r>
            <a:endParaRPr lang="en-GB" dirty="0"/>
          </a:p>
          <a:p>
            <a:pPr lvl="2"/>
            <a:r>
              <a:rPr lang="en-GB" dirty="0"/>
              <a:t>Underlined: \underline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Text</a:t>
            </a:r>
          </a:p>
        </p:txBody>
      </p:sp>
    </p:spTree>
    <p:extLst>
      <p:ext uri="{BB962C8B-B14F-4D97-AF65-F5344CB8AC3E}">
        <p14:creationId xmlns:p14="http://schemas.microsoft.com/office/powerpoint/2010/main" val="187287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769"/>
            <a:ext cx="10515600" cy="3376462"/>
          </a:xfrm>
        </p:spPr>
        <p:txBody>
          <a:bodyPr>
            <a:normAutofit/>
          </a:bodyPr>
          <a:lstStyle/>
          <a:p>
            <a:r>
              <a:rPr lang="en-GB" dirty="0"/>
              <a:t>Inline Math should be enclosed within ‘$’ signs</a:t>
            </a:r>
          </a:p>
          <a:p>
            <a:r>
              <a:rPr lang="en-GB" dirty="0"/>
              <a:t>Useful package “</a:t>
            </a:r>
            <a:r>
              <a:rPr lang="en-GB" dirty="0" err="1"/>
              <a:t>amsmath</a:t>
            </a:r>
            <a:r>
              <a:rPr lang="en-GB" dirty="0"/>
              <a:t>”:</a:t>
            </a:r>
          </a:p>
          <a:p>
            <a:pPr lvl="1"/>
            <a:r>
              <a:rPr lang="en-GB" dirty="0"/>
              <a:t>\begin{equation}</a:t>
            </a:r>
          </a:p>
          <a:p>
            <a:pPr lvl="1"/>
            <a:r>
              <a:rPr lang="en-GB" dirty="0"/>
              <a:t>\begin{align}</a:t>
            </a:r>
          </a:p>
          <a:p>
            <a:pPr lvl="1"/>
            <a:r>
              <a:rPr lang="en-GB" dirty="0"/>
              <a:t>\begin{matrices} </a:t>
            </a:r>
          </a:p>
          <a:p>
            <a:r>
              <a:rPr lang="en-GB" dirty="0"/>
              <a:t>Greek letters: \alpha, \epsilon, \rho, etc</a:t>
            </a:r>
          </a:p>
          <a:p>
            <a:r>
              <a:rPr lang="en-GB" dirty="0"/>
              <a:t>Maths symbols: \int, \</a:t>
            </a:r>
            <a:r>
              <a:rPr lang="en-GB" dirty="0" err="1"/>
              <a:t>oint</a:t>
            </a:r>
            <a:r>
              <a:rPr lang="en-GB" dirty="0"/>
              <a:t>, \sum, \prod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Mathematics</a:t>
            </a:r>
          </a:p>
        </p:txBody>
      </p:sp>
    </p:spTree>
    <p:extLst>
      <p:ext uri="{BB962C8B-B14F-4D97-AF65-F5344CB8AC3E}">
        <p14:creationId xmlns:p14="http://schemas.microsoft.com/office/powerpoint/2010/main" val="152006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673B1-05CD-4EBD-B578-15A9465E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3218D-3CA4-475C-9B7D-AA3BBECE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F88A0-3C71-4030-B9DD-40CEAF5A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31" y="1398992"/>
            <a:ext cx="9995338" cy="1788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9B4E1-0481-4176-8712-83E09402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03" y="3428999"/>
            <a:ext cx="8702794" cy="2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package ‘</a:t>
            </a:r>
            <a:r>
              <a:rPr lang="en-GB" dirty="0" err="1"/>
              <a:t>graphicx</a:t>
            </a:r>
            <a:r>
              <a:rPr lang="en-GB" dirty="0"/>
              <a:t>’ must be used</a:t>
            </a:r>
          </a:p>
          <a:p>
            <a:r>
              <a:rPr lang="en-GB" dirty="0"/>
              <a:t>A figure with the correct path can be included and captioned as follows: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Figures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0DF522-A6CB-44E7-9BE7-5C41909BB4DB}"/>
              </a:ext>
            </a:extLst>
          </p:cNvPr>
          <p:cNvSpPr txBox="1">
            <a:spLocks/>
          </p:cNvSpPr>
          <p:nvPr/>
        </p:nvSpPr>
        <p:spPr>
          <a:xfrm>
            <a:off x="836887" y="4726553"/>
            <a:ext cx="8229600" cy="520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Figures can also be organized by grabbing from a folder!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FD9DF-D726-4E3B-B22D-C3DE31D9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73" y="5301390"/>
            <a:ext cx="5031827" cy="601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13588-066B-4506-B0BF-0E4744F5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12" y="2954004"/>
            <a:ext cx="4564776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2724742"/>
            <a:ext cx="4913243" cy="1408515"/>
          </a:xfrm>
        </p:spPr>
        <p:txBody>
          <a:bodyPr/>
          <a:lstStyle/>
          <a:p>
            <a:r>
              <a:rPr lang="en-GB" dirty="0"/>
              <a:t>Tables can created using the table and tabular environments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1D4AF-5AFD-4BB4-81A2-CA0F2119C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90" y="1173784"/>
            <a:ext cx="5194820" cy="49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553D3-83B5-46FB-B8DC-718018F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98104C-F44C-4711-8E90-E14CF6F2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96052-C7FA-48F1-B5B8-54DCBEE2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32" y="1242928"/>
            <a:ext cx="4626429" cy="51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Include the correct package for e.g. \</a:t>
            </a:r>
            <a:r>
              <a:rPr lang="en-US" dirty="0" err="1"/>
              <a:t>usepackage</a:t>
            </a:r>
            <a:r>
              <a:rPr lang="en-US" dirty="0"/>
              <a:t>[“settings”]{</a:t>
            </a:r>
            <a:r>
              <a:rPr lang="en-US" dirty="0" err="1"/>
              <a:t>biblatex</a:t>
            </a:r>
            <a:r>
              <a:rPr lang="en-US" dirty="0"/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a file with all your </a:t>
            </a:r>
            <a:r>
              <a:rPr lang="en-US" dirty="0" err="1"/>
              <a:t>bibtex</a:t>
            </a:r>
            <a:r>
              <a:rPr lang="en-US" dirty="0"/>
              <a:t> entries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Cite whenever you want with \cite{}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Call:</a:t>
            </a:r>
          </a:p>
          <a:p>
            <a:pPr lvl="1"/>
            <a:r>
              <a:rPr lang="en-US" dirty="0"/>
              <a:t>\</a:t>
            </a:r>
            <a:r>
              <a:rPr lang="en-US" dirty="0" err="1"/>
              <a:t>bibliographystyle</a:t>
            </a:r>
            <a:r>
              <a:rPr lang="en-US" dirty="0"/>
              <a:t>{}</a:t>
            </a:r>
          </a:p>
          <a:p>
            <a:pPr lvl="1"/>
            <a:r>
              <a:rPr lang="en-US" dirty="0"/>
              <a:t>\bibliography{}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Insert the bibliography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Styles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Citations using </a:t>
            </a:r>
            <a:r>
              <a:rPr lang="en-GB" dirty="0" err="1"/>
              <a:t>Bibtex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6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Basics: Citations using Bibtex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485251-AB93-444A-B951-CC4B72B2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57" y="1250835"/>
            <a:ext cx="10448486" cy="396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30C2A-3282-4FC5-88D1-978AA442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00" y="1939899"/>
            <a:ext cx="3688400" cy="39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10E1B-29D8-46D7-A534-0C28F608D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309" y="2630138"/>
            <a:ext cx="7217381" cy="196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C694A-3929-4B62-8D5C-4E05FE63D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706" y="4888803"/>
            <a:ext cx="9068586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3ACF4-C24D-D04D-91DA-0D6BE249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5706"/>
            <a:ext cx="10515600" cy="10270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LaTeX is a markup language used to create documents of “high typographical quality”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DE7BF-32FB-4132-84A6-4395A681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630" y="1155780"/>
            <a:ext cx="3210739" cy="1265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651F6-FA94-4167-9E47-0B974BB9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1" y="3105743"/>
            <a:ext cx="829127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9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73788-C28B-4550-8F91-E643C7B2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855"/>
            <a:ext cx="10515600" cy="3078289"/>
          </a:xfrm>
        </p:spPr>
        <p:txBody>
          <a:bodyPr/>
          <a:lstStyle/>
          <a:p>
            <a:r>
              <a:rPr lang="en-GB" dirty="0"/>
              <a:t>Make your own commands and environments (\</a:t>
            </a:r>
            <a:r>
              <a:rPr lang="en-GB" dirty="0" err="1"/>
              <a:t>newcommand</a:t>
            </a:r>
            <a:r>
              <a:rPr lang="en-GB" dirty="0"/>
              <a:t>)</a:t>
            </a:r>
          </a:p>
          <a:p>
            <a:r>
              <a:rPr lang="en-GB" dirty="0"/>
              <a:t>Redefine a previously existing command (\</a:t>
            </a:r>
            <a:r>
              <a:rPr lang="en-GB" dirty="0" err="1"/>
              <a:t>renewcommand</a:t>
            </a:r>
            <a:r>
              <a:rPr lang="en-GB" dirty="0"/>
              <a:t>)</a:t>
            </a:r>
          </a:p>
          <a:p>
            <a:r>
              <a:rPr lang="en-GB" dirty="0"/>
              <a:t>Make plots and figures in LaTeX (\</a:t>
            </a:r>
            <a:r>
              <a:rPr lang="en-GB" dirty="0" err="1"/>
              <a:t>usepackage</a:t>
            </a:r>
            <a:r>
              <a:rPr lang="en-GB" dirty="0"/>
              <a:t>{</a:t>
            </a:r>
            <a:r>
              <a:rPr lang="en-GB" dirty="0" err="1"/>
              <a:t>tikz</a:t>
            </a:r>
            <a:r>
              <a:rPr lang="en-GB" dirty="0"/>
              <a:t>})</a:t>
            </a:r>
          </a:p>
          <a:p>
            <a:r>
              <a:rPr lang="en-GB" dirty="0"/>
              <a:t>Embed/import code from file into </a:t>
            </a:r>
            <a:r>
              <a:rPr lang="en-GB" dirty="0" err="1"/>
              <a:t>TeX</a:t>
            </a:r>
            <a:r>
              <a:rPr lang="en-GB" dirty="0"/>
              <a:t> file (\</a:t>
            </a:r>
            <a:r>
              <a:rPr lang="en-GB" dirty="0" err="1"/>
              <a:t>usepackage</a:t>
            </a:r>
            <a:r>
              <a:rPr lang="en-GB" dirty="0"/>
              <a:t>{listings})</a:t>
            </a:r>
          </a:p>
          <a:p>
            <a:r>
              <a:rPr lang="en-GB" dirty="0"/>
              <a:t>Fancy headers and footers (\</a:t>
            </a:r>
            <a:r>
              <a:rPr lang="en-GB" dirty="0" err="1"/>
              <a:t>usepackage</a:t>
            </a:r>
            <a:r>
              <a:rPr lang="en-GB" dirty="0"/>
              <a:t>{</a:t>
            </a:r>
            <a:r>
              <a:rPr lang="en-GB" dirty="0" err="1"/>
              <a:t>fancyhdr</a:t>
            </a:r>
            <a:r>
              <a:rPr lang="en-GB" dirty="0"/>
              <a:t>})</a:t>
            </a:r>
          </a:p>
          <a:p>
            <a:r>
              <a:rPr lang="en-GB" dirty="0"/>
              <a:t>Hyperlinking (\</a:t>
            </a:r>
            <a:r>
              <a:rPr lang="en-GB" dirty="0" err="1"/>
              <a:t>usepackage</a:t>
            </a:r>
            <a:r>
              <a:rPr lang="en-GB" dirty="0"/>
              <a:t>{</a:t>
            </a:r>
            <a:r>
              <a:rPr lang="en-GB" dirty="0" err="1"/>
              <a:t>hyperref</a:t>
            </a:r>
            <a:r>
              <a:rPr lang="en-GB" dirty="0"/>
              <a:t>})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BCF75-9CDA-4073-AB11-FAF5A74E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A63DE-752B-4A73-A4AE-E9C872C5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and Useful Packages</a:t>
            </a:r>
          </a:p>
        </p:txBody>
      </p:sp>
    </p:spTree>
    <p:extLst>
      <p:ext uri="{BB962C8B-B14F-4D97-AF65-F5344CB8AC3E}">
        <p14:creationId xmlns:p14="http://schemas.microsoft.com/office/powerpoint/2010/main" val="164342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19101-6530-4C59-90C5-37534D58F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https://www.overleaf.com/learn/how-to/Creating_a_document_in_Overleaf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https://en.wikibooks.org/wiki/LaTeX/Introduction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https://www.latex-tutorial.com/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F50E-C202-42E9-A462-1C21EF08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0A1499-AAAD-439F-94B9-442617F4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31745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vs LaTeX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EDAF0C-FE73-4757-8353-101294A1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Word is a “typesetting system” of the type What You See Is What You Get (WYSIWYG), while LaTeX belongs to What You See Is What You Mean (WYSIWYM)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F7D54-5080-4A39-9548-2C8DB32C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013" y="2798747"/>
            <a:ext cx="7071973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LaTeX- “Code”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E2593-EC34-43BC-AD64-65EC491E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57" y="2050771"/>
            <a:ext cx="4735993" cy="2507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E327A-CA10-45D0-9836-36A90566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65" y="941238"/>
            <a:ext cx="4376531" cy="58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0F058-8B2C-4581-A9F6-5BF3868B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1401889"/>
          </a:xfrm>
        </p:spPr>
        <p:txBody>
          <a:bodyPr/>
          <a:lstStyle/>
          <a:p>
            <a:r>
              <a:rPr lang="en-GB" dirty="0"/>
              <a:t>Install a LaTeX distribution:</a:t>
            </a:r>
          </a:p>
          <a:p>
            <a:pPr lvl="1"/>
            <a:r>
              <a:rPr lang="en-GB" dirty="0" err="1"/>
              <a:t>MiKTeX</a:t>
            </a:r>
            <a:r>
              <a:rPr lang="en-GB" dirty="0"/>
              <a:t>/</a:t>
            </a:r>
            <a:r>
              <a:rPr lang="en-GB" dirty="0" err="1"/>
              <a:t>proTeXt</a:t>
            </a:r>
            <a:r>
              <a:rPr lang="en-GB" dirty="0"/>
              <a:t>/</a:t>
            </a:r>
            <a:r>
              <a:rPr lang="en-GB" dirty="0" err="1"/>
              <a:t>TeX</a:t>
            </a:r>
            <a:r>
              <a:rPr lang="en-GB" dirty="0"/>
              <a:t> Live for Windows</a:t>
            </a:r>
          </a:p>
          <a:p>
            <a:pPr lvl="1"/>
            <a:r>
              <a:rPr lang="en-GB" dirty="0" err="1"/>
              <a:t>MacTeX</a:t>
            </a:r>
            <a:r>
              <a:rPr lang="en-GB" dirty="0"/>
              <a:t> for MacOS</a:t>
            </a:r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43772-A0DF-4D0D-A48E-018C2DF8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89" y="2628082"/>
            <a:ext cx="5587821" cy="37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Sublime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7772B-8720-433D-94D1-B7456C00928E}"/>
              </a:ext>
            </a:extLst>
          </p:cNvPr>
          <p:cNvSpPr txBox="1"/>
          <p:nvPr/>
        </p:nvSpPr>
        <p:spPr>
          <a:xfrm>
            <a:off x="1233634" y="1331339"/>
            <a:ext cx="3790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Command Palette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9BC5B-39F2-4CCA-AE2A-DE72FB1EF615}"/>
              </a:ext>
            </a:extLst>
          </p:cNvPr>
          <p:cNvSpPr txBox="1"/>
          <p:nvPr/>
        </p:nvSpPr>
        <p:spPr>
          <a:xfrm>
            <a:off x="1233634" y="2028879"/>
            <a:ext cx="3790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Package Control: Install Package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843F9-2ACE-4F91-A279-4337C2EACFB9}"/>
              </a:ext>
            </a:extLst>
          </p:cNvPr>
          <p:cNvSpPr txBox="1"/>
          <p:nvPr/>
        </p:nvSpPr>
        <p:spPr>
          <a:xfrm>
            <a:off x="1233634" y="2726419"/>
            <a:ext cx="3790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Search for </a:t>
            </a:r>
            <a:r>
              <a:rPr lang="en-GB" dirty="0" err="1"/>
              <a:t>LaTeXTools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44631-16EC-4966-B0D5-7798F0D8457A}"/>
              </a:ext>
            </a:extLst>
          </p:cNvPr>
          <p:cNvSpPr txBox="1"/>
          <p:nvPr/>
        </p:nvSpPr>
        <p:spPr>
          <a:xfrm>
            <a:off x="1233634" y="3423959"/>
            <a:ext cx="3790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Optional: Install </a:t>
            </a:r>
            <a:r>
              <a:rPr lang="en-GB" dirty="0" err="1"/>
              <a:t>SumatraPDF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D2444A-2F4F-4EC1-B415-021F8BE29F24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3128695" y="1700671"/>
            <a:ext cx="0" cy="32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D84226-FB50-462E-9A06-391C328520BF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3128695" y="2398211"/>
            <a:ext cx="0" cy="32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1808AB-8D48-4517-818A-F95970ACCE3A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3128695" y="3095751"/>
            <a:ext cx="0" cy="32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80A00F4-0090-4FA7-A512-C9B68540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36" y="1165246"/>
            <a:ext cx="4310328" cy="31223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CCF494-FD19-4573-BD25-5A12D207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15" y="4217916"/>
            <a:ext cx="10240349" cy="23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6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Started: Overleaf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0F058-8B2C-4581-A9F6-5BF3868B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4" y="1626233"/>
            <a:ext cx="10515600" cy="4343871"/>
          </a:xfrm>
        </p:spPr>
        <p:txBody>
          <a:bodyPr/>
          <a:lstStyle/>
          <a:p>
            <a:r>
              <a:rPr lang="en-GB" dirty="0"/>
              <a:t>Online LaTeX editor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https://www.overleaf.com/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Numerous templates for different document types:</a:t>
            </a:r>
          </a:p>
          <a:p>
            <a:pPr lvl="1"/>
            <a:r>
              <a:rPr lang="en-GB" dirty="0"/>
              <a:t>CV/Resume</a:t>
            </a:r>
          </a:p>
          <a:p>
            <a:pPr lvl="1"/>
            <a:r>
              <a:rPr lang="en-GB" dirty="0"/>
              <a:t>Homework Assignments</a:t>
            </a:r>
          </a:p>
          <a:p>
            <a:pPr lvl="1"/>
            <a:r>
              <a:rPr lang="en-GB" dirty="0"/>
              <a:t>Reports</a:t>
            </a:r>
          </a:p>
          <a:p>
            <a:pPr lvl="1"/>
            <a:r>
              <a:rPr lang="en-GB" dirty="0"/>
              <a:t>Thesis</a:t>
            </a:r>
          </a:p>
        </p:txBody>
      </p:sp>
      <p:pic>
        <p:nvPicPr>
          <p:cNvPr id="1028" name="Picture 4" descr="Overleaf Official Logos - Overleaf, Online LaTeX Editor">
            <a:extLst>
              <a:ext uri="{FF2B5EF4-FFF2-40B4-BE49-F238E27FC236}">
                <a16:creationId xmlns:a16="http://schemas.microsoft.com/office/drawing/2014/main" id="{B02B5084-2A3B-44B1-BFF4-7D1DD812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09" y="1417213"/>
            <a:ext cx="5287617" cy="17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8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579B51-3CAB-4F86-B35E-F9D5FAE4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320122"/>
            <a:ext cx="10515600" cy="5021182"/>
          </a:xfrm>
        </p:spPr>
        <p:txBody>
          <a:bodyPr/>
          <a:lstStyle/>
          <a:p>
            <a:r>
              <a:rPr lang="en-GB" dirty="0"/>
              <a:t>article – For scientific journals, presentations, etc</a:t>
            </a:r>
          </a:p>
          <a:p>
            <a:r>
              <a:rPr lang="en-GB" dirty="0" err="1"/>
              <a:t>IEEEtran</a:t>
            </a:r>
            <a:r>
              <a:rPr lang="en-GB" dirty="0"/>
              <a:t> – For articles with the IEEE Transactions format</a:t>
            </a:r>
          </a:p>
          <a:p>
            <a:r>
              <a:rPr lang="en-GB" dirty="0"/>
              <a:t>proc – Proceedings</a:t>
            </a:r>
          </a:p>
          <a:p>
            <a:r>
              <a:rPr lang="en-GB" dirty="0"/>
              <a:t>report – Longer reports (chapters, small books, thesis)</a:t>
            </a:r>
          </a:p>
          <a:p>
            <a:r>
              <a:rPr lang="en-GB" dirty="0"/>
              <a:t>book – Books</a:t>
            </a:r>
          </a:p>
          <a:p>
            <a:r>
              <a:rPr lang="en-GB" dirty="0"/>
              <a:t>slides – Slides</a:t>
            </a:r>
          </a:p>
          <a:p>
            <a:r>
              <a:rPr lang="en-GB" dirty="0"/>
              <a:t>memoir – Memoirs</a:t>
            </a:r>
          </a:p>
          <a:p>
            <a:r>
              <a:rPr lang="en-GB" dirty="0"/>
              <a:t>letter – Letters</a:t>
            </a:r>
          </a:p>
          <a:p>
            <a:r>
              <a:rPr lang="en-GB" dirty="0"/>
              <a:t>beamer – Presentations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66EFB-F4A6-481A-BC53-7CFE1FE9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4EF2C9-5547-4EEC-B33C-898B0AD7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LaTeX Document Classes</a:t>
            </a:r>
          </a:p>
        </p:txBody>
      </p:sp>
    </p:spTree>
    <p:extLst>
      <p:ext uri="{BB962C8B-B14F-4D97-AF65-F5344CB8AC3E}">
        <p14:creationId xmlns:p14="http://schemas.microsoft.com/office/powerpoint/2010/main" val="11349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D9E41-42F4-476A-88D2-1BCCC4E0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157"/>
            <a:ext cx="10515600" cy="2388916"/>
          </a:xfrm>
        </p:spPr>
        <p:txBody>
          <a:bodyPr/>
          <a:lstStyle/>
          <a:p>
            <a:r>
              <a:rPr lang="en-GB" dirty="0"/>
              <a:t>Preamble</a:t>
            </a:r>
          </a:p>
          <a:p>
            <a:pPr lvl="1"/>
            <a:r>
              <a:rPr lang="en-GB" dirty="0"/>
              <a:t>Document “settings”</a:t>
            </a:r>
          </a:p>
          <a:p>
            <a:pPr lvl="1"/>
            <a:r>
              <a:rPr lang="en-GB" dirty="0"/>
              <a:t>This text does not appear in the final document</a:t>
            </a:r>
          </a:p>
          <a:p>
            <a:pPr lvl="1"/>
            <a:r>
              <a:rPr lang="en-GB" dirty="0"/>
              <a:t>Load extra packages</a:t>
            </a:r>
          </a:p>
          <a:p>
            <a:r>
              <a:rPr lang="en-GB" dirty="0"/>
              <a:t>“Document”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3A4BB-6A18-4C6C-8459-19BEB9F2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646-D222-43C5-951E-7B62E26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Basics: Document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15E9F-2E60-4695-BACE-B2BFB116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25" y="1108004"/>
            <a:ext cx="10240349" cy="23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603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EN.540.635 Software Carpentry  Lecture 13 A Primer in LaTeX</vt:lpstr>
      <vt:lpstr>Introduction</vt:lpstr>
      <vt:lpstr>Word vs LaTeX</vt:lpstr>
      <vt:lpstr>LaTeX- “Code”</vt:lpstr>
      <vt:lpstr>Getting Started: Installation</vt:lpstr>
      <vt:lpstr>Getting Started: Sublime</vt:lpstr>
      <vt:lpstr>Getting Started: Overleaf</vt:lpstr>
      <vt:lpstr>LaTeX Document Classes</vt:lpstr>
      <vt:lpstr>Basics: Document structure</vt:lpstr>
      <vt:lpstr>Basics: Text</vt:lpstr>
      <vt:lpstr>Basics: Text</vt:lpstr>
      <vt:lpstr>Basics: Text</vt:lpstr>
      <vt:lpstr>Basics: Mathematics</vt:lpstr>
      <vt:lpstr>Basics</vt:lpstr>
      <vt:lpstr>Basics: Figures</vt:lpstr>
      <vt:lpstr>Basics: Tables</vt:lpstr>
      <vt:lpstr>Basics</vt:lpstr>
      <vt:lpstr>Basics: Citations using Bibtex</vt:lpstr>
      <vt:lpstr>Basics: Citations using Bibtex</vt:lpstr>
      <vt:lpstr>Advanced and Useful Packages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EN.540.635 Software Carpentry  Lecture # This is the Title of the Lecture</dc:title>
  <dc:creator>Isaiah Chen</dc:creator>
  <cp:lastModifiedBy>Divya Sharma</cp:lastModifiedBy>
  <cp:revision>35</cp:revision>
  <dcterms:created xsi:type="dcterms:W3CDTF">2020-01-08T21:03:57Z</dcterms:created>
  <dcterms:modified xsi:type="dcterms:W3CDTF">2020-04-21T13:46:23Z</dcterms:modified>
</cp:coreProperties>
</file>