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9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/>
    <p:restoredTop sz="76815"/>
  </p:normalViewPr>
  <p:slideViewPr>
    <p:cSldViewPr snapToGrid="0">
      <p:cViewPr varScale="1">
        <p:scale>
          <a:sx n="114" d="100"/>
          <a:sy n="114" d="100"/>
        </p:scale>
        <p:origin x="1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Firmware : A hardware component of a motherboard that can persistently store small pieces of code. Non – volatile memory : Read Only Memory (ROM)</a:t>
            </a:r>
          </a:p>
          <a:p>
            <a:r>
              <a:rPr lang="en-US" dirty="0"/>
              <a:t>BIOS : Basic Input Output System</a:t>
            </a:r>
          </a:p>
          <a:p>
            <a:r>
              <a:rPr lang="en-US" dirty="0"/>
              <a:t>UEFI : Unified </a:t>
            </a:r>
            <a:r>
              <a:rPr lang="en-US" dirty="0" err="1"/>
              <a:t>Extensiable</a:t>
            </a:r>
            <a:r>
              <a:rPr lang="en-US" dirty="0"/>
              <a:t> Firmware interface</a:t>
            </a:r>
          </a:p>
          <a:p>
            <a:endParaRPr lang="en-US" dirty="0"/>
          </a:p>
          <a:p>
            <a:r>
              <a:rPr lang="en-US" dirty="0"/>
              <a:t>Bootloader : Piece of code responsible for locating and initializing the kernel. Bootloader also responsible for dual booting.</a:t>
            </a:r>
          </a:p>
          <a:p>
            <a:r>
              <a:rPr lang="en-US" dirty="0"/>
              <a:t>Linux – GRUB , Windows – BOOTMGR , MacOS – </a:t>
            </a:r>
            <a:r>
              <a:rPr lang="en-US" dirty="0" err="1"/>
              <a:t>BootX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5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MS-DOS first OS released by Microsoft in August 1981.</a:t>
            </a:r>
          </a:p>
          <a:p>
            <a:pPr marL="171450" indent="-171450">
              <a:buFontTx/>
              <a:buChar char="-"/>
            </a:pPr>
            <a:r>
              <a:rPr lang="en-US" dirty="0"/>
              <a:t>Built off of 86-DOS code written by Tim Paterson</a:t>
            </a:r>
          </a:p>
          <a:p>
            <a:pPr marL="171450" indent="-171450">
              <a:buFontTx/>
              <a:buChar char="-"/>
            </a:pPr>
            <a:r>
              <a:rPr lang="en-US" dirty="0"/>
              <a:t>Microsoft needed an operating system for the IBM personal computer. Hired Tim Paterson in 1981 and bought 86-DOS for $25,000. Rebranded it to MS-DOS.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Designed specifically to run on microprocessors using the 8086 instruction set.</a:t>
            </a:r>
          </a:p>
          <a:p>
            <a:pPr marL="171450" indent="-171450">
              <a:buFontTx/>
              <a:buChar char="-"/>
            </a:pPr>
            <a:r>
              <a:rPr lang="en-US" dirty="0"/>
              <a:t>After release of Windows 3.0 in 1990 marked the end of the command line driven OS.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7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5EB8"/>
          </a:solidFill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524000" y="2657254"/>
            <a:ext cx="9144000" cy="23876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Straight Connector 7"/>
          <p:cNvSpPr/>
          <p:nvPr/>
        </p:nvSpPr>
        <p:spPr>
          <a:xfrm>
            <a:off x="3317668" y="2261338"/>
            <a:ext cx="5554152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578" y="269622"/>
            <a:ext cx="2938327" cy="1966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  <a:lvl2pPr>
              <a:buChar char="•"/>
              <a:defRPr>
                <a:latin typeface="+mj-lt"/>
                <a:ea typeface="+mj-ea"/>
                <a:cs typeface="+mj-cs"/>
                <a:sym typeface="Calibri"/>
              </a:defRPr>
            </a:lvl2pPr>
            <a:lvl3pPr>
              <a:buChar char="•"/>
              <a:defRPr>
                <a:latin typeface="+mj-lt"/>
                <a:ea typeface="+mj-ea"/>
                <a:cs typeface="+mj-cs"/>
                <a:sym typeface="Calibri"/>
              </a:defRPr>
            </a:lvl3pPr>
            <a:lvl4pPr>
              <a:buChar char="•"/>
              <a:defRPr>
                <a:latin typeface="+mj-lt"/>
                <a:ea typeface="+mj-ea"/>
                <a:cs typeface="+mj-cs"/>
                <a:sym typeface="Calibri"/>
              </a:defRPr>
            </a:lvl4pPr>
            <a:lvl5pPr>
              <a:buChar char="•"/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1pPr>
            <a:lvl2pPr marL="0" indent="4572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2pPr>
            <a:lvl3pPr marL="0" indent="9144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3pPr>
            <a:lvl4pPr marL="0" indent="13716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4pPr>
            <a:lvl5pPr marL="0" indent="18288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18457" indent="-261257"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1pPr>
            <a:lvl2pPr marL="0" indent="457200">
              <a:buSzTx/>
              <a:buFont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2pPr>
            <a:lvl3pPr marL="0" indent="914400">
              <a:buSzTx/>
              <a:buFont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3pPr>
            <a:lvl4pPr marL="0" indent="1371600">
              <a:buSzTx/>
              <a:buFont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4pPr>
            <a:lvl5pPr marL="0" indent="1828800">
              <a:buSzTx/>
              <a:buFont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155781"/>
            <a:ext cx="10515600" cy="5021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Rectangle 6"/>
          <p:cNvSpPr/>
          <p:nvPr/>
        </p:nvSpPr>
        <p:spPr>
          <a:xfrm>
            <a:off x="-1" y="-5410"/>
            <a:ext cx="12192001" cy="927097"/>
          </a:xfrm>
          <a:prstGeom prst="rect">
            <a:avLst/>
          </a:prstGeom>
          <a:solidFill>
            <a:srgbClr val="0B5EB8"/>
          </a:solidFill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Picture 7" descr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32926" y="-68219"/>
            <a:ext cx="2459074" cy="10527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108856" y="165875"/>
            <a:ext cx="9829801" cy="73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Cambria"/>
          <a:ea typeface="Cambria"/>
          <a:cs typeface="Cambria"/>
          <a:sym typeface="Cambri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Cambria"/>
          <a:ea typeface="Cambria"/>
          <a:cs typeface="Cambria"/>
          <a:sym typeface="Cambri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Cambria"/>
          <a:ea typeface="Cambria"/>
          <a:cs typeface="Cambria"/>
          <a:sym typeface="Cambri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Cambria"/>
          <a:ea typeface="Cambria"/>
          <a:cs typeface="Cambria"/>
          <a:sym typeface="Cambri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Cambria"/>
          <a:ea typeface="Cambria"/>
          <a:cs typeface="Cambria"/>
          <a:sym typeface="Cambri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Cambria"/>
          <a:ea typeface="Cambria"/>
          <a:cs typeface="Cambria"/>
          <a:sym typeface="Cambri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Cambria"/>
          <a:ea typeface="Cambria"/>
          <a:cs typeface="Cambria"/>
          <a:sym typeface="Cambri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Cambria"/>
          <a:ea typeface="Cambria"/>
          <a:cs typeface="Cambria"/>
          <a:sym typeface="Cambri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Cambria"/>
          <a:ea typeface="Cambria"/>
          <a:cs typeface="Cambria"/>
          <a:sym typeface="Cambri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o"/>
        <a:tabLst/>
        <a:defRPr sz="28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➢"/>
        <a:tabLst/>
        <a:defRPr sz="28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✓"/>
        <a:tabLst/>
        <a:defRPr sz="28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puterhistory.org/press/ms-source-cod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arch.jhu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xplainshell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EN.540.635</a:t>
            </a:r>
            <a:br/>
            <a:r>
              <a:t>Software Carpentry</a:t>
            </a:r>
            <a:br/>
            <a:br/>
            <a:r>
              <a:t>Lecture 2</a:t>
            </a:r>
            <a:br/>
            <a:r>
              <a:t>Linux | SSH &amp; SCP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2"/>
          <p:cNvSpPr txBox="1">
            <a:spLocks noGrp="1"/>
          </p:cNvSpPr>
          <p:nvPr>
            <p:ph type="title"/>
          </p:nvPr>
        </p:nvSpPr>
        <p:spPr>
          <a:xfrm>
            <a:off x="108856" y="165874"/>
            <a:ext cx="9829801" cy="736934"/>
          </a:xfrm>
          <a:prstGeom prst="rect">
            <a:avLst/>
          </a:prstGeom>
        </p:spPr>
        <p:txBody>
          <a:bodyPr/>
          <a:lstStyle/>
          <a:p>
            <a:r>
              <a:t>Networking: SSH and SCP</a:t>
            </a:r>
          </a:p>
        </p:txBody>
      </p:sp>
      <p:sp>
        <p:nvSpPr>
          <p:cNvPr id="145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4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531" y="3766051"/>
            <a:ext cx="7945120" cy="277286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tangle 1"/>
          <p:cNvSpPr txBox="1"/>
          <p:nvPr/>
        </p:nvSpPr>
        <p:spPr>
          <a:xfrm>
            <a:off x="154576" y="1319817"/>
            <a:ext cx="1183703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Secure Shell (</a:t>
            </a:r>
            <a:r>
              <a:rPr b="1"/>
              <a:t>SSH</a:t>
            </a:r>
            <a:r>
              <a:t>) is a cryptographic network protocol for operating network services securely over an unsecured network.</a:t>
            </a:r>
          </a:p>
        </p:txBody>
      </p:sp>
      <p:sp>
        <p:nvSpPr>
          <p:cNvPr id="148" name="Rectangle 5"/>
          <p:cNvSpPr txBox="1"/>
          <p:nvPr/>
        </p:nvSpPr>
        <p:spPr>
          <a:xfrm>
            <a:off x="154576" y="2755413"/>
            <a:ext cx="1183703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rPr b="1"/>
              <a:t>SCP</a:t>
            </a:r>
            <a:r>
              <a:t> (secure copy) is a command-line utility that allows you to securely copy files and directories between two locations.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2"/>
          <p:cNvSpPr txBox="1">
            <a:spLocks noGrp="1"/>
          </p:cNvSpPr>
          <p:nvPr>
            <p:ph type="title"/>
          </p:nvPr>
        </p:nvSpPr>
        <p:spPr>
          <a:xfrm>
            <a:off x="108856" y="165874"/>
            <a:ext cx="9829801" cy="736934"/>
          </a:xfrm>
          <a:prstGeom prst="rect">
            <a:avLst/>
          </a:prstGeom>
        </p:spPr>
        <p:txBody>
          <a:bodyPr/>
          <a:lstStyle/>
          <a:p>
            <a:r>
              <a:t>Connecting using SSH and SCP</a:t>
            </a:r>
          </a:p>
        </p:txBody>
      </p:sp>
      <p:sp>
        <p:nvSpPr>
          <p:cNvPr id="151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52" name="TextBox 4"/>
          <p:cNvSpPr txBox="1"/>
          <p:nvPr/>
        </p:nvSpPr>
        <p:spPr>
          <a:xfrm>
            <a:off x="392599" y="1270182"/>
            <a:ext cx="11406801" cy="386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AutoNum type="arabicPeriod"/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t>Open up a terminal</a:t>
            </a:r>
          </a:p>
          <a:p>
            <a:pPr marL="342900" indent="-342900">
              <a:buSzPct val="100000"/>
              <a:buAutoNum type="arabicPeriod"/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t>Use the SSH command as follows</a:t>
            </a:r>
          </a:p>
          <a:p>
            <a:pPr marL="342900" indent="-342900">
              <a:buSzPct val="100000"/>
              <a:buAutoNum type="arabicPeriod"/>
              <a:defRPr sz="2800">
                <a:latin typeface="Cambria"/>
                <a:ea typeface="Cambria"/>
                <a:cs typeface="Cambria"/>
                <a:sym typeface="Cambria"/>
              </a:defRPr>
            </a:pPr>
            <a:endParaRPr/>
          </a:p>
          <a:p>
            <a:pPr marL="342900" indent="-342900">
              <a:buSzPct val="100000"/>
              <a:buAutoNum type="arabicPeriod" startAt="4"/>
              <a:defRPr sz="2800">
                <a:latin typeface="Cambria"/>
                <a:ea typeface="Cambria"/>
                <a:cs typeface="Cambria"/>
                <a:sym typeface="Cambria"/>
              </a:defRPr>
            </a:pPr>
            <a:endParaRPr/>
          </a:p>
          <a:p>
            <a:pPr marL="342900" indent="-342900">
              <a:buSzPct val="100000"/>
              <a:buAutoNum type="arabicPeriod" startAt="5"/>
              <a:defRPr sz="2800">
                <a:latin typeface="Cambria"/>
                <a:ea typeface="Cambria"/>
                <a:cs typeface="Cambria"/>
                <a:sym typeface="Cambria"/>
              </a:defRPr>
            </a:pPr>
            <a:endParaRPr/>
          </a:p>
          <a:p>
            <a:pPr marL="342900" indent="-342900">
              <a:buSzPct val="100000"/>
              <a:buAutoNum type="arabicPeriod" startAt="3"/>
              <a:defRPr sz="2800">
                <a:latin typeface="Cambria"/>
                <a:ea typeface="Cambria"/>
                <a:cs typeface="Cambria"/>
                <a:sym typeface="Cambria"/>
              </a:defRPr>
            </a:pPr>
            <a:r>
              <a:t>Use scp to Download or upload files as follows</a:t>
            </a:r>
          </a:p>
          <a:p>
            <a:pPr marL="342900" indent="-342900">
              <a:buSzPct val="100000"/>
              <a:buAutoNum type="arabicPeriod" startAt="3"/>
              <a:defRPr sz="2800">
                <a:latin typeface="Cambria"/>
                <a:ea typeface="Cambria"/>
                <a:cs typeface="Cambria"/>
                <a:sym typeface="Cambria"/>
              </a:defRPr>
            </a:pPr>
            <a:endParaRPr/>
          </a:p>
          <a:p>
            <a:pPr marL="342900" indent="-342900">
              <a:buSzPct val="100000"/>
              <a:buAutoNum type="arabicPeriod" startAt="5"/>
              <a:defRPr sz="2800"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pic>
        <p:nvPicPr>
          <p:cNvPr id="15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532" y="2557715"/>
            <a:ext cx="8218934" cy="460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2" y="4233943"/>
            <a:ext cx="8267701" cy="58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2"/>
          <p:cNvSpPr txBox="1">
            <a:spLocks noGrp="1"/>
          </p:cNvSpPr>
          <p:nvPr>
            <p:ph type="title"/>
          </p:nvPr>
        </p:nvSpPr>
        <p:spPr>
          <a:xfrm>
            <a:off x="108856" y="165874"/>
            <a:ext cx="9829801" cy="736934"/>
          </a:xfrm>
          <a:prstGeom prst="rect">
            <a:avLst/>
          </a:prstGeom>
        </p:spPr>
        <p:txBody>
          <a:bodyPr/>
          <a:lstStyle/>
          <a:p>
            <a:r>
              <a:t>Instructions</a:t>
            </a:r>
          </a:p>
        </p:txBody>
      </p:sp>
      <p:sp>
        <p:nvSpPr>
          <p:cNvPr id="157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58" name="Content Placeholder 1"/>
          <p:cNvSpPr txBox="1">
            <a:spLocks noGrp="1"/>
          </p:cNvSpPr>
          <p:nvPr>
            <p:ph type="body" sz="half" idx="1"/>
          </p:nvPr>
        </p:nvSpPr>
        <p:spPr>
          <a:xfrm>
            <a:off x="1773511" y="1575417"/>
            <a:ext cx="8644978" cy="3707165"/>
          </a:xfrm>
          <a:prstGeom prst="rect">
            <a:avLst/>
          </a:prstGeom>
        </p:spPr>
        <p:txBody>
          <a:bodyPr/>
          <a:lstStyle/>
          <a:p>
            <a:r>
              <a:t>Make sure you have SSH capability in your laptop either using terminal or an SSH client</a:t>
            </a:r>
          </a:p>
          <a:p>
            <a:endParaRPr/>
          </a:p>
          <a:p>
            <a:r>
              <a:t>For the next Homework, make sure you have python 3.10 set up</a:t>
            </a:r>
          </a:p>
          <a:p>
            <a:endParaRPr/>
          </a:p>
          <a:p>
            <a:r>
              <a:t>You should be able to run saved python scripts, either from the terminal or using an IDE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838200" y="1155780"/>
            <a:ext cx="10515600" cy="3707166"/>
          </a:xfrm>
          <a:prstGeom prst="rect">
            <a:avLst/>
          </a:prstGeom>
        </p:spPr>
        <p:txBody>
          <a:bodyPr/>
          <a:lstStyle/>
          <a:p>
            <a:r>
              <a:t>Software that allows the user and the application on a computer to interact with the computer hardware</a:t>
            </a:r>
          </a:p>
          <a:p>
            <a:endParaRPr/>
          </a:p>
          <a:p>
            <a:r>
              <a:t>Common components include:</a:t>
            </a:r>
          </a:p>
          <a:p>
            <a:pPr marL="685800" lvl="1" indent="-228600">
              <a:spcBef>
                <a:spcPts val="500"/>
              </a:spcBef>
              <a:buFontTx/>
              <a:buChar char="➢"/>
              <a:defRPr sz="2400"/>
            </a:pPr>
            <a:r>
              <a:t>Kernel</a:t>
            </a:r>
          </a:p>
          <a:p>
            <a:pPr marL="685800" lvl="1" indent="-228600">
              <a:spcBef>
                <a:spcPts val="500"/>
              </a:spcBef>
              <a:buFontTx/>
              <a:buChar char="➢"/>
              <a:defRPr sz="2400"/>
            </a:pPr>
            <a:r>
              <a:t>Networking</a:t>
            </a:r>
          </a:p>
          <a:p>
            <a:pPr marL="685800" lvl="1" indent="-228600">
              <a:spcBef>
                <a:spcPts val="500"/>
              </a:spcBef>
              <a:buFontTx/>
              <a:buChar char="➢"/>
              <a:defRPr sz="2400"/>
            </a:pPr>
            <a:r>
              <a:t>Security</a:t>
            </a:r>
          </a:p>
          <a:p>
            <a:pPr marL="685800" lvl="1" indent="-228600">
              <a:spcBef>
                <a:spcPts val="500"/>
              </a:spcBef>
              <a:buFontTx/>
              <a:buChar char="➢"/>
              <a:defRPr sz="2400"/>
            </a:pPr>
            <a:r>
              <a:t>User Interface</a:t>
            </a:r>
          </a:p>
        </p:txBody>
      </p:sp>
      <p:sp>
        <p:nvSpPr>
          <p:cNvPr id="101" name="Title 2"/>
          <p:cNvSpPr txBox="1">
            <a:spLocks noGrp="1"/>
          </p:cNvSpPr>
          <p:nvPr>
            <p:ph type="title"/>
          </p:nvPr>
        </p:nvSpPr>
        <p:spPr>
          <a:xfrm>
            <a:off x="108856" y="165874"/>
            <a:ext cx="9829801" cy="736934"/>
          </a:xfrm>
          <a:prstGeom prst="rect">
            <a:avLst/>
          </a:prstGeom>
        </p:spPr>
        <p:txBody>
          <a:bodyPr/>
          <a:lstStyle/>
          <a:p>
            <a:r>
              <a:t>Operating System</a:t>
            </a:r>
          </a:p>
        </p:txBody>
      </p:sp>
      <p:sp>
        <p:nvSpPr>
          <p:cNvPr id="102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03" name="Content Placeholder 1"/>
          <p:cNvSpPr txBox="1"/>
          <p:nvPr/>
        </p:nvSpPr>
        <p:spPr>
          <a:xfrm>
            <a:off x="883919" y="4965286"/>
            <a:ext cx="10424162" cy="736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704087">
              <a:lnSpc>
                <a:spcPct val="90000"/>
              </a:lnSpc>
              <a:spcBef>
                <a:spcPts val="700"/>
              </a:spcBef>
              <a:defRPr sz="2156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… and many others.</a:t>
            </a:r>
          </a:p>
        </p:txBody>
      </p:sp>
      <p:pic>
        <p:nvPicPr>
          <p:cNvPr id="10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546" y="2921594"/>
            <a:ext cx="4914901" cy="2268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2"/>
          <p:cNvSpPr txBox="1">
            <a:spLocks noGrp="1"/>
          </p:cNvSpPr>
          <p:nvPr>
            <p:ph type="title"/>
          </p:nvPr>
        </p:nvSpPr>
        <p:spPr>
          <a:xfrm>
            <a:off x="108856" y="165874"/>
            <a:ext cx="9829801" cy="736934"/>
          </a:xfrm>
          <a:prstGeom prst="rect">
            <a:avLst/>
          </a:prstGeom>
        </p:spPr>
        <p:txBody>
          <a:bodyPr/>
          <a:lstStyle/>
          <a:p>
            <a:r>
              <a:t>Kernel</a:t>
            </a:r>
          </a:p>
        </p:txBody>
      </p:sp>
      <p:sp>
        <p:nvSpPr>
          <p:cNvPr id="107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08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838200" y="1155780"/>
            <a:ext cx="10515600" cy="3707166"/>
          </a:xfrm>
          <a:prstGeom prst="rect">
            <a:avLst/>
          </a:prstGeom>
        </p:spPr>
        <p:txBody>
          <a:bodyPr/>
          <a:lstStyle/>
          <a:p>
            <a:r>
              <a:rPr dirty="0"/>
              <a:t>It is the central component of an Operating System</a:t>
            </a:r>
          </a:p>
          <a:p>
            <a:endParaRPr dirty="0"/>
          </a:p>
          <a:p>
            <a:r>
              <a:rPr dirty="0"/>
              <a:t>The kernel performs the following tasks</a:t>
            </a:r>
          </a:p>
          <a:p>
            <a:pPr marL="685800" lvl="1" indent="-228600">
              <a:spcBef>
                <a:spcPts val="500"/>
              </a:spcBef>
              <a:buFontTx/>
              <a:buChar char="➢"/>
              <a:defRPr sz="2400"/>
            </a:pPr>
            <a:r>
              <a:rPr dirty="0"/>
              <a:t>Process Management</a:t>
            </a:r>
          </a:p>
          <a:p>
            <a:pPr marL="685800" lvl="1" indent="-228600">
              <a:spcBef>
                <a:spcPts val="500"/>
              </a:spcBef>
              <a:buFontTx/>
              <a:buChar char="➢"/>
              <a:defRPr sz="2400"/>
            </a:pPr>
            <a:r>
              <a:rPr dirty="0"/>
              <a:t>Memory Management</a:t>
            </a:r>
          </a:p>
          <a:p>
            <a:pPr marL="685800" lvl="1" indent="-228600">
              <a:spcBef>
                <a:spcPts val="500"/>
              </a:spcBef>
              <a:buFontTx/>
              <a:buChar char="➢"/>
              <a:defRPr sz="2400"/>
            </a:pPr>
            <a:r>
              <a:rPr dirty="0"/>
              <a:t>I/O requests/ System Calls</a:t>
            </a:r>
          </a:p>
          <a:p>
            <a:pPr marL="685800" lvl="1" indent="-228600">
              <a:spcBef>
                <a:spcPts val="500"/>
              </a:spcBef>
              <a:buFontTx/>
              <a:buChar char="➢"/>
              <a:defRPr sz="2400"/>
            </a:pPr>
            <a:r>
              <a:rPr dirty="0"/>
              <a:t>Device Management</a:t>
            </a:r>
          </a:p>
        </p:txBody>
      </p:sp>
      <p:pic>
        <p:nvPicPr>
          <p:cNvPr id="10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412" y="2786290"/>
            <a:ext cx="5093388" cy="3062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2"/>
          <p:cNvSpPr txBox="1">
            <a:spLocks noGrp="1"/>
          </p:cNvSpPr>
          <p:nvPr>
            <p:ph type="title"/>
          </p:nvPr>
        </p:nvSpPr>
        <p:spPr>
          <a:xfrm>
            <a:off x="108856" y="165874"/>
            <a:ext cx="9829801" cy="73693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You switch on your computer …</a:t>
            </a:r>
            <a:endParaRPr dirty="0"/>
          </a:p>
        </p:txBody>
      </p:sp>
      <p:sp>
        <p:nvSpPr>
          <p:cNvPr id="107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08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108856" y="1164744"/>
            <a:ext cx="10515600" cy="10989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The CPU executes firmware code stored in non volatile memory.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Examples of firmware code are BIOS and UEFI.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025D07-8B33-326D-F169-4402BFCFC0DF}"/>
              </a:ext>
            </a:extLst>
          </p:cNvPr>
          <p:cNvSpPr txBox="1">
            <a:spLocks/>
          </p:cNvSpPr>
          <p:nvPr/>
        </p:nvSpPr>
        <p:spPr>
          <a:xfrm>
            <a:off x="108856" y="2449179"/>
            <a:ext cx="10515600" cy="463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✓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hangingPunct="1"/>
            <a:endParaRPr lang="en-US" dirty="0"/>
          </a:p>
          <a:p>
            <a:pPr marL="0" indent="0" hangingPunct="1">
              <a:buFont typeface="Arial"/>
              <a:buNone/>
            </a:pP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8ADDE8F-B513-98C3-75F7-877D52A16911}"/>
              </a:ext>
            </a:extLst>
          </p:cNvPr>
          <p:cNvSpPr txBox="1">
            <a:spLocks/>
          </p:cNvSpPr>
          <p:nvPr/>
        </p:nvSpPr>
        <p:spPr>
          <a:xfrm>
            <a:off x="108856" y="2655407"/>
            <a:ext cx="10515600" cy="463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✓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hangingPunct="1"/>
            <a:r>
              <a:rPr lang="en-US" dirty="0" err="1"/>
              <a:t>Fimware</a:t>
            </a:r>
            <a:r>
              <a:rPr lang="en-US" dirty="0"/>
              <a:t> locates the OS specific bootloader.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C594940-8E6A-B211-BB53-823970BAF232}"/>
              </a:ext>
            </a:extLst>
          </p:cNvPr>
          <p:cNvSpPr txBox="1">
            <a:spLocks/>
          </p:cNvSpPr>
          <p:nvPr/>
        </p:nvSpPr>
        <p:spPr>
          <a:xfrm>
            <a:off x="108856" y="3510450"/>
            <a:ext cx="10515600" cy="463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✓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hangingPunct="1"/>
            <a:r>
              <a:rPr lang="en-US" dirty="0"/>
              <a:t>Bootloader locates the kernel file on storage device and unzips it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48A15F2-4B28-CF97-9582-2103FD7BC01A}"/>
              </a:ext>
            </a:extLst>
          </p:cNvPr>
          <p:cNvSpPr txBox="1">
            <a:spLocks/>
          </p:cNvSpPr>
          <p:nvPr/>
        </p:nvSpPr>
        <p:spPr>
          <a:xfrm>
            <a:off x="108856" y="4365493"/>
            <a:ext cx="10515600" cy="463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✓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hangingPunct="1"/>
            <a:r>
              <a:rPr lang="en-US" dirty="0"/>
              <a:t>Kernel loaded into the RAM file.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40DAC12-FA0D-1EEE-20B0-3678A64B2C77}"/>
              </a:ext>
            </a:extLst>
          </p:cNvPr>
          <p:cNvSpPr txBox="1">
            <a:spLocks/>
          </p:cNvSpPr>
          <p:nvPr/>
        </p:nvSpPr>
        <p:spPr>
          <a:xfrm>
            <a:off x="108856" y="5220536"/>
            <a:ext cx="10515600" cy="463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✓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hangingPunct="1"/>
            <a:r>
              <a:rPr lang="en-US" dirty="0"/>
              <a:t>Last action by Bootloader : call kernel’s main() function.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53876A3-745A-5C40-9063-745FA931D555}"/>
              </a:ext>
            </a:extLst>
          </p:cNvPr>
          <p:cNvSpPr txBox="1">
            <a:spLocks/>
          </p:cNvSpPr>
          <p:nvPr/>
        </p:nvSpPr>
        <p:spPr>
          <a:xfrm>
            <a:off x="108856" y="6075578"/>
            <a:ext cx="10515600" cy="463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✓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hangingPunct="1"/>
            <a:r>
              <a:rPr lang="en-US" dirty="0"/>
              <a:t>Kernel takes over control and you see the login page.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78BAA8B-8556-6A49-C534-A3867F4F0833}"/>
              </a:ext>
            </a:extLst>
          </p:cNvPr>
          <p:cNvSpPr txBox="1">
            <a:spLocks/>
          </p:cNvSpPr>
          <p:nvPr/>
        </p:nvSpPr>
        <p:spPr>
          <a:xfrm>
            <a:off x="0" y="6609695"/>
            <a:ext cx="992459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✓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indent="0" hangingPunct="1">
              <a:buNone/>
            </a:pPr>
            <a:r>
              <a:rPr lang="en-US" sz="1050" dirty="0"/>
              <a:t>Ref : </a:t>
            </a:r>
            <a:r>
              <a:rPr lang="en-US" sz="1050" dirty="0" err="1"/>
              <a:t>OpenCSF</a:t>
            </a:r>
            <a:r>
              <a:rPr lang="en-US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2079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2"/>
          <p:cNvSpPr txBox="1">
            <a:spLocks noGrp="1"/>
          </p:cNvSpPr>
          <p:nvPr>
            <p:ph type="title"/>
          </p:nvPr>
        </p:nvSpPr>
        <p:spPr>
          <a:xfrm>
            <a:off x="108856" y="165874"/>
            <a:ext cx="9829801" cy="736934"/>
          </a:xfrm>
          <a:prstGeom prst="rect">
            <a:avLst/>
          </a:prstGeom>
        </p:spPr>
        <p:txBody>
          <a:bodyPr/>
          <a:lstStyle/>
          <a:p>
            <a:r>
              <a:t>MS DOS</a:t>
            </a:r>
          </a:p>
        </p:txBody>
      </p:sp>
      <p:sp>
        <p:nvSpPr>
          <p:cNvPr id="112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113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99" y="1523999"/>
            <a:ext cx="6858001" cy="381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Box 7"/>
          <p:cNvSpPr txBox="1"/>
          <p:nvPr/>
        </p:nvSpPr>
        <p:spPr>
          <a:xfrm>
            <a:off x="3107490" y="5971104"/>
            <a:ext cx="141930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Source Code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2"/>
          <p:cNvSpPr txBox="1">
            <a:spLocks noGrp="1"/>
          </p:cNvSpPr>
          <p:nvPr>
            <p:ph type="title"/>
          </p:nvPr>
        </p:nvSpPr>
        <p:spPr>
          <a:xfrm>
            <a:off x="108856" y="165874"/>
            <a:ext cx="9829801" cy="736934"/>
          </a:xfrm>
          <a:prstGeom prst="rect">
            <a:avLst/>
          </a:prstGeom>
        </p:spPr>
        <p:txBody>
          <a:bodyPr/>
          <a:lstStyle/>
          <a:p>
            <a:r>
              <a:t>The Linux Kernel</a:t>
            </a:r>
          </a:p>
        </p:txBody>
      </p:sp>
      <p:sp>
        <p:nvSpPr>
          <p:cNvPr id="117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1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08955" y="1479549"/>
            <a:ext cx="8229601" cy="4143330"/>
          </a:xfrm>
          <a:prstGeom prst="rect">
            <a:avLst/>
          </a:prstGeom>
        </p:spPr>
        <p:txBody>
          <a:bodyPr/>
          <a:lstStyle/>
          <a:p>
            <a:pPr marL="212597" indent="-212597" defTabSz="850391">
              <a:spcBef>
                <a:spcPts val="900"/>
              </a:spcBef>
              <a:defRPr sz="2604"/>
            </a:pPr>
            <a:r>
              <a:t>An Open-Source Kernel, released by Linus Torvalds on September 17</a:t>
            </a:r>
            <a:r>
              <a:rPr baseline="29849"/>
              <a:t>th</a:t>
            </a:r>
            <a:r>
              <a:t>, 1991</a:t>
            </a:r>
          </a:p>
          <a:p>
            <a:pPr marL="0" indent="0" defTabSz="850391">
              <a:spcBef>
                <a:spcPts val="900"/>
              </a:spcBef>
              <a:buSzTx/>
              <a:buNone/>
              <a:defRPr sz="2604"/>
            </a:pPr>
            <a:endParaRPr/>
          </a:p>
          <a:p>
            <a:pPr marL="212597" indent="-212597" defTabSz="850391">
              <a:spcBef>
                <a:spcPts val="900"/>
              </a:spcBef>
              <a:defRPr sz="2604"/>
            </a:pPr>
            <a:r>
              <a:t>Common “Linux” operating systems:</a:t>
            </a:r>
          </a:p>
          <a:p>
            <a:pPr marL="0" indent="0" defTabSz="850391">
              <a:spcBef>
                <a:spcPts val="900"/>
              </a:spcBef>
              <a:buSzTx/>
              <a:buNone/>
              <a:defRPr sz="2604"/>
            </a:pPr>
            <a:r>
              <a:t>	Ubuntu</a:t>
            </a:r>
          </a:p>
          <a:p>
            <a:pPr marL="0" indent="0" defTabSz="850391">
              <a:spcBef>
                <a:spcPts val="900"/>
              </a:spcBef>
              <a:buSzTx/>
              <a:buNone/>
              <a:defRPr sz="2604"/>
            </a:pPr>
            <a:r>
              <a:t>	CentOS</a:t>
            </a:r>
          </a:p>
          <a:p>
            <a:pPr marL="0" indent="0" defTabSz="850391">
              <a:spcBef>
                <a:spcPts val="900"/>
              </a:spcBef>
              <a:buSzTx/>
              <a:buNone/>
              <a:defRPr sz="2604"/>
            </a:pPr>
            <a:r>
              <a:t>	Fedora</a:t>
            </a:r>
          </a:p>
          <a:p>
            <a:pPr marL="0" indent="0" defTabSz="850391">
              <a:spcBef>
                <a:spcPts val="900"/>
              </a:spcBef>
              <a:buSzTx/>
              <a:buNone/>
              <a:defRPr sz="2604"/>
            </a:pPr>
            <a:r>
              <a:t>	Debian</a:t>
            </a:r>
          </a:p>
          <a:p>
            <a:pPr marL="0" indent="0" defTabSz="850391">
              <a:spcBef>
                <a:spcPts val="900"/>
              </a:spcBef>
              <a:buSzTx/>
              <a:buNone/>
              <a:defRPr sz="2604"/>
            </a:pPr>
            <a:r>
              <a:t>	Arch Linux</a:t>
            </a:r>
          </a:p>
        </p:txBody>
      </p:sp>
      <p:pic>
        <p:nvPicPr>
          <p:cNvPr id="11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299" y="2783746"/>
            <a:ext cx="1194189" cy="1194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469" y="4715955"/>
            <a:ext cx="2965057" cy="2096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524" y="2783746"/>
            <a:ext cx="1462561" cy="1097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8392" y="4424000"/>
            <a:ext cx="910540" cy="119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10" descr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8618" y="3551213"/>
            <a:ext cx="1621615" cy="1359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2"/>
          <p:cNvSpPr txBox="1">
            <a:spLocks noGrp="1"/>
          </p:cNvSpPr>
          <p:nvPr>
            <p:ph type="title"/>
          </p:nvPr>
        </p:nvSpPr>
        <p:spPr>
          <a:xfrm>
            <a:off x="108856" y="165874"/>
            <a:ext cx="9829801" cy="736934"/>
          </a:xfrm>
          <a:prstGeom prst="rect">
            <a:avLst/>
          </a:prstGeom>
        </p:spPr>
        <p:txBody>
          <a:bodyPr/>
          <a:lstStyle/>
          <a:p>
            <a:r>
              <a:t>ARCH: Rockfish</a:t>
            </a:r>
          </a:p>
        </p:txBody>
      </p:sp>
      <p:sp>
        <p:nvSpPr>
          <p:cNvPr id="126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-379634" y="1225612"/>
            <a:ext cx="8229601" cy="455719"/>
          </a:xfrm>
          <a:prstGeom prst="rect">
            <a:avLst/>
          </a:prstGeom>
        </p:spPr>
        <p:txBody>
          <a:bodyPr/>
          <a:lstStyle/>
          <a:p>
            <a:pPr marL="0" indent="0" algn="ctr" defTabSz="804672">
              <a:lnSpc>
                <a:spcPct val="81000"/>
              </a:lnSpc>
              <a:spcBef>
                <a:spcPts val="800"/>
              </a:spcBef>
              <a:buSzTx/>
              <a:buNone/>
              <a:defRPr sz="2464"/>
            </a:pPr>
            <a:r>
              <a:rPr b="1"/>
              <a:t>A</a:t>
            </a:r>
            <a:r>
              <a:t>dvanced</a:t>
            </a:r>
            <a:r>
              <a:rPr b="1"/>
              <a:t> R</a:t>
            </a:r>
            <a:r>
              <a:t>esearch </a:t>
            </a:r>
            <a:r>
              <a:rPr b="1"/>
              <a:t>C</a:t>
            </a:r>
            <a:r>
              <a:t>omputing at </a:t>
            </a:r>
            <a:r>
              <a:rPr b="1"/>
              <a:t>H</a:t>
            </a:r>
            <a:r>
              <a:t>opkins</a:t>
            </a:r>
          </a:p>
        </p:txBody>
      </p:sp>
      <p:sp>
        <p:nvSpPr>
          <p:cNvPr id="128" name="Rectangle 14"/>
          <p:cNvSpPr txBox="1"/>
          <p:nvPr/>
        </p:nvSpPr>
        <p:spPr>
          <a:xfrm>
            <a:off x="2932286" y="1769283"/>
            <a:ext cx="127102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arch.jhu.edu</a:t>
            </a:r>
          </a:p>
        </p:txBody>
      </p:sp>
      <p:pic>
        <p:nvPicPr>
          <p:cNvPr id="129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04" y="2489418"/>
            <a:ext cx="4304412" cy="3248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784" y="2373549"/>
            <a:ext cx="4256050" cy="43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676" y="6124862"/>
            <a:ext cx="8064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428" y="3249046"/>
            <a:ext cx="3136901" cy="1308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xfrm>
            <a:off x="108856" y="165874"/>
            <a:ext cx="9829801" cy="736934"/>
          </a:xfrm>
          <a:prstGeom prst="rect">
            <a:avLst/>
          </a:prstGeom>
        </p:spPr>
        <p:txBody>
          <a:bodyPr/>
          <a:lstStyle/>
          <a:p>
            <a:r>
              <a:t>Linux Command Line (Terminal): Bash Shell</a:t>
            </a:r>
          </a:p>
        </p:txBody>
      </p:sp>
      <p:sp>
        <p:nvSpPr>
          <p:cNvPr id="135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pic>
        <p:nvPicPr>
          <p:cNvPr id="13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681" y="2028960"/>
            <a:ext cx="6431838" cy="3093989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Content Placeholder 6"/>
          <p:cNvSpPr txBox="1">
            <a:spLocks noGrp="1"/>
          </p:cNvSpPr>
          <p:nvPr>
            <p:ph type="body" sz="quarter" idx="1"/>
          </p:nvPr>
        </p:nvSpPr>
        <p:spPr>
          <a:xfrm>
            <a:off x="838200" y="1814790"/>
            <a:ext cx="3897573" cy="405758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</a:pPr>
            <a:r>
              <a:rPr dirty="0"/>
              <a:t>The ‘shell’ is part of the OS that allows the user to directly interface with the kernel</a:t>
            </a:r>
          </a:p>
          <a:p>
            <a:pPr marL="0" indent="0">
              <a:lnSpc>
                <a:spcPct val="81000"/>
              </a:lnSpc>
              <a:buSzTx/>
              <a:buNone/>
            </a:pPr>
            <a:endParaRPr dirty="0"/>
          </a:p>
          <a:p>
            <a:pPr>
              <a:lnSpc>
                <a:spcPct val="81000"/>
              </a:lnSpc>
            </a:pPr>
            <a:r>
              <a:rPr dirty="0"/>
              <a:t>Linux commonly uses the bash shell (stands for ‘</a:t>
            </a:r>
            <a:r>
              <a:rPr dirty="0" err="1"/>
              <a:t>Bourne</a:t>
            </a:r>
            <a:r>
              <a:rPr dirty="0"/>
              <a:t> again shell’)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5F46E75D-AFDD-15FF-471D-7F5CC486584C}"/>
              </a:ext>
            </a:extLst>
          </p:cNvPr>
          <p:cNvSpPr txBox="1">
            <a:spLocks/>
          </p:cNvSpPr>
          <p:nvPr/>
        </p:nvSpPr>
        <p:spPr>
          <a:xfrm>
            <a:off x="867717" y="5777888"/>
            <a:ext cx="6588512" cy="1006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✓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hangingPunct="1">
              <a:lnSpc>
                <a:spcPct val="81000"/>
              </a:lnSpc>
            </a:pPr>
            <a:r>
              <a:rPr lang="en-US"/>
              <a:t>Can change your default shell by typing</a:t>
            </a:r>
          </a:p>
          <a:p>
            <a:pPr marL="0" indent="0" hangingPunct="1">
              <a:lnSpc>
                <a:spcPct val="81000"/>
              </a:lnSpc>
              <a:buFont typeface="Arial"/>
              <a:buNone/>
            </a:pPr>
            <a:r>
              <a:rPr lang="en-US"/>
              <a:t>chsh –s /bin/shell_name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515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>
            <a:spLocks noGrp="1"/>
          </p:cNvSpPr>
          <p:nvPr>
            <p:ph type="title"/>
          </p:nvPr>
        </p:nvSpPr>
        <p:spPr>
          <a:xfrm>
            <a:off x="108856" y="165874"/>
            <a:ext cx="9829801" cy="736934"/>
          </a:xfrm>
          <a:prstGeom prst="rect">
            <a:avLst/>
          </a:prstGeom>
        </p:spPr>
        <p:txBody>
          <a:bodyPr/>
          <a:lstStyle/>
          <a:p>
            <a:r>
              <a:t>Common Commands</a:t>
            </a:r>
          </a:p>
        </p:txBody>
      </p:sp>
      <p:sp>
        <p:nvSpPr>
          <p:cNvPr id="14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graphicFrame>
        <p:nvGraphicFramePr>
          <p:cNvPr id="141" name="Table 8"/>
          <p:cNvGraphicFramePr/>
          <p:nvPr/>
        </p:nvGraphicFramePr>
        <p:xfrm>
          <a:off x="1039503" y="1247453"/>
          <a:ext cx="10112991" cy="408186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603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5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Command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Description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Usage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List files in current folder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ls; ls –l; ls -la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5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cd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Change directory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cd ..; cd &lt;name_of_dir&gt;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5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mkdir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Create Directory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mkdir &lt;name_of_dir&gt;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5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Returns content of file as output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cat &lt;fptr&gt;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5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head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Returns the beginning few lines of a file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head &lt;fptr&gt;; head –n &lt;no_of_lines&gt; &lt;fptr&gt;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5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tail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Returns the last few lines of a file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tail &lt;fptr&gt;; tail –n &lt;no_of_lines&gt; &lt;fptr&gt;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5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Deletes file/folder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rm &lt;fptr&gt;; rm –f &lt;name_of_dir&gt;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5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touch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Create or change timestamps of a file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touch &lt;name_of_file&gt;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2" name="TextBox 10"/>
          <p:cNvSpPr txBox="1"/>
          <p:nvPr/>
        </p:nvSpPr>
        <p:spPr>
          <a:xfrm>
            <a:off x="3784530" y="5520895"/>
            <a:ext cx="4622935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Commands are case sensitive!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A201D-2016-00AA-07E0-E8DB1A0FBFA3}"/>
              </a:ext>
            </a:extLst>
          </p:cNvPr>
          <p:cNvSpPr txBox="1"/>
          <p:nvPr/>
        </p:nvSpPr>
        <p:spPr>
          <a:xfrm>
            <a:off x="2818472" y="6230094"/>
            <a:ext cx="614989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https://explainshell.com</a:t>
            </a:r>
            <a:endParaRPr lang="en-US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Macintosh PowerPoint</Application>
  <PresentationFormat>Widescreen</PresentationFormat>
  <Paragraphs>115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Wingdings</vt:lpstr>
      <vt:lpstr>Office Theme</vt:lpstr>
      <vt:lpstr>EN.540.635 Software Carpentry  Lecture 2 Linux | SSH &amp; SCP</vt:lpstr>
      <vt:lpstr>Operating System</vt:lpstr>
      <vt:lpstr>Kernel</vt:lpstr>
      <vt:lpstr>You switch on your computer …</vt:lpstr>
      <vt:lpstr>MS DOS</vt:lpstr>
      <vt:lpstr>The Linux Kernel</vt:lpstr>
      <vt:lpstr>ARCH: Rockfish</vt:lpstr>
      <vt:lpstr>Linux Command Line (Terminal): Bash Shell</vt:lpstr>
      <vt:lpstr>Common Commands</vt:lpstr>
      <vt:lpstr>Networking: SSH and SCP</vt:lpstr>
      <vt:lpstr>Connecting using SSH and SCP</vt:lpstr>
      <vt:lpstr>Instructions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Nikhil Kumar Thota</cp:lastModifiedBy>
  <cp:revision>1</cp:revision>
  <dcterms:modified xsi:type="dcterms:W3CDTF">2024-08-29T22:16:44Z</dcterms:modified>
</cp:coreProperties>
</file>