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7" r:id="rId2"/>
    <p:sldId id="302" r:id="rId3"/>
    <p:sldId id="297" r:id="rId4"/>
    <p:sldId id="303" r:id="rId5"/>
    <p:sldId id="315" r:id="rId6"/>
    <p:sldId id="304" r:id="rId7"/>
    <p:sldId id="298" r:id="rId8"/>
    <p:sldId id="300" r:id="rId9"/>
    <p:sldId id="313" r:id="rId10"/>
    <p:sldId id="305" r:id="rId11"/>
    <p:sldId id="301" r:id="rId12"/>
    <p:sldId id="310" r:id="rId13"/>
    <p:sldId id="311" r:id="rId14"/>
    <p:sldId id="312" r:id="rId15"/>
    <p:sldId id="307" r:id="rId16"/>
    <p:sldId id="308" r:id="rId17"/>
    <p:sldId id="309" r:id="rId18"/>
    <p:sldId id="3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4"/>
    <p:restoredTop sz="75761"/>
  </p:normalViewPr>
  <p:slideViewPr>
    <p:cSldViewPr snapToGrid="0" snapToObjects="1">
      <p:cViewPr>
        <p:scale>
          <a:sx n="122" d="100"/>
          <a:sy n="122" d="100"/>
        </p:scale>
        <p:origin x="2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09B2-8C91-A445-90E5-6766EA5CC5F6}" type="datetimeFigureOut">
              <a:rPr lang="en-US" smtClean="0"/>
              <a:t>9/5/24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AAB2-A5C2-C341-8007-CF2FB7605F6B}" type="slidenum">
              <a:rPr lang="en-US" smtClean="0"/>
              <a:t>‹#›</a:t>
            </a:fld>
            <a:endParaRPr lang="en-US"/>
          </a:p>
        </p:txBody>
      </p:sp>
    </p:spTree>
    <p:extLst>
      <p:ext uri="{BB962C8B-B14F-4D97-AF65-F5344CB8AC3E}">
        <p14:creationId xmlns:p14="http://schemas.microsoft.com/office/powerpoint/2010/main" val="24367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Charles_Babbag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n.wikipedia.org/wiki/Analytical_Engine" TargetMode="External"/><Relationship Id="rId4" Type="http://schemas.openxmlformats.org/officeDocument/2006/relationships/hyperlink" Target="https://en.wikipedia.org/wiki/Punched_card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Jacquard_lo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Card_stoc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Augusta Ada King-Noel, Countess of Lovelace</a:t>
            </a:r>
            <a:r>
              <a:rPr lang="en-US" sz="1200" b="0" i="0" kern="1200" dirty="0">
                <a:solidFill>
                  <a:schemeClr val="tx1"/>
                </a:solidFill>
                <a:effectLst/>
                <a:latin typeface="+mn-lt"/>
                <a:ea typeface="+mn-ea"/>
                <a:cs typeface="+mn-cs"/>
              </a:rPr>
              <a:t> (10 December 1815 – 27 November 1852)</a:t>
            </a: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English mathematician and writer, and published the first algorithm intended to be carried out by a machine. Wrote an algorithm to compute Bernoulli numbers on the Analytical Engine.</a:t>
            </a:r>
          </a:p>
          <a:p>
            <a:pPr marL="171450" indent="-171450">
              <a:buFontTx/>
              <a:buChar char="-"/>
            </a:pPr>
            <a:r>
              <a:rPr lang="en-US" sz="1200" b="0" i="0" u="none" strike="noStrike" kern="1200" dirty="0">
                <a:solidFill>
                  <a:schemeClr val="tx1"/>
                </a:solidFill>
                <a:effectLst/>
                <a:latin typeface="+mn-lt"/>
                <a:ea typeface="+mn-ea"/>
                <a:cs typeface="+mn-cs"/>
              </a:rPr>
              <a:t>Sadly engine was never completed and algorithm was never tested.</a:t>
            </a:r>
          </a:p>
          <a:p>
            <a:pPr marL="171450" indent="-171450">
              <a:buFontTx/>
              <a:buChar char="-"/>
            </a:pPr>
            <a:r>
              <a:rPr lang="en-US" sz="1200" b="0" i="0" u="none" strike="noStrike" kern="1200" dirty="0">
                <a:solidFill>
                  <a:schemeClr val="tx1"/>
                </a:solidFill>
                <a:effectLst/>
                <a:latin typeface="+mn-lt"/>
                <a:ea typeface="+mn-ea"/>
                <a:cs typeface="+mn-cs"/>
                <a:hlinkClick r:id="rId3" tooltip="Charles Babbage"/>
              </a:rPr>
              <a:t>Charles Babbage</a:t>
            </a:r>
            <a:r>
              <a:rPr lang="en-US" sz="1200" b="0" i="0" kern="1200" dirty="0">
                <a:solidFill>
                  <a:schemeClr val="tx1"/>
                </a:solidFill>
                <a:effectLst/>
                <a:latin typeface="+mn-lt"/>
                <a:ea typeface="+mn-ea"/>
                <a:cs typeface="+mn-cs"/>
              </a:rPr>
              <a:t> adopted the use of </a:t>
            </a:r>
            <a:r>
              <a:rPr lang="en-US" sz="1200" b="0" i="0" u="none" strike="noStrike" kern="1200" dirty="0">
                <a:solidFill>
                  <a:schemeClr val="tx1"/>
                </a:solidFill>
                <a:effectLst/>
                <a:latin typeface="+mn-lt"/>
                <a:ea typeface="+mn-ea"/>
                <a:cs typeface="+mn-cs"/>
                <a:hlinkClick r:id="rId4" tooltip="Punched cards"/>
              </a:rPr>
              <a:t>punched cards</a:t>
            </a:r>
            <a:r>
              <a:rPr lang="en-US" sz="1200" b="0" i="0" kern="1200" dirty="0">
                <a:solidFill>
                  <a:schemeClr val="tx1"/>
                </a:solidFill>
                <a:effectLst/>
                <a:latin typeface="+mn-lt"/>
                <a:ea typeface="+mn-ea"/>
                <a:cs typeface="+mn-cs"/>
              </a:rPr>
              <a:t> around 1830 to control his </a:t>
            </a:r>
            <a:r>
              <a:rPr lang="en-US" sz="1200" b="0" i="0" u="sng" kern="1200" dirty="0">
                <a:solidFill>
                  <a:schemeClr val="tx1"/>
                </a:solidFill>
                <a:effectLst/>
                <a:latin typeface="+mn-lt"/>
                <a:ea typeface="+mn-ea"/>
                <a:cs typeface="+mn-cs"/>
                <a:hlinkClick r:id="rId5" tooltip="Analytical Engine"/>
              </a:rPr>
              <a:t>Analytical Engine</a:t>
            </a:r>
            <a:r>
              <a:rPr lang="en-US" sz="1200" b="0" i="0" u="sng"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A095A75-C9E5-AD44-BA0D-EEF37AC09BDE}" type="slidenum">
              <a:rPr lang="en-US" smtClean="0"/>
              <a:t>2</a:t>
            </a:fld>
            <a:endParaRPr lang="en-US"/>
          </a:p>
        </p:txBody>
      </p:sp>
    </p:spTree>
    <p:extLst>
      <p:ext uri="{BB962C8B-B14F-4D97-AF65-F5344CB8AC3E}">
        <p14:creationId xmlns:p14="http://schemas.microsoft.com/office/powerpoint/2010/main" val="73486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tooltip="Jacquard loom"/>
              </a:rPr>
              <a:t>Jacquard loom</a:t>
            </a:r>
            <a:r>
              <a:rPr lang="en-US" sz="1200" b="0" i="0" kern="1200" dirty="0">
                <a:solidFill>
                  <a:schemeClr val="tx1"/>
                </a:solidFill>
                <a:effectLst/>
                <a:latin typeface="+mn-lt"/>
                <a:ea typeface="+mn-ea"/>
                <a:cs typeface="+mn-cs"/>
              </a:rPr>
              <a:t>, which Joseph Marie Jacquard developed in 1801, uses a series of </a:t>
            </a:r>
            <a:r>
              <a:rPr lang="en-US" sz="1200" b="0" i="0" u="none" strike="noStrike" kern="1200" dirty="0">
                <a:solidFill>
                  <a:schemeClr val="tx1"/>
                </a:solidFill>
                <a:effectLst/>
                <a:latin typeface="+mn-lt"/>
                <a:ea typeface="+mn-ea"/>
                <a:cs typeface="+mn-cs"/>
                <a:hlinkClick r:id="rId4" tooltip="Card stock"/>
              </a:rPr>
              <a:t>pasteboard</a:t>
            </a:r>
            <a:r>
              <a:rPr lang="en-US" sz="1200" b="0" i="0" kern="1200" dirty="0">
                <a:solidFill>
                  <a:schemeClr val="tx1"/>
                </a:solidFill>
                <a:effectLst/>
                <a:latin typeface="+mn-lt"/>
                <a:ea typeface="+mn-ea"/>
                <a:cs typeface="+mn-cs"/>
              </a:rPr>
              <a:t> cards with holes punched in them. The hole pattern represented the pattern that the loom had to follow in weaving cloth. The loom could produce entirely different weaves using different sets of cards.</a:t>
            </a:r>
            <a:endParaRPr lang="en-US" dirty="0"/>
          </a:p>
        </p:txBody>
      </p:sp>
      <p:sp>
        <p:nvSpPr>
          <p:cNvPr id="4" name="Slide Number Placeholder 3"/>
          <p:cNvSpPr>
            <a:spLocks noGrp="1"/>
          </p:cNvSpPr>
          <p:nvPr>
            <p:ph type="sldNum" sz="quarter" idx="10"/>
          </p:nvPr>
        </p:nvSpPr>
        <p:spPr/>
        <p:txBody>
          <a:bodyPr/>
          <a:lstStyle/>
          <a:p>
            <a:fld id="{9A095A75-C9E5-AD44-BA0D-EEF37AC09BDE}" type="slidenum">
              <a:rPr lang="en-US" smtClean="0"/>
              <a:t>3</a:t>
            </a:fld>
            <a:endParaRPr lang="en-US"/>
          </a:p>
        </p:txBody>
      </p:sp>
    </p:spTree>
    <p:extLst>
      <p:ext uri="{BB962C8B-B14F-4D97-AF65-F5344CB8AC3E}">
        <p14:creationId xmlns:p14="http://schemas.microsoft.com/office/powerpoint/2010/main" val="334168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code (machine language) – usually written in binary, lowest level of software.</a:t>
            </a:r>
          </a:p>
          <a:p>
            <a:endParaRPr lang="en-US" dirty="0"/>
          </a:p>
          <a:p>
            <a:r>
              <a:rPr lang="en-US" dirty="0"/>
              <a:t>Assembly language – strong correspondence between commands and machine code instructions. An assembler is used to convert assembly language to machine code.</a:t>
            </a:r>
          </a:p>
          <a:p>
            <a:endParaRPr lang="en-US" dirty="0"/>
          </a:p>
          <a:p>
            <a:r>
              <a:rPr lang="en-US" dirty="0"/>
              <a:t>Low-level language – Low level of abstraction, procedural (at first, C was considered a high-level language. Now, it is considered to be low-level).</a:t>
            </a:r>
          </a:p>
          <a:p>
            <a:endParaRPr lang="en-US" dirty="0"/>
          </a:p>
          <a:p>
            <a:r>
              <a:rPr lang="en-US" dirty="0"/>
              <a:t>High-level language – High level of abstraction (OOP), uses a lot of common computer science concepts (easier to understand than machine code, but less efficient)</a:t>
            </a:r>
          </a:p>
        </p:txBody>
      </p:sp>
      <p:sp>
        <p:nvSpPr>
          <p:cNvPr id="4" name="Slide Number Placeholder 3"/>
          <p:cNvSpPr>
            <a:spLocks noGrp="1"/>
          </p:cNvSpPr>
          <p:nvPr>
            <p:ph type="sldNum" sz="quarter" idx="5"/>
          </p:nvPr>
        </p:nvSpPr>
        <p:spPr/>
        <p:txBody>
          <a:bodyPr/>
          <a:lstStyle/>
          <a:p>
            <a:fld id="{843BAAB2-A5C2-C341-8007-CF2FB7605F6B}" type="slidenum">
              <a:rPr lang="en-US" smtClean="0"/>
              <a:t>4</a:t>
            </a:fld>
            <a:endParaRPr lang="en-US"/>
          </a:p>
        </p:txBody>
      </p:sp>
    </p:spTree>
    <p:extLst>
      <p:ext uri="{BB962C8B-B14F-4D97-AF65-F5344CB8AC3E}">
        <p14:creationId xmlns:p14="http://schemas.microsoft.com/office/powerpoint/2010/main" val="163796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code (machine language) – usually written in binary, lowest level of software.</a:t>
            </a:r>
          </a:p>
          <a:p>
            <a:endParaRPr lang="en-US" dirty="0"/>
          </a:p>
          <a:p>
            <a:r>
              <a:rPr lang="en-US" dirty="0"/>
              <a:t>Assembly language – strong correspondence between commands and machine code instructions. An assembler is used to convert assembly language to machine code.</a:t>
            </a:r>
          </a:p>
          <a:p>
            <a:endParaRPr lang="en-US" dirty="0"/>
          </a:p>
          <a:p>
            <a:r>
              <a:rPr lang="en-US" dirty="0"/>
              <a:t>Low-level language – Low level of abstraction, procedural (at first, C was considered a high-level language. Now, it is considered to be low-level).</a:t>
            </a:r>
          </a:p>
          <a:p>
            <a:endParaRPr lang="en-US" dirty="0"/>
          </a:p>
          <a:p>
            <a:r>
              <a:rPr lang="en-US" dirty="0"/>
              <a:t>High-level language – High level of abstraction (OOP), uses a lot of common computer science concepts (easier to understand than machine code, but less efficient)</a:t>
            </a:r>
          </a:p>
        </p:txBody>
      </p:sp>
      <p:sp>
        <p:nvSpPr>
          <p:cNvPr id="4" name="Slide Number Placeholder 3"/>
          <p:cNvSpPr>
            <a:spLocks noGrp="1"/>
          </p:cNvSpPr>
          <p:nvPr>
            <p:ph type="sldNum" sz="quarter" idx="5"/>
          </p:nvPr>
        </p:nvSpPr>
        <p:spPr/>
        <p:txBody>
          <a:bodyPr/>
          <a:lstStyle/>
          <a:p>
            <a:fld id="{843BAAB2-A5C2-C341-8007-CF2FB7605F6B}" type="slidenum">
              <a:rPr lang="en-US" smtClean="0"/>
              <a:t>5</a:t>
            </a:fld>
            <a:endParaRPr lang="en-US"/>
          </a:p>
        </p:txBody>
      </p:sp>
    </p:spTree>
    <p:extLst>
      <p:ext uri="{BB962C8B-B14F-4D97-AF65-F5344CB8AC3E}">
        <p14:creationId xmlns:p14="http://schemas.microsoft.com/office/powerpoint/2010/main" val="69225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GCC – GNU compiler collection</a:t>
            </a:r>
          </a:p>
          <a:p>
            <a:r>
              <a:rPr lang="en-US" dirty="0"/>
              <a:t>.o file – object file (essentially contains low-level machine code)</a:t>
            </a:r>
          </a:p>
          <a:p>
            <a:endParaRPr lang="en-US" dirty="0"/>
          </a:p>
          <a:p>
            <a:pPr marL="171450" indent="-171450">
              <a:buFontTx/>
              <a:buChar char="-"/>
            </a:pPr>
            <a:r>
              <a:rPr lang="en-US" dirty="0"/>
              <a:t>The rules of how Python as a language should operate is defined in a reference manual.</a:t>
            </a:r>
          </a:p>
          <a:p>
            <a:pPr marL="171450" indent="-171450">
              <a:buFontTx/>
              <a:buChar char="-"/>
            </a:pPr>
            <a:r>
              <a:rPr lang="en-US" dirty="0"/>
              <a:t>The rules of the language can be implemented in many ways using different languages. The official implementation however is </a:t>
            </a:r>
            <a:r>
              <a:rPr lang="en-US" dirty="0" err="1"/>
              <a:t>Cpython</a:t>
            </a:r>
            <a:r>
              <a:rPr lang="en-US" dirty="0"/>
              <a:t>. Which is the one that gets downloaded from the Python website.</a:t>
            </a:r>
          </a:p>
          <a:p>
            <a:pPr marL="171450" indent="-171450">
              <a:buFontTx/>
              <a:buChar char="-"/>
            </a:pPr>
            <a:r>
              <a:rPr lang="en-US" dirty="0"/>
              <a:t>The compiler reads your code and creates Python bytecode file (.</a:t>
            </a:r>
            <a:r>
              <a:rPr lang="en-US" dirty="0" err="1"/>
              <a:t>pyc</a:t>
            </a:r>
            <a:r>
              <a:rPr lang="en-US" dirty="0"/>
              <a:t>) . The Python bytecode contains machine readable instructions and is executed by a virtual machine.</a:t>
            </a:r>
          </a:p>
          <a:p>
            <a:pPr marL="171450" indent="-171450">
              <a:buFontTx/>
              <a:buChar char="-"/>
            </a:pPr>
            <a:r>
              <a:rPr lang="en-US" dirty="0"/>
              <a:t>Think of it as a bridge between source code and machine execution. Not platform specific.</a:t>
            </a:r>
          </a:p>
          <a:p>
            <a:pPr marL="171450" indent="-171450">
              <a:buFontTx/>
              <a:buChar char="-"/>
            </a:pPr>
            <a:endParaRPr lang="en-US" dirty="0"/>
          </a:p>
          <a:p>
            <a:r>
              <a:rPr lang="en-US" dirty="0"/>
              <a:t>python interpreter – reads python code and executes it (compilers do not execute code)</a:t>
            </a:r>
          </a:p>
          <a:p>
            <a:r>
              <a:rPr lang="en-US" dirty="0"/>
              <a:t>.</a:t>
            </a:r>
            <a:r>
              <a:rPr lang="en-US" dirty="0" err="1"/>
              <a:t>pyc</a:t>
            </a:r>
            <a:r>
              <a:rPr lang="en-US" dirty="0"/>
              <a:t> file – contains compiled bytecode</a:t>
            </a:r>
          </a:p>
        </p:txBody>
      </p:sp>
      <p:sp>
        <p:nvSpPr>
          <p:cNvPr id="4" name="Slide Number Placeholder 3"/>
          <p:cNvSpPr>
            <a:spLocks noGrp="1"/>
          </p:cNvSpPr>
          <p:nvPr>
            <p:ph type="sldNum" sz="quarter" idx="5"/>
          </p:nvPr>
        </p:nvSpPr>
        <p:spPr/>
        <p:txBody>
          <a:bodyPr/>
          <a:lstStyle/>
          <a:p>
            <a:fld id="{843BAAB2-A5C2-C341-8007-CF2FB7605F6B}" type="slidenum">
              <a:rPr lang="en-US" smtClean="0"/>
              <a:t>6</a:t>
            </a:fld>
            <a:endParaRPr lang="en-US"/>
          </a:p>
        </p:txBody>
      </p:sp>
    </p:spTree>
    <p:extLst>
      <p:ext uri="{BB962C8B-B14F-4D97-AF65-F5344CB8AC3E}">
        <p14:creationId xmlns:p14="http://schemas.microsoft.com/office/powerpoint/2010/main" val="266356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writing python directly in the python interpreter (within the terminal/command prompt).  Discuss whitespace.</a:t>
            </a:r>
          </a:p>
          <a:p>
            <a:endParaRPr lang="en-US" dirty="0"/>
          </a:p>
          <a:p>
            <a:r>
              <a:rPr lang="en-US" dirty="0"/>
              <a:t>Give example of .</a:t>
            </a:r>
            <a:r>
              <a:rPr lang="en-US" dirty="0" err="1"/>
              <a:t>py</a:t>
            </a:r>
            <a:r>
              <a:rPr lang="en-US" dirty="0"/>
              <a:t> file</a:t>
            </a:r>
          </a:p>
          <a:p>
            <a:endParaRPr lang="en-US" dirty="0"/>
          </a:p>
          <a:p>
            <a:r>
              <a:rPr lang="en-US" dirty="0"/>
              <a:t>File extensions</a:t>
            </a:r>
          </a:p>
          <a:p>
            <a:endParaRPr lang="en-US" dirty="0"/>
          </a:p>
          <a:p>
            <a:r>
              <a:rPr lang="en-US" dirty="0"/>
              <a:t>Comments</a:t>
            </a:r>
          </a:p>
        </p:txBody>
      </p:sp>
      <p:sp>
        <p:nvSpPr>
          <p:cNvPr id="4" name="Slide Number Placeholder 3"/>
          <p:cNvSpPr>
            <a:spLocks noGrp="1"/>
          </p:cNvSpPr>
          <p:nvPr>
            <p:ph type="sldNum" sz="quarter" idx="5"/>
          </p:nvPr>
        </p:nvSpPr>
        <p:spPr/>
        <p:txBody>
          <a:bodyPr/>
          <a:lstStyle/>
          <a:p>
            <a:fld id="{843BAAB2-A5C2-C341-8007-CF2FB7605F6B}" type="slidenum">
              <a:rPr lang="en-US" smtClean="0"/>
              <a:t>7</a:t>
            </a:fld>
            <a:endParaRPr lang="en-US"/>
          </a:p>
        </p:txBody>
      </p:sp>
    </p:spTree>
    <p:extLst>
      <p:ext uri="{BB962C8B-B14F-4D97-AF65-F5344CB8AC3E}">
        <p14:creationId xmlns:p14="http://schemas.microsoft.com/office/powerpoint/2010/main" val="185973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Ints</a:t>
            </a:r>
            <a:r>
              <a:rPr lang="en-US" dirty="0"/>
              <a:t>, floats, and strings</a:t>
            </a:r>
          </a:p>
          <a:p>
            <a:r>
              <a:rPr lang="en-US" dirty="0"/>
              <a:t>Type() function</a:t>
            </a:r>
          </a:p>
          <a:p>
            <a:r>
              <a:rPr lang="en-US" dirty="0"/>
              <a:t>Typecasting</a:t>
            </a:r>
          </a:p>
          <a:p>
            <a:r>
              <a:rPr lang="en-US" dirty="0"/>
              <a:t>Appropriate variable names</a:t>
            </a:r>
          </a:p>
        </p:txBody>
      </p:sp>
      <p:sp>
        <p:nvSpPr>
          <p:cNvPr id="4" name="Slide Number Placeholder 3"/>
          <p:cNvSpPr>
            <a:spLocks noGrp="1"/>
          </p:cNvSpPr>
          <p:nvPr>
            <p:ph type="sldNum" sz="quarter" idx="5"/>
          </p:nvPr>
        </p:nvSpPr>
        <p:spPr/>
        <p:txBody>
          <a:bodyPr/>
          <a:lstStyle/>
          <a:p>
            <a:fld id="{843BAAB2-A5C2-C341-8007-CF2FB7605F6B}" type="slidenum">
              <a:rPr lang="en-US" smtClean="0"/>
              <a:t>8</a:t>
            </a:fld>
            <a:endParaRPr lang="en-US"/>
          </a:p>
        </p:txBody>
      </p:sp>
    </p:spTree>
    <p:extLst>
      <p:ext uri="{BB962C8B-B14F-4D97-AF65-F5344CB8AC3E}">
        <p14:creationId xmlns:p14="http://schemas.microsoft.com/office/powerpoint/2010/main" val="228942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show while True:</a:t>
            </a:r>
          </a:p>
        </p:txBody>
      </p:sp>
      <p:sp>
        <p:nvSpPr>
          <p:cNvPr id="4" name="Slide Number Placeholder 3"/>
          <p:cNvSpPr>
            <a:spLocks noGrp="1"/>
          </p:cNvSpPr>
          <p:nvPr>
            <p:ph type="sldNum" sz="quarter" idx="5"/>
          </p:nvPr>
        </p:nvSpPr>
        <p:spPr/>
        <p:txBody>
          <a:bodyPr/>
          <a:lstStyle/>
          <a:p>
            <a:fld id="{843BAAB2-A5C2-C341-8007-CF2FB7605F6B}" type="slidenum">
              <a:rPr lang="en-US" smtClean="0"/>
              <a:t>13</a:t>
            </a:fld>
            <a:endParaRPr lang="en-US"/>
          </a:p>
        </p:txBody>
      </p:sp>
    </p:spTree>
    <p:extLst>
      <p:ext uri="{BB962C8B-B14F-4D97-AF65-F5344CB8AC3E}">
        <p14:creationId xmlns:p14="http://schemas.microsoft.com/office/powerpoint/2010/main" val="1024218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7A920-1A25-EB4B-B477-089AF928CE83}"/>
              </a:ext>
            </a:extLst>
          </p:cNvPr>
          <p:cNvSpPr/>
          <p:nvPr userDrawn="1"/>
        </p:nvSpPr>
        <p:spPr>
          <a:xfrm>
            <a:off x="0" y="0"/>
            <a:ext cx="12192000" cy="6858000"/>
          </a:xfrm>
          <a:prstGeom prst="rect">
            <a:avLst/>
          </a:prstGeom>
          <a:solidFill>
            <a:srgbClr val="0B5EB8"/>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80A2D23-F461-0C45-BC8C-7DF844492DEB}"/>
              </a:ext>
            </a:extLst>
          </p:cNvPr>
          <p:cNvSpPr>
            <a:spLocks noGrp="1"/>
          </p:cNvSpPr>
          <p:nvPr>
            <p:ph type="ctrTitle"/>
          </p:nvPr>
        </p:nvSpPr>
        <p:spPr>
          <a:xfrm>
            <a:off x="1524000" y="2657254"/>
            <a:ext cx="9144000" cy="2387600"/>
          </a:xfrm>
        </p:spPr>
        <p:txBody>
          <a:bodyPr anchor="ctr">
            <a:normAutofit/>
          </a:bodyPr>
          <a:lstStyle>
            <a:lvl1pPr algn="ctr">
              <a:defRPr sz="3200">
                <a:solidFill>
                  <a:schemeClr val="bg1"/>
                </a:solidFill>
                <a:latin typeface="Cambria" panose="020405030504060302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FB4B80E-C724-F24F-B890-F367ABEE79E1}"/>
              </a:ext>
            </a:extLst>
          </p:cNvPr>
          <p:cNvSpPr>
            <a:spLocks noGrp="1"/>
          </p:cNvSpPr>
          <p:nvPr>
            <p:ph type="dt" sz="half" idx="10"/>
          </p:nvPr>
        </p:nvSpPr>
        <p:spPr/>
        <p:txBody>
          <a:bodyPr/>
          <a:lstStyle/>
          <a:p>
            <a:fld id="{1695AEC3-F1AD-A34D-9AC3-9CDE220B750F}" type="datetime1">
              <a:rPr lang="en-US" smtClean="0"/>
              <a:t>9/5/24</a:t>
            </a:fld>
            <a:endParaRPr lang="en-US"/>
          </a:p>
        </p:txBody>
      </p:sp>
      <p:sp>
        <p:nvSpPr>
          <p:cNvPr id="5" name="Footer Placeholder 4">
            <a:extLst>
              <a:ext uri="{FF2B5EF4-FFF2-40B4-BE49-F238E27FC236}">
                <a16:creationId xmlns:a16="http://schemas.microsoft.com/office/drawing/2014/main" id="{2EC808E5-432B-C04C-8E80-9E255CC82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E47E-D3B8-9047-8152-B3947F09B783}"/>
              </a:ext>
            </a:extLst>
          </p:cNvPr>
          <p:cNvSpPr>
            <a:spLocks noGrp="1"/>
          </p:cNvSpPr>
          <p:nvPr>
            <p:ph type="sldNum" sz="quarter" idx="12"/>
          </p:nvPr>
        </p:nvSpPr>
        <p:spPr/>
        <p:txBody>
          <a:bodyPr/>
          <a:lstStyle/>
          <a:p>
            <a:fld id="{039594E2-DD67-8748-9F72-46C8CFC01FDA}" type="slidenum">
              <a:rPr lang="en-US" smtClean="0"/>
              <a:t>‹#›</a:t>
            </a:fld>
            <a:endParaRPr lang="en-US"/>
          </a:p>
        </p:txBody>
      </p:sp>
      <p:cxnSp>
        <p:nvCxnSpPr>
          <p:cNvPr id="8" name="Straight Connector 7">
            <a:extLst>
              <a:ext uri="{FF2B5EF4-FFF2-40B4-BE49-F238E27FC236}">
                <a16:creationId xmlns:a16="http://schemas.microsoft.com/office/drawing/2014/main" id="{19682970-77C7-D34C-AF9B-C3715446C5AC}"/>
              </a:ext>
            </a:extLst>
          </p:cNvPr>
          <p:cNvCxnSpPr/>
          <p:nvPr userDrawn="1"/>
        </p:nvCxnSpPr>
        <p:spPr>
          <a:xfrm>
            <a:off x="3317668" y="2261339"/>
            <a:ext cx="555415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hiting.logo.large.vertical.white.eps">
            <a:extLst>
              <a:ext uri="{FF2B5EF4-FFF2-40B4-BE49-F238E27FC236}">
                <a16:creationId xmlns:a16="http://schemas.microsoft.com/office/drawing/2014/main" id="{BBC4353D-7129-5C46-B146-1FC0D9989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5579" y="269622"/>
            <a:ext cx="2938326" cy="1966596"/>
          </a:xfrm>
          <a:prstGeom prst="rect">
            <a:avLst/>
          </a:prstGeom>
        </p:spPr>
      </p:pic>
    </p:spTree>
    <p:extLst>
      <p:ext uri="{BB962C8B-B14F-4D97-AF65-F5344CB8AC3E}">
        <p14:creationId xmlns:p14="http://schemas.microsoft.com/office/powerpoint/2010/main" val="26061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808D-C286-004D-9F6C-ADB2ED7B3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F665D-6594-AD4D-BB02-5EFA66E16C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5CAB-B39D-1A47-9801-7A257926D6B9}"/>
              </a:ext>
            </a:extLst>
          </p:cNvPr>
          <p:cNvSpPr>
            <a:spLocks noGrp="1"/>
          </p:cNvSpPr>
          <p:nvPr>
            <p:ph type="dt" sz="half" idx="10"/>
          </p:nvPr>
        </p:nvSpPr>
        <p:spPr/>
        <p:txBody>
          <a:bodyPr/>
          <a:lstStyle/>
          <a:p>
            <a:fld id="{2482415E-DF78-3C4E-A20E-FEF805C9EED9}" type="datetime1">
              <a:rPr lang="en-US" smtClean="0"/>
              <a:t>9/5/24</a:t>
            </a:fld>
            <a:endParaRPr lang="en-US"/>
          </a:p>
        </p:txBody>
      </p:sp>
      <p:sp>
        <p:nvSpPr>
          <p:cNvPr id="5" name="Footer Placeholder 4">
            <a:extLst>
              <a:ext uri="{FF2B5EF4-FFF2-40B4-BE49-F238E27FC236}">
                <a16:creationId xmlns:a16="http://schemas.microsoft.com/office/drawing/2014/main" id="{C2FC4A56-7846-2C4A-83B4-1DAB9AA3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2730A-CEF3-034F-AD9E-46FB63DA0BD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21330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FC2EA-99F6-BC4D-A84A-9730436DB0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6B4AF-B0F4-EE4B-AC3F-CA8DACD03B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094B-553C-5142-8CBC-6E90D62A889C}"/>
              </a:ext>
            </a:extLst>
          </p:cNvPr>
          <p:cNvSpPr>
            <a:spLocks noGrp="1"/>
          </p:cNvSpPr>
          <p:nvPr>
            <p:ph type="dt" sz="half" idx="10"/>
          </p:nvPr>
        </p:nvSpPr>
        <p:spPr/>
        <p:txBody>
          <a:bodyPr/>
          <a:lstStyle/>
          <a:p>
            <a:fld id="{DF64311C-14A0-4F4E-8EC3-903BE5FAFE8C}" type="datetime1">
              <a:rPr lang="en-US" smtClean="0"/>
              <a:t>9/5/24</a:t>
            </a:fld>
            <a:endParaRPr lang="en-US"/>
          </a:p>
        </p:txBody>
      </p:sp>
      <p:sp>
        <p:nvSpPr>
          <p:cNvPr id="5" name="Footer Placeholder 4">
            <a:extLst>
              <a:ext uri="{FF2B5EF4-FFF2-40B4-BE49-F238E27FC236}">
                <a16:creationId xmlns:a16="http://schemas.microsoft.com/office/drawing/2014/main" id="{F4DB07BB-929C-4545-8D30-CA21CED7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3BB31-05FD-BA4B-B99F-7CC3236B4A46}"/>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40546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A981-6550-1F46-99B0-766379DEDF26}"/>
              </a:ext>
            </a:extLst>
          </p:cNvPr>
          <p:cNvSpPr>
            <a:spLocks noGrp="1"/>
          </p:cNvSpPr>
          <p:nvPr>
            <p:ph idx="1"/>
          </p:nvPr>
        </p:nvSpPr>
        <p:spPr>
          <a:xfrm>
            <a:off x="838200" y="1155781"/>
            <a:ext cx="10515600" cy="5021182"/>
          </a:xfrm>
        </p:spPr>
        <p:txBody>
          <a:bodyPr/>
          <a:lstStyle>
            <a:lvl1pPr>
              <a:defRPr>
                <a:latin typeface="Cambria" panose="02040503050406030204" pitchFamily="18" charset="0"/>
              </a:defRPr>
            </a:lvl1pPr>
            <a:lvl2pPr marL="685800" indent="-228600">
              <a:buFont typeface="Courier New" panose="02070309020205020404" pitchFamily="49" charset="0"/>
              <a:buChar char="o"/>
              <a:defRPr>
                <a:latin typeface="Cambria" panose="02040503050406030204" pitchFamily="18" charset="0"/>
              </a:defRPr>
            </a:lvl2pPr>
            <a:lvl3pPr marL="1143000" indent="-228600">
              <a:buFont typeface="Wingdings" pitchFamily="2" charset="2"/>
              <a:buChar char="§"/>
              <a:defRPr>
                <a:latin typeface="Cambria" panose="02040503050406030204" pitchFamily="18" charset="0"/>
              </a:defRPr>
            </a:lvl3pPr>
            <a:lvl4pPr marL="1600200" indent="-228600">
              <a:buFont typeface="Wingdings" pitchFamily="2" charset="2"/>
              <a:buChar char="Ø"/>
              <a:defRPr>
                <a:latin typeface="Cambria" panose="02040503050406030204" pitchFamily="18" charset="0"/>
              </a:defRPr>
            </a:lvl4pPr>
            <a:lvl5pPr marL="2057400" indent="-228600">
              <a:buFont typeface="Wingdings" pitchFamily="2" charset="2"/>
              <a:buChar char="ü"/>
              <a:defRPr>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A2E6B7-F5A5-AF44-89E0-F18408BE3162}"/>
              </a:ext>
            </a:extLst>
          </p:cNvPr>
          <p:cNvSpPr>
            <a:spLocks noGrp="1"/>
          </p:cNvSpPr>
          <p:nvPr>
            <p:ph type="dt" sz="half" idx="10"/>
          </p:nvPr>
        </p:nvSpPr>
        <p:spPr/>
        <p:txBody>
          <a:bodyPr/>
          <a:lstStyle/>
          <a:p>
            <a:fld id="{04199E2E-D63C-9846-A24A-C5E7FD717277}" type="datetime1">
              <a:rPr lang="en-US" smtClean="0"/>
              <a:t>9/5/24</a:t>
            </a:fld>
            <a:endParaRPr lang="en-US"/>
          </a:p>
        </p:txBody>
      </p:sp>
      <p:sp>
        <p:nvSpPr>
          <p:cNvPr id="5" name="Footer Placeholder 4">
            <a:extLst>
              <a:ext uri="{FF2B5EF4-FFF2-40B4-BE49-F238E27FC236}">
                <a16:creationId xmlns:a16="http://schemas.microsoft.com/office/drawing/2014/main" id="{2DC2E46E-8DAE-3843-A230-8374F1EED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FAFF2-0130-2248-88AD-2B5769502240}"/>
              </a:ext>
            </a:extLst>
          </p:cNvPr>
          <p:cNvSpPr>
            <a:spLocks noGrp="1"/>
          </p:cNvSpPr>
          <p:nvPr>
            <p:ph type="sldNum" sz="quarter" idx="12"/>
          </p:nvPr>
        </p:nvSpPr>
        <p:spPr/>
        <p:txBody>
          <a:bodyPr/>
          <a:lstStyle/>
          <a:p>
            <a:fld id="{039594E2-DD67-8748-9F72-46C8CFC01FDA}" type="slidenum">
              <a:rPr lang="en-US" smtClean="0"/>
              <a:t>‹#›</a:t>
            </a:fld>
            <a:endParaRPr lang="en-US"/>
          </a:p>
        </p:txBody>
      </p:sp>
      <p:sp>
        <p:nvSpPr>
          <p:cNvPr id="7" name="Rectangle 6">
            <a:extLst>
              <a:ext uri="{FF2B5EF4-FFF2-40B4-BE49-F238E27FC236}">
                <a16:creationId xmlns:a16="http://schemas.microsoft.com/office/drawing/2014/main" id="{44532EE4-9982-EB46-9A76-10637392A01E}"/>
              </a:ext>
            </a:extLst>
          </p:cNvPr>
          <p:cNvSpPr/>
          <p:nvPr userDrawn="1"/>
        </p:nvSpPr>
        <p:spPr>
          <a:xfrm>
            <a:off x="0" y="-5410"/>
            <a:ext cx="12191999" cy="927098"/>
          </a:xfrm>
          <a:prstGeom prst="rect">
            <a:avLst/>
          </a:prstGeom>
          <a:solidFill>
            <a:srgbClr val="0B5EB8"/>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whiting.large.horizontal.white.eps">
            <a:extLst>
              <a:ext uri="{FF2B5EF4-FFF2-40B4-BE49-F238E27FC236}">
                <a16:creationId xmlns:a16="http://schemas.microsoft.com/office/drawing/2014/main" id="{AB84E8E9-ED52-954A-898E-EC60AFB3B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2927" y="-68218"/>
            <a:ext cx="2459073" cy="1052714"/>
          </a:xfrm>
          <a:prstGeom prst="rect">
            <a:avLst/>
          </a:prstGeom>
        </p:spPr>
      </p:pic>
      <p:sp>
        <p:nvSpPr>
          <p:cNvPr id="2" name="Title 1">
            <a:extLst>
              <a:ext uri="{FF2B5EF4-FFF2-40B4-BE49-F238E27FC236}">
                <a16:creationId xmlns:a16="http://schemas.microsoft.com/office/drawing/2014/main" id="{AEBF0FCD-9599-9A40-9DB3-ABBD60D6F55D}"/>
              </a:ext>
            </a:extLst>
          </p:cNvPr>
          <p:cNvSpPr>
            <a:spLocks noGrp="1"/>
          </p:cNvSpPr>
          <p:nvPr>
            <p:ph type="title"/>
          </p:nvPr>
        </p:nvSpPr>
        <p:spPr>
          <a:xfrm>
            <a:off x="108857" y="165875"/>
            <a:ext cx="9829799" cy="736932"/>
          </a:xfrm>
        </p:spPr>
        <p:txBody>
          <a:bodyPr>
            <a:normAutofit/>
          </a:bodyPr>
          <a:lstStyle>
            <a:lvl1pPr>
              <a:defRPr sz="3200">
                <a:solidFill>
                  <a:schemeClr val="bg1"/>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2274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591F-C057-934C-9AE7-9C17194B9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312E4-06EC-1648-9A8E-550608918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8849C-E421-DF46-BDD3-48C34D8C3DA0}"/>
              </a:ext>
            </a:extLst>
          </p:cNvPr>
          <p:cNvSpPr>
            <a:spLocks noGrp="1"/>
          </p:cNvSpPr>
          <p:nvPr>
            <p:ph type="dt" sz="half" idx="10"/>
          </p:nvPr>
        </p:nvSpPr>
        <p:spPr/>
        <p:txBody>
          <a:bodyPr/>
          <a:lstStyle/>
          <a:p>
            <a:fld id="{09257979-6E49-4341-A467-9A1C21DA1B4A}" type="datetime1">
              <a:rPr lang="en-US" smtClean="0"/>
              <a:t>9/5/24</a:t>
            </a:fld>
            <a:endParaRPr lang="en-US"/>
          </a:p>
        </p:txBody>
      </p:sp>
      <p:sp>
        <p:nvSpPr>
          <p:cNvPr id="5" name="Footer Placeholder 4">
            <a:extLst>
              <a:ext uri="{FF2B5EF4-FFF2-40B4-BE49-F238E27FC236}">
                <a16:creationId xmlns:a16="http://schemas.microsoft.com/office/drawing/2014/main" id="{FD7DE8EA-AF4C-4A41-9D9B-891EF9F9F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ED4DC-FC4B-B646-AD31-E7A968D2736A}"/>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5148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6106-6876-C547-8887-31269458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FBC54-D687-244C-9671-D40FE61E4C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74B298-6E6F-7F42-9775-1876BDCEB7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ED0B9-082E-304F-B569-9BC2632CA807}"/>
              </a:ext>
            </a:extLst>
          </p:cNvPr>
          <p:cNvSpPr>
            <a:spLocks noGrp="1"/>
          </p:cNvSpPr>
          <p:nvPr>
            <p:ph type="dt" sz="half" idx="10"/>
          </p:nvPr>
        </p:nvSpPr>
        <p:spPr/>
        <p:txBody>
          <a:bodyPr/>
          <a:lstStyle/>
          <a:p>
            <a:fld id="{A86770BE-B39F-0446-9E56-AA81CEE9D8D4}" type="datetime1">
              <a:rPr lang="en-US" smtClean="0"/>
              <a:t>9/5/24</a:t>
            </a:fld>
            <a:endParaRPr lang="en-US"/>
          </a:p>
        </p:txBody>
      </p:sp>
      <p:sp>
        <p:nvSpPr>
          <p:cNvPr id="6" name="Footer Placeholder 5">
            <a:extLst>
              <a:ext uri="{FF2B5EF4-FFF2-40B4-BE49-F238E27FC236}">
                <a16:creationId xmlns:a16="http://schemas.microsoft.com/office/drawing/2014/main" id="{B6C7B212-7057-0F4E-989A-DDBCD9D65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899F8-9C38-7444-8E44-B269E53F305F}"/>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12814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4AC5-0625-B145-A298-A413587BC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52D86-CC79-B749-B0CB-86672FE6E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A630F3-655F-DF47-91DA-207954E37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884814-8FB9-5947-98F2-61D4CFDD6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FE1D7A-6883-E84B-85F6-3C1C9A5C78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3C8FB-E09C-7146-A1D4-522D4AC0379D}"/>
              </a:ext>
            </a:extLst>
          </p:cNvPr>
          <p:cNvSpPr>
            <a:spLocks noGrp="1"/>
          </p:cNvSpPr>
          <p:nvPr>
            <p:ph type="dt" sz="half" idx="10"/>
          </p:nvPr>
        </p:nvSpPr>
        <p:spPr/>
        <p:txBody>
          <a:bodyPr/>
          <a:lstStyle/>
          <a:p>
            <a:fld id="{66701AF4-00BC-0542-A402-E34D82D78AE8}" type="datetime1">
              <a:rPr lang="en-US" smtClean="0"/>
              <a:t>9/5/24</a:t>
            </a:fld>
            <a:endParaRPr lang="en-US"/>
          </a:p>
        </p:txBody>
      </p:sp>
      <p:sp>
        <p:nvSpPr>
          <p:cNvPr id="8" name="Footer Placeholder 7">
            <a:extLst>
              <a:ext uri="{FF2B5EF4-FFF2-40B4-BE49-F238E27FC236}">
                <a16:creationId xmlns:a16="http://schemas.microsoft.com/office/drawing/2014/main" id="{483110BE-9DB4-504D-BED7-6DE63681F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F27EA-D18A-8C4F-8446-6B9613E9081E}"/>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56980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5F0D-5980-2746-A5E0-9FD51A89D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A21DD-C7A1-C54B-95A9-83D5D5BC6217}"/>
              </a:ext>
            </a:extLst>
          </p:cNvPr>
          <p:cNvSpPr>
            <a:spLocks noGrp="1"/>
          </p:cNvSpPr>
          <p:nvPr>
            <p:ph type="dt" sz="half" idx="10"/>
          </p:nvPr>
        </p:nvSpPr>
        <p:spPr/>
        <p:txBody>
          <a:bodyPr/>
          <a:lstStyle/>
          <a:p>
            <a:fld id="{C38EB3B2-31B7-AD44-992D-E046F7F74DF2}" type="datetime1">
              <a:rPr lang="en-US" smtClean="0"/>
              <a:t>9/5/24</a:t>
            </a:fld>
            <a:endParaRPr lang="en-US"/>
          </a:p>
        </p:txBody>
      </p:sp>
      <p:sp>
        <p:nvSpPr>
          <p:cNvPr id="4" name="Footer Placeholder 3">
            <a:extLst>
              <a:ext uri="{FF2B5EF4-FFF2-40B4-BE49-F238E27FC236}">
                <a16:creationId xmlns:a16="http://schemas.microsoft.com/office/drawing/2014/main" id="{6C91A5FB-89D2-1A48-A4FF-7DEA87C0C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CACEB-D1FD-1F46-B330-51D556DAC86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98943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063A1-FC0B-0145-88ED-AAAFACD6B7EE}"/>
              </a:ext>
            </a:extLst>
          </p:cNvPr>
          <p:cNvSpPr>
            <a:spLocks noGrp="1"/>
          </p:cNvSpPr>
          <p:nvPr>
            <p:ph type="dt" sz="half" idx="10"/>
          </p:nvPr>
        </p:nvSpPr>
        <p:spPr/>
        <p:txBody>
          <a:bodyPr/>
          <a:lstStyle/>
          <a:p>
            <a:fld id="{C0B9D3E0-E2DF-4048-BBE3-7DB34968D008}" type="datetime1">
              <a:rPr lang="en-US" smtClean="0"/>
              <a:t>9/5/24</a:t>
            </a:fld>
            <a:endParaRPr lang="en-US"/>
          </a:p>
        </p:txBody>
      </p:sp>
      <p:sp>
        <p:nvSpPr>
          <p:cNvPr id="3" name="Footer Placeholder 2">
            <a:extLst>
              <a:ext uri="{FF2B5EF4-FFF2-40B4-BE49-F238E27FC236}">
                <a16:creationId xmlns:a16="http://schemas.microsoft.com/office/drawing/2014/main" id="{B0D9200F-08AE-0E4C-AC0D-BB243847B7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CC3FE-71C3-694D-A5E2-93DC5B4CA090}"/>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4253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1EE6-DA73-2A4E-B205-EB484E46A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5A480-A142-1A4C-B930-819479766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15A20-8EDB-394C-947F-CEE534B60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A945CC-C5C9-6B48-975A-B89642BB8E0F}"/>
              </a:ext>
            </a:extLst>
          </p:cNvPr>
          <p:cNvSpPr>
            <a:spLocks noGrp="1"/>
          </p:cNvSpPr>
          <p:nvPr>
            <p:ph type="dt" sz="half" idx="10"/>
          </p:nvPr>
        </p:nvSpPr>
        <p:spPr/>
        <p:txBody>
          <a:bodyPr/>
          <a:lstStyle/>
          <a:p>
            <a:fld id="{1F074260-39E8-A64E-B7A9-216E37BA51C3}" type="datetime1">
              <a:rPr lang="en-US" smtClean="0"/>
              <a:t>9/5/24</a:t>
            </a:fld>
            <a:endParaRPr lang="en-US"/>
          </a:p>
        </p:txBody>
      </p:sp>
      <p:sp>
        <p:nvSpPr>
          <p:cNvPr id="6" name="Footer Placeholder 5">
            <a:extLst>
              <a:ext uri="{FF2B5EF4-FFF2-40B4-BE49-F238E27FC236}">
                <a16:creationId xmlns:a16="http://schemas.microsoft.com/office/drawing/2014/main" id="{4B64C420-8731-5F42-A326-88BCC081E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E7173-F0CA-5F4D-A354-08A83443CA89}"/>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8620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188F-5BBF-5847-A7C1-C6E01B834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F57A3-CC60-FF40-A680-17B7A0011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7BB71-12E4-C94B-AEAC-57717C3EB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93677-8897-E44D-B808-3AECB57FC61F}"/>
              </a:ext>
            </a:extLst>
          </p:cNvPr>
          <p:cNvSpPr>
            <a:spLocks noGrp="1"/>
          </p:cNvSpPr>
          <p:nvPr>
            <p:ph type="dt" sz="half" idx="10"/>
          </p:nvPr>
        </p:nvSpPr>
        <p:spPr/>
        <p:txBody>
          <a:bodyPr/>
          <a:lstStyle/>
          <a:p>
            <a:fld id="{855BFAB9-458C-C442-9BF7-F3D5D81EE09E}" type="datetime1">
              <a:rPr lang="en-US" smtClean="0"/>
              <a:t>9/5/24</a:t>
            </a:fld>
            <a:endParaRPr lang="en-US"/>
          </a:p>
        </p:txBody>
      </p:sp>
      <p:sp>
        <p:nvSpPr>
          <p:cNvPr id="6" name="Footer Placeholder 5">
            <a:extLst>
              <a:ext uri="{FF2B5EF4-FFF2-40B4-BE49-F238E27FC236}">
                <a16:creationId xmlns:a16="http://schemas.microsoft.com/office/drawing/2014/main" id="{F2E96F92-1164-C84D-9783-12A9499E9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1A718-BAFF-734F-A226-E58BB9C84F14}"/>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2130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9AC15-208F-564C-93C1-9B06614DE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7789-E353-5E43-9333-B06B18066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8DD6E-3CED-2046-BFE6-38B654C7E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A0051-3DA2-284E-938A-9A74C468A579}" type="datetime1">
              <a:rPr lang="en-US" smtClean="0"/>
              <a:t>9/5/24</a:t>
            </a:fld>
            <a:endParaRPr lang="en-US"/>
          </a:p>
        </p:txBody>
      </p:sp>
      <p:sp>
        <p:nvSpPr>
          <p:cNvPr id="5" name="Footer Placeholder 4">
            <a:extLst>
              <a:ext uri="{FF2B5EF4-FFF2-40B4-BE49-F238E27FC236}">
                <a16:creationId xmlns:a16="http://schemas.microsoft.com/office/drawing/2014/main" id="{2555EE6C-1706-6D45-B37A-1090C0FEF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CC8B25-6BE3-9B40-8D24-3B73E2EB2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94E2-DD67-8748-9F72-46C8CFC01FDA}" type="slidenum">
              <a:rPr lang="en-US" smtClean="0"/>
              <a:t>‹#›</a:t>
            </a:fld>
            <a:endParaRPr lang="en-US"/>
          </a:p>
        </p:txBody>
      </p:sp>
    </p:spTree>
    <p:extLst>
      <p:ext uri="{BB962C8B-B14F-4D97-AF65-F5344CB8AC3E}">
        <p14:creationId xmlns:p14="http://schemas.microsoft.com/office/powerpoint/2010/main" val="339463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B605-6731-8047-AF6A-1DAB56BB0AF3}"/>
              </a:ext>
            </a:extLst>
          </p:cNvPr>
          <p:cNvSpPr>
            <a:spLocks noGrp="1"/>
          </p:cNvSpPr>
          <p:nvPr>
            <p:ph type="ctrTitle"/>
          </p:nvPr>
        </p:nvSpPr>
        <p:spPr>
          <a:xfrm>
            <a:off x="1265582" y="2556146"/>
            <a:ext cx="9660836" cy="2480803"/>
          </a:xfrm>
        </p:spPr>
        <p:txBody>
          <a:bodyPr>
            <a:normAutofit fontScale="90000"/>
          </a:bodyPr>
          <a:lstStyle/>
          <a:p>
            <a:r>
              <a:rPr lang="en-US" dirty="0"/>
              <a:t>EN.540.635</a:t>
            </a:r>
            <a:br>
              <a:rPr lang="en-US" dirty="0"/>
            </a:br>
            <a:r>
              <a:rPr lang="en-US" dirty="0"/>
              <a:t>Software Carpentry</a:t>
            </a:r>
            <a:br>
              <a:rPr lang="en-US" dirty="0"/>
            </a:br>
            <a:br>
              <a:rPr lang="en-US" dirty="0"/>
            </a:br>
            <a:r>
              <a:rPr lang="en-US"/>
              <a:t>Lecture 3</a:t>
            </a:r>
            <a:br>
              <a:rPr lang="en-US" dirty="0"/>
            </a:br>
            <a:r>
              <a:rPr lang="en-US" dirty="0"/>
              <a:t>Introduction to Python</a:t>
            </a:r>
            <a:br>
              <a:rPr lang="en-US" dirty="0"/>
            </a:br>
            <a:r>
              <a:rPr lang="en-US" dirty="0"/>
              <a:t>(Hello World, Variables, Conditionals, Loops, and Functions)</a:t>
            </a:r>
          </a:p>
        </p:txBody>
      </p:sp>
    </p:spTree>
    <p:extLst>
      <p:ext uri="{BB962C8B-B14F-4D97-AF65-F5344CB8AC3E}">
        <p14:creationId xmlns:p14="http://schemas.microsoft.com/office/powerpoint/2010/main" val="254747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lstStyle/>
          <a:p>
            <a:r>
              <a:rPr lang="en-US" dirty="0"/>
              <a:t>Booleans:</a:t>
            </a:r>
          </a:p>
          <a:p>
            <a:pPr lvl="1"/>
            <a:r>
              <a:rPr lang="en-US" dirty="0"/>
              <a:t>A bool holds one of two values: True or False</a:t>
            </a:r>
          </a:p>
          <a:p>
            <a:pPr lvl="1"/>
            <a:r>
              <a:rPr lang="en-US" dirty="0"/>
              <a:t>Casting to an integer, it holds: 1 or 0</a:t>
            </a:r>
          </a:p>
          <a:p>
            <a:pPr lvl="1"/>
            <a:endParaRPr lang="en-US" dirty="0"/>
          </a:p>
          <a:p>
            <a:r>
              <a:rPr lang="en-US" dirty="0"/>
              <a:t>Booleans help us simplify logic using conditionals such as:</a:t>
            </a:r>
          </a:p>
          <a:p>
            <a:pPr lvl="1"/>
            <a:r>
              <a:rPr lang="en-US" dirty="0"/>
              <a:t>If …</a:t>
            </a:r>
          </a:p>
          <a:p>
            <a:pPr lvl="1"/>
            <a:r>
              <a:rPr lang="en-US" dirty="0"/>
              <a:t>If … else…</a:t>
            </a:r>
          </a:p>
          <a:p>
            <a:pPr lvl="1"/>
            <a:r>
              <a:rPr lang="en-US" dirty="0"/>
              <a:t>If … </a:t>
            </a:r>
            <a:r>
              <a:rPr lang="en-US" dirty="0" err="1"/>
              <a:t>elif</a:t>
            </a:r>
            <a:r>
              <a:rPr lang="en-US" dirty="0"/>
              <a:t>… else…</a:t>
            </a:r>
          </a:p>
          <a:p>
            <a:pPr lvl="1"/>
            <a:r>
              <a:rPr lang="en-US" dirty="0"/>
              <a:t>If … </a:t>
            </a:r>
            <a:r>
              <a:rPr lang="en-US" dirty="0" err="1"/>
              <a:t>elif</a:t>
            </a:r>
            <a:r>
              <a:rPr lang="en-US" dirty="0"/>
              <a:t> … </a:t>
            </a:r>
            <a:r>
              <a:rPr lang="en-US" dirty="0" err="1"/>
              <a:t>elif</a:t>
            </a:r>
            <a:r>
              <a:rPr lang="en-US" dirty="0"/>
              <a:t> … </a:t>
            </a:r>
            <a:r>
              <a:rPr lang="en-US" dirty="0" err="1"/>
              <a:t>elif</a:t>
            </a:r>
            <a:r>
              <a:rPr lang="en-US" dirty="0"/>
              <a:t> … (</a:t>
            </a:r>
            <a:r>
              <a:rPr lang="en-US" dirty="0" err="1"/>
              <a:t>etc</a:t>
            </a:r>
            <a:r>
              <a:rPr lang="en-US" dirty="0"/>
              <a:t>…) … else …</a:t>
            </a:r>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a:p>
        </p:txBody>
      </p:sp>
      <p:pic>
        <p:nvPicPr>
          <p:cNvPr id="5" name="Picture 4">
            <a:extLst>
              <a:ext uri="{FF2B5EF4-FFF2-40B4-BE49-F238E27FC236}">
                <a16:creationId xmlns:a16="http://schemas.microsoft.com/office/drawing/2014/main" id="{AD9ABD77-F0E0-4C4B-8D03-D006444D62D3}"/>
              </a:ext>
            </a:extLst>
          </p:cNvPr>
          <p:cNvPicPr>
            <a:picLocks noChangeAspect="1"/>
          </p:cNvPicPr>
          <p:nvPr/>
        </p:nvPicPr>
        <p:blipFill>
          <a:blip r:embed="rId2"/>
          <a:stretch>
            <a:fillRect/>
          </a:stretch>
        </p:blipFill>
        <p:spPr>
          <a:xfrm>
            <a:off x="2218139" y="5025066"/>
            <a:ext cx="2538285" cy="1696410"/>
          </a:xfrm>
          <a:prstGeom prst="rect">
            <a:avLst/>
          </a:prstGeom>
        </p:spPr>
      </p:pic>
      <p:pic>
        <p:nvPicPr>
          <p:cNvPr id="6" name="Picture 5">
            <a:extLst>
              <a:ext uri="{FF2B5EF4-FFF2-40B4-BE49-F238E27FC236}">
                <a16:creationId xmlns:a16="http://schemas.microsoft.com/office/drawing/2014/main" id="{90CE41D1-6BC6-174C-96F4-E4F503669D99}"/>
              </a:ext>
            </a:extLst>
          </p:cNvPr>
          <p:cNvPicPr>
            <a:picLocks noChangeAspect="1"/>
          </p:cNvPicPr>
          <p:nvPr/>
        </p:nvPicPr>
        <p:blipFill>
          <a:blip r:embed="rId3"/>
          <a:stretch>
            <a:fillRect/>
          </a:stretch>
        </p:blipFill>
        <p:spPr>
          <a:xfrm>
            <a:off x="4839251" y="5025065"/>
            <a:ext cx="5585104" cy="1696410"/>
          </a:xfrm>
          <a:prstGeom prst="rect">
            <a:avLst/>
          </a:prstGeom>
        </p:spPr>
      </p:pic>
    </p:spTree>
    <p:extLst>
      <p:ext uri="{BB962C8B-B14F-4D97-AF65-F5344CB8AC3E}">
        <p14:creationId xmlns:p14="http://schemas.microsoft.com/office/powerpoint/2010/main" val="17229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Conditionals</a:t>
            </a:r>
          </a:p>
        </p:txBody>
      </p:sp>
      <p:sp>
        <p:nvSpPr>
          <p:cNvPr id="3" name="Content Placeholder 2"/>
          <p:cNvSpPr>
            <a:spLocks noGrp="1"/>
          </p:cNvSpPr>
          <p:nvPr>
            <p:ph idx="1"/>
          </p:nvPr>
        </p:nvSpPr>
        <p:spPr/>
        <p:txBody>
          <a:bodyPr/>
          <a:lstStyle/>
          <a:p>
            <a:r>
              <a:rPr lang="en-US" dirty="0"/>
              <a:t>Joe and Jenn are in prison, trading letters in secret.  Using a computer, they have access to functions like “</a:t>
            </a:r>
            <a:r>
              <a:rPr lang="en-US" dirty="0" err="1"/>
              <a:t>send_letter</a:t>
            </a:r>
            <a:r>
              <a:rPr lang="en-US" dirty="0"/>
              <a:t>()” and “</a:t>
            </a:r>
            <a:r>
              <a:rPr lang="en-US" dirty="0" err="1"/>
              <a:t>is_guard_watching</a:t>
            </a:r>
            <a:r>
              <a:rPr lang="en-US" dirty="0"/>
              <a:t>()”.  How do they write their code to only send a message when the guard is not looking?</a:t>
            </a:r>
          </a:p>
          <a:p>
            <a:endParaRPr lang="en-US" dirty="0"/>
          </a:p>
          <a:p>
            <a:r>
              <a:rPr lang="en-US" dirty="0"/>
              <a:t>Hint – You can invert a bool with the </a:t>
            </a:r>
            <a:r>
              <a:rPr lang="en-US" b="1" dirty="0"/>
              <a:t>not</a:t>
            </a:r>
            <a:r>
              <a:rPr lang="en-US" dirty="0"/>
              <a:t> keyword.  That is:</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a:p>
        </p:txBody>
      </p:sp>
      <p:pic>
        <p:nvPicPr>
          <p:cNvPr id="5" name="Picture 4"/>
          <p:cNvPicPr>
            <a:picLocks noChangeAspect="1"/>
          </p:cNvPicPr>
          <p:nvPr/>
        </p:nvPicPr>
        <p:blipFill>
          <a:blip r:embed="rId2"/>
          <a:stretch>
            <a:fillRect/>
          </a:stretch>
        </p:blipFill>
        <p:spPr>
          <a:xfrm>
            <a:off x="3090862" y="4047288"/>
            <a:ext cx="6010275" cy="1247775"/>
          </a:xfrm>
          <a:prstGeom prst="rect">
            <a:avLst/>
          </a:prstGeom>
        </p:spPr>
      </p:pic>
    </p:spTree>
    <p:extLst>
      <p:ext uri="{BB962C8B-B14F-4D97-AF65-F5344CB8AC3E}">
        <p14:creationId xmlns:p14="http://schemas.microsoft.com/office/powerpoint/2010/main" val="133514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a:t>
            </a:r>
          </a:p>
        </p:txBody>
      </p:sp>
      <p:sp>
        <p:nvSpPr>
          <p:cNvPr id="3" name="Content Placeholder 2"/>
          <p:cNvSpPr>
            <a:spLocks noGrp="1"/>
          </p:cNvSpPr>
          <p:nvPr>
            <p:ph idx="1"/>
          </p:nvPr>
        </p:nvSpPr>
        <p:spPr/>
        <p:txBody>
          <a:bodyPr/>
          <a:lstStyle/>
          <a:p>
            <a:r>
              <a:rPr lang="en-US" dirty="0"/>
              <a:t>What if we want to print the lyrics to “99 bottles of beer on the wall”?</a:t>
            </a:r>
          </a:p>
          <a:p>
            <a:pPr lvl="1"/>
            <a:r>
              <a:rPr lang="en-US" dirty="0"/>
              <a:t>We can print them out entirely.</a:t>
            </a:r>
          </a:p>
          <a:p>
            <a:pPr marL="457200" lvl="1" indent="0">
              <a:buNone/>
            </a:pPr>
            <a:r>
              <a:rPr lang="en-US" dirty="0"/>
              <a:t>			OR</a:t>
            </a:r>
          </a:p>
          <a:p>
            <a:pPr lvl="1"/>
            <a:r>
              <a:rPr lang="en-US" dirty="0"/>
              <a:t>We can be lazy (like good programmers) and print out using a loop!</a:t>
            </a:r>
          </a:p>
          <a:p>
            <a:endParaRPr lang="en-US" dirty="0"/>
          </a:p>
          <a:p>
            <a:r>
              <a:rPr lang="en-US" dirty="0"/>
              <a:t>Loops:</a:t>
            </a:r>
          </a:p>
          <a:p>
            <a:pPr lvl="1"/>
            <a:r>
              <a:rPr lang="en-US" dirty="0"/>
              <a:t>While loops</a:t>
            </a:r>
          </a:p>
          <a:p>
            <a:pPr lvl="1"/>
            <a:r>
              <a:rPr lang="en-US" dirty="0"/>
              <a:t>For loops</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74446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 Loops</a:t>
            </a:r>
          </a:p>
        </p:txBody>
      </p:sp>
      <p:pic>
        <p:nvPicPr>
          <p:cNvPr id="5" name="Content Placeholder 4"/>
          <p:cNvPicPr>
            <a:picLocks noGrp="1" noChangeAspect="1"/>
          </p:cNvPicPr>
          <p:nvPr>
            <p:ph idx="1"/>
          </p:nvPr>
        </p:nvPicPr>
        <p:blipFill>
          <a:blip r:embed="rId3"/>
          <a:stretch>
            <a:fillRect/>
          </a:stretch>
        </p:blipFill>
        <p:spPr>
          <a:xfrm>
            <a:off x="3652836" y="1507477"/>
            <a:ext cx="4886325" cy="2133600"/>
          </a:xfrm>
          <a:prstGeom prst="rect">
            <a:avLst/>
          </a:prstGeom>
        </p:spPr>
      </p:pic>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a:p>
        </p:txBody>
      </p:sp>
      <p:sp>
        <p:nvSpPr>
          <p:cNvPr id="6" name="TextBox 5"/>
          <p:cNvSpPr txBox="1"/>
          <p:nvPr/>
        </p:nvSpPr>
        <p:spPr>
          <a:xfrm>
            <a:off x="1792686" y="4365016"/>
            <a:ext cx="8606624" cy="1200329"/>
          </a:xfrm>
          <a:prstGeom prst="rect">
            <a:avLst/>
          </a:prstGeom>
          <a:noFill/>
        </p:spPr>
        <p:txBody>
          <a:bodyPr wrap="square" rtlCol="0">
            <a:spAutoFit/>
          </a:bodyPr>
          <a:lstStyle/>
          <a:p>
            <a:r>
              <a:rPr lang="en-US" sz="2400" dirty="0">
                <a:latin typeface="Cambria" panose="02040503050406030204" pitchFamily="18" charset="0"/>
              </a:rPr>
              <a:t>Examples of “</a:t>
            </a:r>
            <a:r>
              <a:rPr lang="en-US" sz="2400" dirty="0" err="1">
                <a:latin typeface="Cambria" panose="02040503050406030204" pitchFamily="18" charset="0"/>
              </a:rPr>
              <a:t>some_condition</a:t>
            </a:r>
            <a:r>
              <a:rPr lang="en-US" sz="2400" dirty="0">
                <a:latin typeface="Cambria" panose="02040503050406030204" pitchFamily="18" charset="0"/>
              </a:rPr>
              <a:t>”</a:t>
            </a:r>
          </a:p>
          <a:p>
            <a:pPr marL="742950" lvl="1" indent="-285750">
              <a:buFont typeface="Arial" panose="020B0604020202020204" pitchFamily="34" charset="0"/>
              <a:buChar char="•"/>
            </a:pPr>
            <a:r>
              <a:rPr lang="en-US" sz="2400" dirty="0">
                <a:latin typeface="Cambria" panose="02040503050406030204" pitchFamily="18" charset="0"/>
              </a:rPr>
              <a:t>var1 &lt; var2</a:t>
            </a:r>
          </a:p>
          <a:p>
            <a:pPr marL="742950" lvl="1" indent="-285750">
              <a:buFont typeface="Arial" panose="020B0604020202020204" pitchFamily="34" charset="0"/>
              <a:buChar char="•"/>
            </a:pPr>
            <a:r>
              <a:rPr lang="en-US" sz="2400" dirty="0">
                <a:latin typeface="Cambria" panose="02040503050406030204" pitchFamily="18" charset="0"/>
              </a:rPr>
              <a:t>bool returned from a function (like “</a:t>
            </a:r>
            <a:r>
              <a:rPr lang="en-US" sz="2400" dirty="0" err="1">
                <a:latin typeface="Cambria" panose="02040503050406030204" pitchFamily="18" charset="0"/>
              </a:rPr>
              <a:t>is_guard_watching</a:t>
            </a:r>
            <a:r>
              <a:rPr lang="en-US" sz="2400" dirty="0">
                <a:latin typeface="Cambria" panose="02040503050406030204" pitchFamily="18" charset="0"/>
              </a:rPr>
              <a:t>”)</a:t>
            </a:r>
          </a:p>
        </p:txBody>
      </p:sp>
    </p:spTree>
    <p:extLst>
      <p:ext uri="{BB962C8B-B14F-4D97-AF65-F5344CB8AC3E}">
        <p14:creationId xmlns:p14="http://schemas.microsoft.com/office/powerpoint/2010/main" val="144307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Loops</a:t>
            </a:r>
          </a:p>
        </p:txBody>
      </p:sp>
      <p:pic>
        <p:nvPicPr>
          <p:cNvPr id="5" name="Content Placeholder 4"/>
          <p:cNvPicPr>
            <a:picLocks noGrp="1" noChangeAspect="1"/>
          </p:cNvPicPr>
          <p:nvPr>
            <p:ph idx="1"/>
          </p:nvPr>
        </p:nvPicPr>
        <p:blipFill>
          <a:blip r:embed="rId2"/>
          <a:stretch>
            <a:fillRect/>
          </a:stretch>
        </p:blipFill>
        <p:spPr>
          <a:xfrm>
            <a:off x="3432271" y="1322673"/>
            <a:ext cx="5286375" cy="2133600"/>
          </a:xfrm>
          <a:prstGeom prst="rect">
            <a:avLst/>
          </a:prstGeom>
        </p:spPr>
      </p:pic>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a:p>
        </p:txBody>
      </p:sp>
      <p:sp>
        <p:nvSpPr>
          <p:cNvPr id="6" name="TextBox 5"/>
          <p:cNvSpPr txBox="1"/>
          <p:nvPr/>
        </p:nvSpPr>
        <p:spPr>
          <a:xfrm>
            <a:off x="489005" y="3752149"/>
            <a:ext cx="11464456" cy="2308324"/>
          </a:xfrm>
          <a:prstGeom prst="rect">
            <a:avLst/>
          </a:prstGeom>
          <a:noFill/>
        </p:spPr>
        <p:txBody>
          <a:bodyPr wrap="square" rtlCol="0">
            <a:spAutoFit/>
          </a:bodyPr>
          <a:lstStyle/>
          <a:p>
            <a:r>
              <a:rPr lang="en-US" sz="2400" dirty="0">
                <a:latin typeface="Cambria" panose="02040503050406030204" pitchFamily="18" charset="0"/>
              </a:rPr>
              <a:t>range(0, 100) is a function that returns the list [0, 1, 2, 3, …, 98, 99].  NOTE! It is only lower-bound inclusive.  That is, it gives the list [0, 100).</a:t>
            </a:r>
          </a:p>
          <a:p>
            <a:endParaRPr lang="en-US" sz="2400" dirty="0">
              <a:latin typeface="Cambria" panose="02040503050406030204" pitchFamily="18" charset="0"/>
            </a:endParaRPr>
          </a:p>
          <a:p>
            <a:r>
              <a:rPr lang="en-US" sz="2400" dirty="0">
                <a:latin typeface="Cambria" panose="02040503050406030204" pitchFamily="18" charset="0"/>
              </a:rPr>
              <a:t>Examples of other “ranges”</a:t>
            </a:r>
          </a:p>
          <a:p>
            <a:pPr marL="742950" lvl="1" indent="-285750">
              <a:buFont typeface="Arial" panose="020B0604020202020204" pitchFamily="34" charset="0"/>
              <a:buChar char="•"/>
            </a:pPr>
            <a:r>
              <a:rPr lang="en-US" sz="2400" dirty="0">
                <a:latin typeface="Cambria" panose="02040503050406030204" pitchFamily="18" charset="0"/>
              </a:rPr>
              <a:t>Lists (of any data type): [“a”, “b”, “c”, “d”]</a:t>
            </a:r>
          </a:p>
          <a:p>
            <a:pPr marL="742950" lvl="1" indent="-285750">
              <a:buFont typeface="Arial" panose="020B0604020202020204" pitchFamily="34" charset="0"/>
              <a:buChar char="•"/>
            </a:pPr>
            <a:r>
              <a:rPr lang="en-US" sz="2400" dirty="0">
                <a:latin typeface="Cambria" panose="02040503050406030204" pitchFamily="18" charset="0"/>
              </a:rPr>
              <a:t>Dictionaries (of any data type)</a:t>
            </a:r>
          </a:p>
        </p:txBody>
      </p:sp>
    </p:spTree>
    <p:extLst>
      <p:ext uri="{BB962C8B-B14F-4D97-AF65-F5344CB8AC3E}">
        <p14:creationId xmlns:p14="http://schemas.microsoft.com/office/powerpoint/2010/main" val="30923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a:t>
            </a:r>
          </a:p>
        </p:txBody>
      </p:sp>
      <p:sp>
        <p:nvSpPr>
          <p:cNvPr id="3" name="Content Placeholder 2"/>
          <p:cNvSpPr>
            <a:spLocks noGrp="1"/>
          </p:cNvSpPr>
          <p:nvPr>
            <p:ph idx="1"/>
          </p:nvPr>
        </p:nvSpPr>
        <p:spPr/>
        <p:txBody>
          <a:bodyPr/>
          <a:lstStyle/>
          <a:p>
            <a:r>
              <a:rPr lang="en-US" dirty="0"/>
              <a:t>Looping is vital to coding!</a:t>
            </a:r>
          </a:p>
          <a:p>
            <a:r>
              <a:rPr lang="en-US" dirty="0"/>
              <a:t>Loops help remove tedious tasks from data manipulation.</a:t>
            </a:r>
          </a:p>
          <a:p>
            <a:r>
              <a:rPr lang="en-US" dirty="0"/>
              <a:t>Loops let us do iterative algorithms.</a:t>
            </a:r>
          </a:p>
          <a:p>
            <a:endParaRPr lang="en-US" dirty="0"/>
          </a:p>
          <a:p>
            <a:r>
              <a:rPr lang="en-US" dirty="0"/>
              <a:t>Fun case:</a:t>
            </a:r>
          </a:p>
          <a:p>
            <a:pPr lvl="1"/>
            <a:r>
              <a:rPr lang="en-US" dirty="0"/>
              <a:t>Joe and Jenn can’t keep re-running code until the guard isn’t watching, that would be suspicious! Let them enter the code into a loop instead!</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31120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 Loops</a:t>
            </a:r>
          </a:p>
        </p:txBody>
      </p:sp>
      <p:pic>
        <p:nvPicPr>
          <p:cNvPr id="5" name="Content Placeholder 4"/>
          <p:cNvPicPr>
            <a:picLocks noGrp="1" noChangeAspect="1"/>
          </p:cNvPicPr>
          <p:nvPr>
            <p:ph idx="1"/>
          </p:nvPr>
        </p:nvPicPr>
        <p:blipFill>
          <a:blip r:embed="rId2"/>
          <a:stretch>
            <a:fillRect/>
          </a:stretch>
        </p:blipFill>
        <p:spPr>
          <a:xfrm>
            <a:off x="2813427" y="1098526"/>
            <a:ext cx="6141882" cy="5547963"/>
          </a:xfrm>
          <a:prstGeom prst="rect">
            <a:avLst/>
          </a:prstGeom>
        </p:spPr>
      </p:pic>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143404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Loops</a:t>
            </a:r>
          </a:p>
        </p:txBody>
      </p:sp>
      <p:pic>
        <p:nvPicPr>
          <p:cNvPr id="5" name="Content Placeholder 4"/>
          <p:cNvPicPr>
            <a:picLocks noGrp="1" noChangeAspect="1"/>
          </p:cNvPicPr>
          <p:nvPr>
            <p:ph idx="1"/>
          </p:nvPr>
        </p:nvPicPr>
        <p:blipFill>
          <a:blip r:embed="rId2"/>
          <a:stretch>
            <a:fillRect/>
          </a:stretch>
        </p:blipFill>
        <p:spPr>
          <a:xfrm>
            <a:off x="1903174" y="1155319"/>
            <a:ext cx="8128332" cy="5280360"/>
          </a:xfrm>
          <a:prstGeom prst="rect">
            <a:avLst/>
          </a:prstGeom>
        </p:spPr>
      </p:pic>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332246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CDBC0-2CD8-F142-A8FD-FED554CE4CB9}"/>
              </a:ext>
            </a:extLst>
          </p:cNvPr>
          <p:cNvSpPr>
            <a:spLocks noGrp="1"/>
          </p:cNvSpPr>
          <p:nvPr>
            <p:ph idx="1"/>
          </p:nvPr>
        </p:nvSpPr>
        <p:spPr/>
        <p:txBody>
          <a:bodyPr/>
          <a:lstStyle/>
          <a:p>
            <a:r>
              <a:rPr lang="en-US" dirty="0"/>
              <a:t>A block of code that only runs when it is called.</a:t>
            </a:r>
          </a:p>
          <a:p>
            <a:pPr marL="0" indent="0">
              <a:buNone/>
            </a:pPr>
            <a:endParaRPr lang="en-US" dirty="0"/>
          </a:p>
          <a:p>
            <a:r>
              <a:rPr lang="en-US" dirty="0"/>
              <a:t>It can have input arguments that you specify and can also have an output result.</a:t>
            </a:r>
          </a:p>
          <a:p>
            <a:pPr marL="0" indent="0">
              <a:buNone/>
            </a:pPr>
            <a:endParaRPr lang="en-US" dirty="0"/>
          </a:p>
        </p:txBody>
      </p:sp>
      <p:sp>
        <p:nvSpPr>
          <p:cNvPr id="3" name="Slide Number Placeholder 2">
            <a:extLst>
              <a:ext uri="{FF2B5EF4-FFF2-40B4-BE49-F238E27FC236}">
                <a16:creationId xmlns:a16="http://schemas.microsoft.com/office/drawing/2014/main" id="{0E7D5958-5B58-EA47-998C-C75817BAC9B1}"/>
              </a:ext>
            </a:extLst>
          </p:cNvPr>
          <p:cNvSpPr>
            <a:spLocks noGrp="1"/>
          </p:cNvSpPr>
          <p:nvPr>
            <p:ph type="sldNum" sz="quarter" idx="12"/>
          </p:nvPr>
        </p:nvSpPr>
        <p:spPr/>
        <p:txBody>
          <a:bodyPr/>
          <a:lstStyle/>
          <a:p>
            <a:fld id="{039594E2-DD67-8748-9F72-46C8CFC01FDA}" type="slidenum">
              <a:rPr lang="en-US" smtClean="0"/>
              <a:t>18</a:t>
            </a:fld>
            <a:endParaRPr lang="en-US"/>
          </a:p>
        </p:txBody>
      </p:sp>
      <p:sp>
        <p:nvSpPr>
          <p:cNvPr id="4" name="Title 3">
            <a:extLst>
              <a:ext uri="{FF2B5EF4-FFF2-40B4-BE49-F238E27FC236}">
                <a16:creationId xmlns:a16="http://schemas.microsoft.com/office/drawing/2014/main" id="{40E7514A-0810-9D44-9D88-507D227903DD}"/>
              </a:ext>
            </a:extLst>
          </p:cNvPr>
          <p:cNvSpPr>
            <a:spLocks noGrp="1"/>
          </p:cNvSpPr>
          <p:nvPr>
            <p:ph type="title"/>
          </p:nvPr>
        </p:nvSpPr>
        <p:spPr/>
        <p:txBody>
          <a:bodyPr/>
          <a:lstStyle/>
          <a:p>
            <a:r>
              <a:rPr lang="en-US" dirty="0"/>
              <a:t>Functions</a:t>
            </a:r>
          </a:p>
        </p:txBody>
      </p:sp>
      <p:pic>
        <p:nvPicPr>
          <p:cNvPr id="6" name="Picture 5">
            <a:extLst>
              <a:ext uri="{FF2B5EF4-FFF2-40B4-BE49-F238E27FC236}">
                <a16:creationId xmlns:a16="http://schemas.microsoft.com/office/drawing/2014/main" id="{0D8D76FE-4961-3A4D-8487-07D0766527DD}"/>
              </a:ext>
            </a:extLst>
          </p:cNvPr>
          <p:cNvPicPr>
            <a:picLocks noChangeAspect="1"/>
          </p:cNvPicPr>
          <p:nvPr/>
        </p:nvPicPr>
        <p:blipFill>
          <a:blip r:embed="rId2"/>
          <a:stretch>
            <a:fillRect/>
          </a:stretch>
        </p:blipFill>
        <p:spPr>
          <a:xfrm>
            <a:off x="4254500" y="3666372"/>
            <a:ext cx="3683000" cy="2184400"/>
          </a:xfrm>
          <a:prstGeom prst="rect">
            <a:avLst/>
          </a:prstGeom>
        </p:spPr>
      </p:pic>
    </p:spTree>
    <p:extLst>
      <p:ext uri="{BB962C8B-B14F-4D97-AF65-F5344CB8AC3E}">
        <p14:creationId xmlns:p14="http://schemas.microsoft.com/office/powerpoint/2010/main" val="180600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Computer Programmer</a:t>
            </a:r>
          </a:p>
        </p:txBody>
      </p:sp>
      <p:sp>
        <p:nvSpPr>
          <p:cNvPr id="4" name="Slide Number Placeholder 3"/>
          <p:cNvSpPr>
            <a:spLocks noGrp="1"/>
          </p:cNvSpPr>
          <p:nvPr>
            <p:ph type="sldNum" sz="quarter" idx="12"/>
          </p:nvPr>
        </p:nvSpPr>
        <p:spPr/>
        <p:txBody>
          <a:bodyPr/>
          <a:lstStyle/>
          <a:p>
            <a:fld id="{0CFEC368-1D7A-4F81-ABF6-AE0E36BAF64C}" type="slidenum">
              <a:rPr lang="en-US" smtClean="0"/>
              <a:pPr/>
              <a:t>2</a:t>
            </a:fld>
            <a:endParaRPr lang="en-US" dirty="0"/>
          </a:p>
        </p:txBody>
      </p:sp>
      <p:pic>
        <p:nvPicPr>
          <p:cNvPr id="5" name="Picture 2" descr="File:Ada Lovelace portrai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5984" y="1523651"/>
            <a:ext cx="3238154" cy="4651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39BB67-FBD3-7D2D-1259-53CEDC4B1CD3}"/>
              </a:ext>
            </a:extLst>
          </p:cNvPr>
          <p:cNvPicPr>
            <a:picLocks noChangeAspect="1"/>
          </p:cNvPicPr>
          <p:nvPr/>
        </p:nvPicPr>
        <p:blipFill>
          <a:blip r:embed="rId4"/>
          <a:stretch>
            <a:fillRect/>
          </a:stretch>
        </p:blipFill>
        <p:spPr>
          <a:xfrm>
            <a:off x="5069773" y="1527937"/>
            <a:ext cx="5588000" cy="4647163"/>
          </a:xfrm>
          <a:prstGeom prst="rect">
            <a:avLst/>
          </a:prstGeom>
        </p:spPr>
      </p:pic>
      <p:sp>
        <p:nvSpPr>
          <p:cNvPr id="6" name="TextBox 5">
            <a:extLst>
              <a:ext uri="{FF2B5EF4-FFF2-40B4-BE49-F238E27FC236}">
                <a16:creationId xmlns:a16="http://schemas.microsoft.com/office/drawing/2014/main" id="{11B0900B-A888-FE40-AAE5-6BDA2C6B5881}"/>
              </a:ext>
            </a:extLst>
          </p:cNvPr>
          <p:cNvSpPr txBox="1"/>
          <p:nvPr/>
        </p:nvSpPr>
        <p:spPr>
          <a:xfrm>
            <a:off x="6981191" y="6217850"/>
            <a:ext cx="1765163" cy="276999"/>
          </a:xfrm>
          <a:prstGeom prst="rect">
            <a:avLst/>
          </a:prstGeom>
          <a:noFill/>
        </p:spPr>
        <p:txBody>
          <a:bodyPr wrap="none" rtlCol="0">
            <a:spAutoFit/>
          </a:bodyPr>
          <a:lstStyle/>
          <a:p>
            <a:r>
              <a:rPr lang="en-US" sz="1200" dirty="0"/>
              <a:t>Image credits : Britannica</a:t>
            </a:r>
          </a:p>
        </p:txBody>
      </p:sp>
    </p:spTree>
    <p:extLst>
      <p:ext uri="{BB962C8B-B14F-4D97-AF65-F5344CB8AC3E}">
        <p14:creationId xmlns:p14="http://schemas.microsoft.com/office/powerpoint/2010/main" val="13732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Programming?</a:t>
            </a:r>
          </a:p>
        </p:txBody>
      </p:sp>
      <p:sp>
        <p:nvSpPr>
          <p:cNvPr id="3" name="Content Placeholder 2"/>
          <p:cNvSpPr>
            <a:spLocks noGrp="1"/>
          </p:cNvSpPr>
          <p:nvPr>
            <p:ph idx="1"/>
          </p:nvPr>
        </p:nvSpPr>
        <p:spPr/>
        <p:txBody>
          <a:bodyPr/>
          <a:lstStyle/>
          <a:p>
            <a:pPr marL="0" indent="0">
              <a:buNone/>
            </a:pPr>
            <a:r>
              <a:rPr lang="en-US" dirty="0"/>
              <a:t>The ability to define a set of instructions for a non-living device to carry out.</a:t>
            </a:r>
          </a:p>
          <a:p>
            <a:endParaRPr lang="en-US" dirty="0"/>
          </a:p>
          <a:p>
            <a:pPr marL="0" indent="0">
              <a:buNone/>
            </a:pPr>
            <a:r>
              <a:rPr lang="en-US" dirty="0"/>
              <a:t>Examples:</a:t>
            </a:r>
          </a:p>
          <a:p>
            <a:pPr lvl="1"/>
            <a:r>
              <a:rPr lang="en-US" dirty="0"/>
              <a:t>Joseph Marie Jacquard – Loom that weaves differently depending on input.</a:t>
            </a:r>
          </a:p>
          <a:p>
            <a:pPr lvl="1"/>
            <a:endParaRPr lang="en-US" dirty="0"/>
          </a:p>
          <a:p>
            <a:pPr lvl="1"/>
            <a:r>
              <a:rPr lang="en-US" dirty="0" err="1"/>
              <a:t>RoboCup</a:t>
            </a:r>
            <a:r>
              <a:rPr lang="en-US" dirty="0"/>
              <a:t> – Robot Soccer!</a:t>
            </a:r>
          </a:p>
          <a:p>
            <a:pPr lvl="1"/>
            <a:endParaRPr lang="en-US" dirty="0"/>
          </a:p>
          <a:p>
            <a:pPr lvl="1"/>
            <a:r>
              <a:rPr lang="en-US" dirty="0"/>
              <a:t>Computer programs.</a:t>
            </a:r>
          </a:p>
          <a:p>
            <a:pPr lvl="1"/>
            <a:endParaRPr lang="en-US" dirty="0"/>
          </a:p>
          <a:p>
            <a:pPr lvl="1"/>
            <a:r>
              <a:rPr lang="en-US" dirty="0"/>
              <a:t>Application Development (apps on phones/laptops).</a:t>
            </a:r>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176706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Programming</a:t>
            </a:r>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a:p>
        </p:txBody>
      </p:sp>
      <p:grpSp>
        <p:nvGrpSpPr>
          <p:cNvPr id="7" name="Group 6"/>
          <p:cNvGrpSpPr/>
          <p:nvPr/>
        </p:nvGrpSpPr>
        <p:grpSpPr>
          <a:xfrm>
            <a:off x="3354957" y="2679322"/>
            <a:ext cx="5553806" cy="3067658"/>
            <a:chOff x="1724097" y="3373030"/>
            <a:chExt cx="5553806" cy="3067658"/>
          </a:xfrm>
        </p:grpSpPr>
        <p:sp>
          <p:nvSpPr>
            <p:cNvPr id="8" name="Rectangle 7"/>
            <p:cNvSpPr/>
            <p:nvPr/>
          </p:nvSpPr>
          <p:spPr>
            <a:xfrm>
              <a:off x="1724098" y="4479265"/>
              <a:ext cx="5549221" cy="1961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Channel</a:t>
              </a:r>
            </a:p>
          </p:txBody>
        </p:sp>
        <p:sp>
          <p:nvSpPr>
            <p:cNvPr id="9" name="Rectangle 8"/>
            <p:cNvSpPr/>
            <p:nvPr/>
          </p:nvSpPr>
          <p:spPr>
            <a:xfrm>
              <a:off x="1724097" y="4479265"/>
              <a:ext cx="934433" cy="8445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a:t>
              </a:r>
            </a:p>
          </p:txBody>
        </p:sp>
        <p:sp>
          <p:nvSpPr>
            <p:cNvPr id="10" name="Rectangle 9"/>
            <p:cNvSpPr/>
            <p:nvPr/>
          </p:nvSpPr>
          <p:spPr>
            <a:xfrm>
              <a:off x="2671233" y="4231227"/>
              <a:ext cx="3659717" cy="23533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Dielectric</a:t>
              </a:r>
            </a:p>
          </p:txBody>
        </p:sp>
        <p:sp>
          <p:nvSpPr>
            <p:cNvPr id="11" name="Rectangle 10"/>
            <p:cNvSpPr/>
            <p:nvPr/>
          </p:nvSpPr>
          <p:spPr>
            <a:xfrm>
              <a:off x="2658531" y="3373030"/>
              <a:ext cx="3684939" cy="84459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GATE</a:t>
              </a:r>
            </a:p>
          </p:txBody>
        </p:sp>
        <p:sp>
          <p:nvSpPr>
            <p:cNvPr id="12" name="Rectangle 11"/>
            <p:cNvSpPr/>
            <p:nvPr/>
          </p:nvSpPr>
          <p:spPr>
            <a:xfrm>
              <a:off x="6343470" y="4479265"/>
              <a:ext cx="934433" cy="8445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Drain</a:t>
              </a:r>
            </a:p>
          </p:txBody>
        </p:sp>
      </p:grpSp>
      <p:sp>
        <p:nvSpPr>
          <p:cNvPr id="13" name="Rectangle: Rounded Corners 12"/>
          <p:cNvSpPr/>
          <p:nvPr/>
        </p:nvSpPr>
        <p:spPr>
          <a:xfrm>
            <a:off x="4654601" y="4431428"/>
            <a:ext cx="294993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 Code (Binary/Hexadecimal)</a:t>
            </a:r>
          </a:p>
        </p:txBody>
      </p:sp>
      <p:sp>
        <p:nvSpPr>
          <p:cNvPr id="15" name="Rectangle: Rounded Corners 14"/>
          <p:cNvSpPr/>
          <p:nvPr/>
        </p:nvSpPr>
        <p:spPr>
          <a:xfrm>
            <a:off x="4654601" y="3386210"/>
            <a:ext cx="294993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Assembly Language</a:t>
            </a:r>
          </a:p>
        </p:txBody>
      </p:sp>
      <p:sp>
        <p:nvSpPr>
          <p:cNvPr id="17" name="Rectangle: Rounded Corners 16"/>
          <p:cNvSpPr/>
          <p:nvPr/>
        </p:nvSpPr>
        <p:spPr>
          <a:xfrm>
            <a:off x="4654601" y="3386209"/>
            <a:ext cx="2949934" cy="1959617"/>
          </a:xfrm>
          <a:prstGeom prst="round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Low Level Languages</a:t>
            </a:r>
          </a:p>
        </p:txBody>
      </p:sp>
      <p:sp>
        <p:nvSpPr>
          <p:cNvPr id="19" name="Rectangle: Rounded Corners 18"/>
          <p:cNvSpPr/>
          <p:nvPr/>
        </p:nvSpPr>
        <p:spPr>
          <a:xfrm>
            <a:off x="4654601" y="1802236"/>
            <a:ext cx="2949934" cy="1531789"/>
          </a:xfrm>
          <a:prstGeom prst="roundRect">
            <a:avLst/>
          </a:prstGeom>
          <a:solidFill>
            <a:schemeClr val="bg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High Level Languages</a:t>
            </a:r>
          </a:p>
        </p:txBody>
      </p:sp>
      <p:pic>
        <p:nvPicPr>
          <p:cNvPr id="16" name="Picture 15"/>
          <p:cNvPicPr>
            <a:picLocks noChangeAspect="1"/>
          </p:cNvPicPr>
          <p:nvPr/>
        </p:nvPicPr>
        <p:blipFill rotWithShape="1">
          <a:blip r:embed="rId3"/>
          <a:srcRect r="5197"/>
          <a:stretch/>
        </p:blipFill>
        <p:spPr>
          <a:xfrm>
            <a:off x="706885" y="3146608"/>
            <a:ext cx="3843242" cy="2199219"/>
          </a:xfrm>
          <a:prstGeom prst="rect">
            <a:avLst/>
          </a:prstGeom>
        </p:spPr>
      </p:pic>
      <p:sp>
        <p:nvSpPr>
          <p:cNvPr id="23" name="Rectangle: Rounded Corners 22"/>
          <p:cNvSpPr/>
          <p:nvPr/>
        </p:nvSpPr>
        <p:spPr>
          <a:xfrm>
            <a:off x="4654601" y="1512176"/>
            <a:ext cx="2949934" cy="566522"/>
          </a:xfrm>
          <a:prstGeom prst="roundRect">
            <a:avLst/>
          </a:prstGeom>
          <a:solidFill>
            <a:schemeClr val="bg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Scripting Languages</a:t>
            </a:r>
          </a:p>
        </p:txBody>
      </p:sp>
      <p:pic>
        <p:nvPicPr>
          <p:cNvPr id="3" name="Picture 2">
            <a:extLst>
              <a:ext uri="{FF2B5EF4-FFF2-40B4-BE49-F238E27FC236}">
                <a16:creationId xmlns:a16="http://schemas.microsoft.com/office/drawing/2014/main" id="{8EF1D06C-42C3-5745-A63F-BEF0F999EB98}"/>
              </a:ext>
            </a:extLst>
          </p:cNvPr>
          <p:cNvPicPr>
            <a:picLocks noChangeAspect="1"/>
          </p:cNvPicPr>
          <p:nvPr/>
        </p:nvPicPr>
        <p:blipFill>
          <a:blip r:embed="rId4"/>
          <a:stretch>
            <a:fillRect/>
          </a:stretch>
        </p:blipFill>
        <p:spPr>
          <a:xfrm>
            <a:off x="7884598" y="4004778"/>
            <a:ext cx="2337547" cy="1714201"/>
          </a:xfrm>
          <a:prstGeom prst="rect">
            <a:avLst/>
          </a:prstGeom>
        </p:spPr>
      </p:pic>
      <p:pic>
        <p:nvPicPr>
          <p:cNvPr id="14" name="Picture 13">
            <a:extLst>
              <a:ext uri="{FF2B5EF4-FFF2-40B4-BE49-F238E27FC236}">
                <a16:creationId xmlns:a16="http://schemas.microsoft.com/office/drawing/2014/main" id="{0290E3CE-EA3C-1943-8711-BA1654D5CFF8}"/>
              </a:ext>
            </a:extLst>
          </p:cNvPr>
          <p:cNvPicPr>
            <a:picLocks noChangeAspect="1"/>
          </p:cNvPicPr>
          <p:nvPr/>
        </p:nvPicPr>
        <p:blipFill>
          <a:blip r:embed="rId5"/>
          <a:stretch>
            <a:fillRect/>
          </a:stretch>
        </p:blipFill>
        <p:spPr>
          <a:xfrm>
            <a:off x="7884598" y="2844989"/>
            <a:ext cx="3548572" cy="1107606"/>
          </a:xfrm>
          <a:prstGeom prst="rect">
            <a:avLst/>
          </a:prstGeom>
        </p:spPr>
      </p:pic>
      <p:pic>
        <p:nvPicPr>
          <p:cNvPr id="26" name="Picture 25">
            <a:extLst>
              <a:ext uri="{FF2B5EF4-FFF2-40B4-BE49-F238E27FC236}">
                <a16:creationId xmlns:a16="http://schemas.microsoft.com/office/drawing/2014/main" id="{A5CC555A-A86F-9E45-87D7-5C0BB4C1773C}"/>
              </a:ext>
            </a:extLst>
          </p:cNvPr>
          <p:cNvPicPr>
            <a:picLocks noChangeAspect="1"/>
          </p:cNvPicPr>
          <p:nvPr/>
        </p:nvPicPr>
        <p:blipFill>
          <a:blip r:embed="rId6"/>
          <a:stretch>
            <a:fillRect/>
          </a:stretch>
        </p:blipFill>
        <p:spPr>
          <a:xfrm>
            <a:off x="342073" y="1859515"/>
            <a:ext cx="4208054" cy="878543"/>
          </a:xfrm>
          <a:prstGeom prst="rect">
            <a:avLst/>
          </a:prstGeom>
        </p:spPr>
      </p:pic>
      <p:pic>
        <p:nvPicPr>
          <p:cNvPr id="28" name="Picture 27">
            <a:extLst>
              <a:ext uri="{FF2B5EF4-FFF2-40B4-BE49-F238E27FC236}">
                <a16:creationId xmlns:a16="http://schemas.microsoft.com/office/drawing/2014/main" id="{BB776377-B8A3-E944-8E3E-4E5FA4A23D67}"/>
              </a:ext>
            </a:extLst>
          </p:cNvPr>
          <p:cNvPicPr>
            <a:picLocks noChangeAspect="1"/>
          </p:cNvPicPr>
          <p:nvPr/>
        </p:nvPicPr>
        <p:blipFill>
          <a:blip r:embed="rId7"/>
          <a:stretch>
            <a:fillRect/>
          </a:stretch>
        </p:blipFill>
        <p:spPr>
          <a:xfrm>
            <a:off x="7884598" y="1534225"/>
            <a:ext cx="3408191" cy="522423"/>
          </a:xfrm>
          <a:prstGeom prst="rect">
            <a:avLst/>
          </a:prstGeom>
        </p:spPr>
      </p:pic>
    </p:spTree>
    <p:extLst>
      <p:ext uri="{BB962C8B-B14F-4D97-AF65-F5344CB8AC3E}">
        <p14:creationId xmlns:p14="http://schemas.microsoft.com/office/powerpoint/2010/main" val="23272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1.85185E-6 L -4.58333E-6 0.25 " pathEditMode="relative" rAng="0" ptsTypes="AA">
                                      <p:cBhvr>
                                        <p:cTn id="6" dur="2000" fill="hold"/>
                                        <p:tgtEl>
                                          <p:spTgt spid="7"/>
                                        </p:tgtEl>
                                        <p:attrNameLst>
                                          <p:attrName>ppt_x</p:attrName>
                                          <p:attrName>ppt_y</p:attrName>
                                        </p:attrNameLst>
                                      </p:cBhvr>
                                      <p:rCtr x="0" y="12500"/>
                                    </p:animMotion>
                                  </p:childTnLst>
                                </p:cTn>
                              </p:par>
                              <p:par>
                                <p:cTn id="7" presetID="6" presetClass="emph" presetSubtype="0" fill="hold" nodeType="withEffect">
                                  <p:stCondLst>
                                    <p:cond delay="0"/>
                                  </p:stCondLst>
                                  <p:childTnLst>
                                    <p:animScale>
                                      <p:cBhvr>
                                        <p:cTn id="8" dur="2000" fill="hold"/>
                                        <p:tgtEl>
                                          <p:spTgt spid="7"/>
                                        </p:tgtEl>
                                      </p:cBhvr>
                                      <p:by x="25000" y="25000"/>
                                    </p:animScale>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Programming</a:t>
            </a:r>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sp>
        <p:nvSpPr>
          <p:cNvPr id="5" name="TextBox 4">
            <a:extLst>
              <a:ext uri="{FF2B5EF4-FFF2-40B4-BE49-F238E27FC236}">
                <a16:creationId xmlns:a16="http://schemas.microsoft.com/office/drawing/2014/main" id="{B2DF8EFE-80A6-0946-50E0-65785B2A4306}"/>
              </a:ext>
            </a:extLst>
          </p:cNvPr>
          <p:cNvSpPr txBox="1"/>
          <p:nvPr/>
        </p:nvSpPr>
        <p:spPr>
          <a:xfrm>
            <a:off x="5028272" y="1391123"/>
            <a:ext cx="2147511" cy="461665"/>
          </a:xfrm>
          <a:prstGeom prst="rect">
            <a:avLst/>
          </a:prstGeom>
          <a:noFill/>
        </p:spPr>
        <p:txBody>
          <a:bodyPr wrap="none" rtlCol="0">
            <a:spAutoFit/>
          </a:bodyPr>
          <a:lstStyle/>
          <a:p>
            <a:r>
              <a:rPr lang="en-US" sz="2400" b="1" dirty="0"/>
              <a:t>Task : Add 2 + 3</a:t>
            </a:r>
          </a:p>
        </p:txBody>
      </p:sp>
      <p:sp>
        <p:nvSpPr>
          <p:cNvPr id="6" name="TextBox 5">
            <a:extLst>
              <a:ext uri="{FF2B5EF4-FFF2-40B4-BE49-F238E27FC236}">
                <a16:creationId xmlns:a16="http://schemas.microsoft.com/office/drawing/2014/main" id="{2945B9FB-DCDD-3559-2D52-568B74FA7561}"/>
              </a:ext>
            </a:extLst>
          </p:cNvPr>
          <p:cNvSpPr txBox="1"/>
          <p:nvPr/>
        </p:nvSpPr>
        <p:spPr>
          <a:xfrm>
            <a:off x="8261919" y="2341104"/>
            <a:ext cx="1084849" cy="369332"/>
          </a:xfrm>
          <a:prstGeom prst="rect">
            <a:avLst/>
          </a:prstGeom>
          <a:noFill/>
        </p:spPr>
        <p:txBody>
          <a:bodyPr wrap="none" rtlCol="0">
            <a:spAutoFit/>
          </a:bodyPr>
          <a:lstStyle/>
          <a:p>
            <a:r>
              <a:rPr lang="en-US" dirty="0"/>
              <a:t>In Python</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4DE33061-AB11-AB40-8962-0A48A45D6FCE}"/>
                  </a:ext>
                </a:extLst>
              </p:cNvPr>
              <p:cNvSpPr txBox="1"/>
              <p:nvPr/>
            </p:nvSpPr>
            <p:spPr>
              <a:xfrm>
                <a:off x="1220422" y="2765003"/>
                <a:ext cx="94448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2→10</m:t>
                      </m:r>
                    </m:oMath>
                  </m:oMathPara>
                </a14:m>
                <a:endParaRPr lang="en-US" dirty="0"/>
              </a:p>
            </p:txBody>
          </p:sp>
        </mc:Choice>
        <mc:Fallback>
          <p:sp>
            <p:nvSpPr>
              <p:cNvPr id="18" name="TextBox 17">
                <a:extLst>
                  <a:ext uri="{FF2B5EF4-FFF2-40B4-BE49-F238E27FC236}">
                    <a16:creationId xmlns:a16="http://schemas.microsoft.com/office/drawing/2014/main" id="{4DE33061-AB11-AB40-8962-0A48A45D6FCE}"/>
                  </a:ext>
                </a:extLst>
              </p:cNvPr>
              <p:cNvSpPr txBox="1">
                <a:spLocks noRot="1" noChangeAspect="1" noMove="1" noResize="1" noEditPoints="1" noAdjustHandles="1" noChangeArrowheads="1" noChangeShapeType="1" noTextEdit="1"/>
              </p:cNvSpPr>
              <p:nvPr/>
            </p:nvSpPr>
            <p:spPr>
              <a:xfrm>
                <a:off x="1220422" y="2765003"/>
                <a:ext cx="94448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8D3D271D-D17A-4FB2-B7DC-E9C2C284561B}"/>
                  </a:ext>
                </a:extLst>
              </p:cNvPr>
              <p:cNvSpPr txBox="1"/>
              <p:nvPr/>
            </p:nvSpPr>
            <p:spPr>
              <a:xfrm>
                <a:off x="1220422" y="3243224"/>
                <a:ext cx="94448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3</m:t>
                      </m:r>
                      <m:r>
                        <a:rPr lang="en-US" b="0" i="1" smtClean="0">
                          <a:latin typeface="Cambria Math" panose="02040503050406030204" pitchFamily="18" charset="0"/>
                        </a:rPr>
                        <m:t>→11</m:t>
                      </m:r>
                    </m:oMath>
                  </m:oMathPara>
                </a14:m>
                <a:endParaRPr lang="en-US" dirty="0"/>
              </a:p>
            </p:txBody>
          </p:sp>
        </mc:Choice>
        <mc:Fallback>
          <p:sp>
            <p:nvSpPr>
              <p:cNvPr id="20" name="TextBox 19">
                <a:extLst>
                  <a:ext uri="{FF2B5EF4-FFF2-40B4-BE49-F238E27FC236}">
                    <a16:creationId xmlns:a16="http://schemas.microsoft.com/office/drawing/2014/main" id="{8D3D271D-D17A-4FB2-B7DC-E9C2C284561B}"/>
                  </a:ext>
                </a:extLst>
              </p:cNvPr>
              <p:cNvSpPr txBox="1">
                <a:spLocks noRot="1" noChangeAspect="1" noMove="1" noResize="1" noEditPoints="1" noAdjustHandles="1" noChangeArrowheads="1" noChangeShapeType="1" noTextEdit="1"/>
              </p:cNvSpPr>
              <p:nvPr/>
            </p:nvSpPr>
            <p:spPr>
              <a:xfrm>
                <a:off x="1220422" y="3243224"/>
                <a:ext cx="94448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4AD8E366-4EE7-0444-6391-06F8C6032929}"/>
                  </a:ext>
                </a:extLst>
              </p:cNvPr>
              <p:cNvSpPr txBox="1"/>
              <p:nvPr/>
            </p:nvSpPr>
            <p:spPr>
              <a:xfrm>
                <a:off x="1092181" y="3841327"/>
                <a:ext cx="107273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5</m:t>
                      </m:r>
                      <m:r>
                        <a:rPr lang="en-US" b="0" i="1" smtClean="0">
                          <a:latin typeface="Cambria Math" panose="02040503050406030204" pitchFamily="18" charset="0"/>
                        </a:rPr>
                        <m:t>→101</m:t>
                      </m:r>
                    </m:oMath>
                  </m:oMathPara>
                </a14:m>
                <a:endParaRPr lang="en-US" dirty="0"/>
              </a:p>
            </p:txBody>
          </p:sp>
        </mc:Choice>
        <mc:Fallback>
          <p:sp>
            <p:nvSpPr>
              <p:cNvPr id="21" name="TextBox 20">
                <a:extLst>
                  <a:ext uri="{FF2B5EF4-FFF2-40B4-BE49-F238E27FC236}">
                    <a16:creationId xmlns:a16="http://schemas.microsoft.com/office/drawing/2014/main" id="{4AD8E366-4EE7-0444-6391-06F8C6032929}"/>
                  </a:ext>
                </a:extLst>
              </p:cNvPr>
              <p:cNvSpPr txBox="1">
                <a:spLocks noRot="1" noChangeAspect="1" noMove="1" noResize="1" noEditPoints="1" noAdjustHandles="1" noChangeArrowheads="1" noChangeShapeType="1" noTextEdit="1"/>
              </p:cNvSpPr>
              <p:nvPr/>
            </p:nvSpPr>
            <p:spPr>
              <a:xfrm>
                <a:off x="1092181" y="3841327"/>
                <a:ext cx="1072730" cy="369332"/>
              </a:xfrm>
              <a:prstGeom prst="rect">
                <a:avLst/>
              </a:prstGeom>
              <a:blipFill>
                <a:blip r:embed="rId5"/>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7A2DBF7-E8D8-E58E-A2B5-61B6BE64D40B}"/>
              </a:ext>
            </a:extLst>
          </p:cNvPr>
          <p:cNvCxnSpPr/>
          <p:nvPr/>
        </p:nvCxnSpPr>
        <p:spPr>
          <a:xfrm>
            <a:off x="901845" y="3634360"/>
            <a:ext cx="1650124"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5" name="Picture 24">
            <a:extLst>
              <a:ext uri="{FF2B5EF4-FFF2-40B4-BE49-F238E27FC236}">
                <a16:creationId xmlns:a16="http://schemas.microsoft.com/office/drawing/2014/main" id="{5ABA5180-7026-2D65-4089-4AD3CC8D87E5}"/>
              </a:ext>
            </a:extLst>
          </p:cNvPr>
          <p:cNvPicPr>
            <a:picLocks noChangeAspect="1"/>
          </p:cNvPicPr>
          <p:nvPr/>
        </p:nvPicPr>
        <p:blipFill>
          <a:blip r:embed="rId6"/>
          <a:stretch>
            <a:fillRect/>
          </a:stretch>
        </p:blipFill>
        <p:spPr>
          <a:xfrm>
            <a:off x="3723210" y="2765003"/>
            <a:ext cx="2601091" cy="1946829"/>
          </a:xfrm>
          <a:prstGeom prst="rect">
            <a:avLst/>
          </a:prstGeom>
        </p:spPr>
      </p:pic>
      <p:sp>
        <p:nvSpPr>
          <p:cNvPr id="27" name="TextBox 26">
            <a:extLst>
              <a:ext uri="{FF2B5EF4-FFF2-40B4-BE49-F238E27FC236}">
                <a16:creationId xmlns:a16="http://schemas.microsoft.com/office/drawing/2014/main" id="{5C3864DA-93EC-828C-CC49-DE5E3E58FAC5}"/>
              </a:ext>
            </a:extLst>
          </p:cNvPr>
          <p:cNvSpPr txBox="1"/>
          <p:nvPr/>
        </p:nvSpPr>
        <p:spPr>
          <a:xfrm>
            <a:off x="1372822" y="2341104"/>
            <a:ext cx="1012970" cy="369332"/>
          </a:xfrm>
          <a:prstGeom prst="rect">
            <a:avLst/>
          </a:prstGeom>
          <a:noFill/>
        </p:spPr>
        <p:txBody>
          <a:bodyPr wrap="none" rtlCol="0">
            <a:spAutoFit/>
          </a:bodyPr>
          <a:lstStyle/>
          <a:p>
            <a:r>
              <a:rPr lang="en-US" dirty="0"/>
              <a:t>In Binary</a:t>
            </a:r>
          </a:p>
        </p:txBody>
      </p:sp>
      <p:sp>
        <p:nvSpPr>
          <p:cNvPr id="29" name="TextBox 28">
            <a:extLst>
              <a:ext uri="{FF2B5EF4-FFF2-40B4-BE49-F238E27FC236}">
                <a16:creationId xmlns:a16="http://schemas.microsoft.com/office/drawing/2014/main" id="{11D1A670-2091-29D7-EA66-C1E02E2B8F80}"/>
              </a:ext>
            </a:extLst>
          </p:cNvPr>
          <p:cNvSpPr txBox="1"/>
          <p:nvPr/>
        </p:nvSpPr>
        <p:spPr>
          <a:xfrm>
            <a:off x="4669670" y="2341104"/>
            <a:ext cx="1308371" cy="369332"/>
          </a:xfrm>
          <a:prstGeom prst="rect">
            <a:avLst/>
          </a:prstGeom>
          <a:noFill/>
        </p:spPr>
        <p:txBody>
          <a:bodyPr wrap="none" rtlCol="0">
            <a:spAutoFit/>
          </a:bodyPr>
          <a:lstStyle/>
          <a:p>
            <a:r>
              <a:rPr lang="en-US" dirty="0"/>
              <a:t>In Assembly</a:t>
            </a:r>
          </a:p>
        </p:txBody>
      </p:sp>
      <p:pic>
        <p:nvPicPr>
          <p:cNvPr id="30" name="Picture 29">
            <a:extLst>
              <a:ext uri="{FF2B5EF4-FFF2-40B4-BE49-F238E27FC236}">
                <a16:creationId xmlns:a16="http://schemas.microsoft.com/office/drawing/2014/main" id="{E2493754-6EEF-DA45-8481-938BAD057E28}"/>
              </a:ext>
            </a:extLst>
          </p:cNvPr>
          <p:cNvPicPr>
            <a:picLocks noChangeAspect="1"/>
          </p:cNvPicPr>
          <p:nvPr/>
        </p:nvPicPr>
        <p:blipFill>
          <a:blip r:embed="rId7"/>
          <a:stretch>
            <a:fillRect/>
          </a:stretch>
        </p:blipFill>
        <p:spPr>
          <a:xfrm>
            <a:off x="7175783" y="2780751"/>
            <a:ext cx="3257120" cy="1313355"/>
          </a:xfrm>
          <a:prstGeom prst="rect">
            <a:avLst/>
          </a:prstGeom>
        </p:spPr>
      </p:pic>
    </p:spTree>
    <p:extLst>
      <p:ext uri="{BB962C8B-B14F-4D97-AF65-F5344CB8AC3E}">
        <p14:creationId xmlns:p14="http://schemas.microsoft.com/office/powerpoint/2010/main" val="414132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Programming</a:t>
            </a:r>
          </a:p>
        </p:txBody>
      </p:sp>
      <p:sp>
        <p:nvSpPr>
          <p:cNvPr id="3" name="Content Placeholder 2"/>
          <p:cNvSpPr>
            <a:spLocks noGrp="1"/>
          </p:cNvSpPr>
          <p:nvPr>
            <p:ph idx="1"/>
          </p:nvPr>
        </p:nvSpPr>
        <p:spPr>
          <a:xfrm>
            <a:off x="2267447" y="1728878"/>
            <a:ext cx="8229600" cy="656911"/>
          </a:xfrm>
        </p:spPr>
        <p:txBody>
          <a:bodyPr/>
          <a:lstStyle/>
          <a:p>
            <a:pPr marL="0" indent="0">
              <a:buNone/>
            </a:pPr>
            <a:r>
              <a:rPr lang="en-US" dirty="0"/>
              <a:t>How does Python behave differently from C++?</a:t>
            </a:r>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
        <p:nvSpPr>
          <p:cNvPr id="6" name="Rectangle: Rounded Corners 5"/>
          <p:cNvSpPr/>
          <p:nvPr/>
        </p:nvSpPr>
        <p:spPr>
          <a:xfrm>
            <a:off x="2072641" y="2719346"/>
            <a:ext cx="1701579" cy="882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Hello.cpp</a:t>
            </a:r>
          </a:p>
        </p:txBody>
      </p:sp>
      <p:cxnSp>
        <p:nvCxnSpPr>
          <p:cNvPr id="8" name="Straight Arrow Connector 7"/>
          <p:cNvCxnSpPr/>
          <p:nvPr/>
        </p:nvCxnSpPr>
        <p:spPr>
          <a:xfrm>
            <a:off x="4028661" y="3164618"/>
            <a:ext cx="1304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99005" y="2806810"/>
            <a:ext cx="577402" cy="369332"/>
          </a:xfrm>
          <a:prstGeom prst="rect">
            <a:avLst/>
          </a:prstGeom>
          <a:noFill/>
        </p:spPr>
        <p:txBody>
          <a:bodyPr wrap="none" rtlCol="0">
            <a:spAutoFit/>
          </a:bodyPr>
          <a:lstStyle/>
          <a:p>
            <a:r>
              <a:rPr lang="en-US" dirty="0"/>
              <a:t>GCC</a:t>
            </a:r>
          </a:p>
        </p:txBody>
      </p:sp>
      <p:sp>
        <p:nvSpPr>
          <p:cNvPr id="10" name="Rectangle: Rounded Corners 9"/>
          <p:cNvSpPr/>
          <p:nvPr/>
        </p:nvSpPr>
        <p:spPr>
          <a:xfrm>
            <a:off x="5551558" y="2723321"/>
            <a:ext cx="1490648" cy="882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Hello.o</a:t>
            </a:r>
            <a:endParaRPr lang="en-US" dirty="0"/>
          </a:p>
        </p:txBody>
      </p:sp>
      <p:cxnSp>
        <p:nvCxnSpPr>
          <p:cNvPr id="11" name="Straight Arrow Connector 10"/>
          <p:cNvCxnSpPr/>
          <p:nvPr/>
        </p:nvCxnSpPr>
        <p:spPr>
          <a:xfrm>
            <a:off x="7261089" y="3176142"/>
            <a:ext cx="1304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31433" y="2818334"/>
            <a:ext cx="577402" cy="369332"/>
          </a:xfrm>
          <a:prstGeom prst="rect">
            <a:avLst/>
          </a:prstGeom>
          <a:noFill/>
        </p:spPr>
        <p:txBody>
          <a:bodyPr wrap="none" rtlCol="0">
            <a:spAutoFit/>
          </a:bodyPr>
          <a:lstStyle/>
          <a:p>
            <a:r>
              <a:rPr lang="en-US" dirty="0"/>
              <a:t>GCC</a:t>
            </a:r>
          </a:p>
        </p:txBody>
      </p:sp>
      <p:sp>
        <p:nvSpPr>
          <p:cNvPr id="13" name="Rectangle: Rounded Corners 12"/>
          <p:cNvSpPr/>
          <p:nvPr/>
        </p:nvSpPr>
        <p:spPr>
          <a:xfrm>
            <a:off x="8712867" y="2719346"/>
            <a:ext cx="1701579" cy="882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Hello.exe</a:t>
            </a:r>
          </a:p>
        </p:txBody>
      </p:sp>
      <p:sp>
        <p:nvSpPr>
          <p:cNvPr id="14" name="Rectangle: Rounded Corners 13"/>
          <p:cNvSpPr/>
          <p:nvPr/>
        </p:nvSpPr>
        <p:spPr>
          <a:xfrm>
            <a:off x="3774220" y="4484669"/>
            <a:ext cx="1701579" cy="882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Hello.py</a:t>
            </a:r>
          </a:p>
        </p:txBody>
      </p:sp>
      <p:cxnSp>
        <p:nvCxnSpPr>
          <p:cNvPr id="15" name="Straight Arrow Connector 14"/>
          <p:cNvCxnSpPr/>
          <p:nvPr/>
        </p:nvCxnSpPr>
        <p:spPr>
          <a:xfrm>
            <a:off x="5730240" y="4929941"/>
            <a:ext cx="1304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35057" y="4488643"/>
            <a:ext cx="853119" cy="369332"/>
          </a:xfrm>
          <a:prstGeom prst="rect">
            <a:avLst/>
          </a:prstGeom>
          <a:noFill/>
        </p:spPr>
        <p:txBody>
          <a:bodyPr wrap="none" rtlCol="0">
            <a:spAutoFit/>
          </a:bodyPr>
          <a:lstStyle/>
          <a:p>
            <a:r>
              <a:rPr lang="en-US" dirty="0"/>
              <a:t>python</a:t>
            </a:r>
          </a:p>
        </p:txBody>
      </p:sp>
      <p:sp>
        <p:nvSpPr>
          <p:cNvPr id="17" name="Rectangle: Rounded Corners 16"/>
          <p:cNvSpPr/>
          <p:nvPr/>
        </p:nvSpPr>
        <p:spPr>
          <a:xfrm>
            <a:off x="7253137" y="4488644"/>
            <a:ext cx="1490648" cy="882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Hello.pyc</a:t>
            </a:r>
            <a:endParaRPr lang="en-US" dirty="0"/>
          </a:p>
        </p:txBody>
      </p:sp>
    </p:spTree>
    <p:extLst>
      <p:ext uri="{BB962C8B-B14F-4D97-AF65-F5344CB8AC3E}">
        <p14:creationId xmlns:p14="http://schemas.microsoft.com/office/powerpoint/2010/main" val="17344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4" grpId="0" animBg="1"/>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World!</a:t>
            </a:r>
          </a:p>
        </p:txBody>
      </p:sp>
      <p:sp>
        <p:nvSpPr>
          <p:cNvPr id="3" name="Content Placeholder 2"/>
          <p:cNvSpPr>
            <a:spLocks noGrp="1"/>
          </p:cNvSpPr>
          <p:nvPr>
            <p:ph idx="1"/>
          </p:nvPr>
        </p:nvSpPr>
        <p:spPr/>
        <p:txBody>
          <a:bodyPr/>
          <a:lstStyle/>
          <a:p>
            <a:r>
              <a:rPr lang="en-US" dirty="0"/>
              <a:t>Python hello world in terminal</a:t>
            </a:r>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a:p>
        </p:txBody>
      </p:sp>
      <p:pic>
        <p:nvPicPr>
          <p:cNvPr id="7" name="Picture 6"/>
          <p:cNvPicPr>
            <a:picLocks noChangeAspect="1"/>
          </p:cNvPicPr>
          <p:nvPr/>
        </p:nvPicPr>
        <p:blipFill rotWithShape="1">
          <a:blip r:embed="rId3"/>
          <a:srcRect l="8735" t="55095" r="29226" b="25214"/>
          <a:stretch/>
        </p:blipFill>
        <p:spPr>
          <a:xfrm>
            <a:off x="4123765" y="3415553"/>
            <a:ext cx="3935506" cy="448235"/>
          </a:xfrm>
          <a:prstGeom prst="rect">
            <a:avLst/>
          </a:prstGeom>
        </p:spPr>
      </p:pic>
    </p:spTree>
    <p:extLst>
      <p:ext uri="{BB962C8B-B14F-4D97-AF65-F5344CB8AC3E}">
        <p14:creationId xmlns:p14="http://schemas.microsoft.com/office/powerpoint/2010/main" val="26914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lstStyle/>
          <a:p>
            <a:r>
              <a:rPr lang="en-US" dirty="0" err="1"/>
              <a:t>int</a:t>
            </a:r>
            <a:r>
              <a:rPr lang="en-US" dirty="0"/>
              <a:t> – An integer (-2, 3, 0, 1230, …)</a:t>
            </a:r>
          </a:p>
          <a:p>
            <a:r>
              <a:rPr lang="en-US" dirty="0"/>
              <a:t>float – A floating point number (3.234, -1.312, 68.342, …)</a:t>
            </a:r>
          </a:p>
          <a:p>
            <a:endParaRPr lang="en-US" dirty="0"/>
          </a:p>
          <a:p>
            <a:r>
              <a:rPr lang="en-US" dirty="0" err="1"/>
              <a:t>str</a:t>
            </a:r>
            <a:r>
              <a:rPr lang="en-US" dirty="0"/>
              <a:t> – A sequence of characters that we want to let the program know is text</a:t>
            </a:r>
          </a:p>
          <a:p>
            <a:pPr lvl="1"/>
            <a:r>
              <a:rPr lang="en-US" dirty="0"/>
              <a:t>“This is a string”</a:t>
            </a:r>
          </a:p>
          <a:p>
            <a:pPr lvl="1"/>
            <a:r>
              <a:rPr lang="en-US" dirty="0"/>
              <a:t>“3.233”</a:t>
            </a:r>
          </a:p>
          <a:p>
            <a:pPr lvl="1"/>
            <a:endParaRPr lang="en-US" dirty="0"/>
          </a:p>
          <a:p>
            <a:r>
              <a:rPr lang="en-US" dirty="0"/>
              <a:t>Special cases of </a:t>
            </a:r>
            <a:r>
              <a:rPr lang="en-US" dirty="0" err="1"/>
              <a:t>str</a:t>
            </a:r>
            <a:r>
              <a:rPr lang="en-US" dirty="0"/>
              <a:t> (quotation marks):</a:t>
            </a:r>
          </a:p>
          <a:p>
            <a:pPr lvl="1"/>
            <a:r>
              <a:rPr lang="en-US" dirty="0"/>
              <a:t>“\”Hello World\”” will let you print Hello World with “ ”</a:t>
            </a:r>
          </a:p>
          <a:p>
            <a:pPr lvl="1"/>
            <a:r>
              <a:rPr lang="en-US" dirty="0"/>
              <a:t>‘”Hello World”’ will do the same thing!</a:t>
            </a:r>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spTree>
    <p:extLst>
      <p:ext uri="{BB962C8B-B14F-4D97-AF65-F5344CB8AC3E}">
        <p14:creationId xmlns:p14="http://schemas.microsoft.com/office/powerpoint/2010/main" val="33837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normAutofit fontScale="92500" lnSpcReduction="10000"/>
          </a:bodyPr>
          <a:lstStyle/>
          <a:p>
            <a:r>
              <a:rPr lang="en-US" dirty="0"/>
              <a:t>Lists are arrays (think back to math, &lt;x1, x2, x3, …, </a:t>
            </a:r>
            <a:r>
              <a:rPr lang="en-US" dirty="0" err="1"/>
              <a:t>xn</a:t>
            </a:r>
            <a:r>
              <a:rPr lang="en-US" dirty="0"/>
              <a:t>&gt;)</a:t>
            </a:r>
          </a:p>
          <a:p>
            <a:endParaRPr lang="en-US" dirty="0"/>
          </a:p>
          <a:p>
            <a:r>
              <a:rPr lang="en-US" dirty="0"/>
              <a:t>Lists can hold any kind of variable! This is a nice way of storing data!</a:t>
            </a:r>
          </a:p>
          <a:p>
            <a:endParaRPr lang="en-US" dirty="0"/>
          </a:p>
          <a:p>
            <a:r>
              <a:rPr lang="en-US" dirty="0"/>
              <a:t>Quickly make ranges of data using the range function:</a:t>
            </a:r>
          </a:p>
          <a:p>
            <a:endParaRPr lang="en-US" dirty="0"/>
          </a:p>
          <a:p>
            <a:endParaRPr lang="en-US" dirty="0"/>
          </a:p>
          <a:p>
            <a:endParaRPr lang="en-US" dirty="0"/>
          </a:p>
          <a:p>
            <a:endParaRPr lang="en-US" dirty="0"/>
          </a:p>
          <a:p>
            <a:r>
              <a:rPr lang="en-US" dirty="0"/>
              <a:t>Note, in Python 3, range returns a </a:t>
            </a:r>
            <a:r>
              <a:rPr lang="en-US" b="1" i="1" dirty="0"/>
              <a:t>generator</a:t>
            </a:r>
            <a:r>
              <a:rPr lang="en-US" dirty="0"/>
              <a:t>, not a </a:t>
            </a:r>
            <a:r>
              <a:rPr lang="en-US" b="1" i="1" dirty="0"/>
              <a:t>list</a:t>
            </a:r>
            <a:r>
              <a:rPr lang="en-US" dirty="0"/>
              <a:t>. We can use typecasting to change the variable type.</a:t>
            </a:r>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a:p>
        </p:txBody>
      </p:sp>
      <p:pic>
        <p:nvPicPr>
          <p:cNvPr id="5" name="Picture 4"/>
          <p:cNvPicPr>
            <a:picLocks noChangeAspect="1"/>
          </p:cNvPicPr>
          <p:nvPr/>
        </p:nvPicPr>
        <p:blipFill>
          <a:blip r:embed="rId2"/>
          <a:stretch>
            <a:fillRect/>
          </a:stretch>
        </p:blipFill>
        <p:spPr>
          <a:xfrm>
            <a:off x="1928812" y="3666372"/>
            <a:ext cx="8334375" cy="1266825"/>
          </a:xfrm>
          <a:prstGeom prst="rect">
            <a:avLst/>
          </a:prstGeom>
        </p:spPr>
      </p:pic>
    </p:spTree>
    <p:extLst>
      <p:ext uri="{BB962C8B-B14F-4D97-AF65-F5344CB8AC3E}">
        <p14:creationId xmlns:p14="http://schemas.microsoft.com/office/powerpoint/2010/main" val="2723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1242</Words>
  <Application>Microsoft Macintosh PowerPoint</Application>
  <PresentationFormat>Widescreen</PresentationFormat>
  <Paragraphs>179</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vt:lpstr>
      <vt:lpstr>Cambria Math</vt:lpstr>
      <vt:lpstr>Courier New</vt:lpstr>
      <vt:lpstr>Wingdings</vt:lpstr>
      <vt:lpstr>Office Theme</vt:lpstr>
      <vt:lpstr>EN.540.635 Software Carpentry  Lecture 3 Introduction to Python (Hello World, Variables, Conditionals, Loops, and Functions)</vt:lpstr>
      <vt:lpstr>The First Computer Programmer</vt:lpstr>
      <vt:lpstr>What is Programming?</vt:lpstr>
      <vt:lpstr>Computer Programming</vt:lpstr>
      <vt:lpstr>Computer Programming</vt:lpstr>
      <vt:lpstr>Computer Programming</vt:lpstr>
      <vt:lpstr>Hello World!</vt:lpstr>
      <vt:lpstr>Variables</vt:lpstr>
      <vt:lpstr>Variables</vt:lpstr>
      <vt:lpstr>Variables</vt:lpstr>
      <vt:lpstr>Conditionals</vt:lpstr>
      <vt:lpstr>Loops</vt:lpstr>
      <vt:lpstr>While Loops</vt:lpstr>
      <vt:lpstr>For Loops</vt:lpstr>
      <vt:lpstr>Loops</vt:lpstr>
      <vt:lpstr>While Loops</vt:lpstr>
      <vt:lpstr>For Loops</vt:lpstr>
      <vt:lpstr>Functions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EN.540.635 Software Carpentry  Lecture # This is the Title of the Lecture</dc:title>
  <dc:creator>Isaiah Chen</dc:creator>
  <cp:lastModifiedBy>Nikhil Kumar Thota</cp:lastModifiedBy>
  <cp:revision>27</cp:revision>
  <dcterms:created xsi:type="dcterms:W3CDTF">2020-01-08T21:03:57Z</dcterms:created>
  <dcterms:modified xsi:type="dcterms:W3CDTF">2024-09-05T20:05:37Z</dcterms:modified>
</cp:coreProperties>
</file>