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68" r:id="rId4"/>
    <p:sldId id="272" r:id="rId5"/>
    <p:sldId id="270" r:id="rId6"/>
    <p:sldId id="273" r:id="rId7"/>
    <p:sldId id="274" r:id="rId8"/>
    <p:sldId id="275" r:id="rId9"/>
    <p:sldId id="280" r:id="rId10"/>
    <p:sldId id="269" r:id="rId11"/>
    <p:sldId id="279" r:id="rId12"/>
    <p:sldId id="282" r:id="rId13"/>
    <p:sldId id="283" r:id="rId14"/>
    <p:sldId id="284" r:id="rId15"/>
    <p:sldId id="258" r:id="rId16"/>
    <p:sldId id="259" r:id="rId17"/>
    <p:sldId id="277" r:id="rId18"/>
    <p:sldId id="278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484"/>
  </p:normalViewPr>
  <p:slideViewPr>
    <p:cSldViewPr snapToGrid="0" snapToObjects="1">
      <p:cViewPr varScale="1">
        <p:scale>
          <a:sx n="115" d="100"/>
          <a:sy n="115" d="100"/>
        </p:scale>
        <p:origin x="4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09B2-8C91-A445-90E5-6766EA5CC5F6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AAB2-A5C2-C341-8007-CF2FB76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M9YdO_QK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008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mz-software.com/pythonista/docs/ios/PIL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llow.readthedocs.io/en/stable/reference/Image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Tom Scott – the Consequences of Your Code: </a:t>
            </a:r>
            <a:r>
              <a:rPr lang="en-US" dirty="0">
                <a:hlinkClick r:id="rId3"/>
              </a:rPr>
              <a:t>https://www.youtube.com/watch?v=LZM9YdO_QKk</a:t>
            </a:r>
            <a:endParaRPr lang="en-US" dirty="0"/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5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Certain constant values or flags can be written in all uppercase letters.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https://www.python.org/dev/peps/pep-0008/</a:t>
            </a:r>
            <a:endParaRPr lang="en-US" dirty="0"/>
          </a:p>
          <a:p>
            <a:r>
              <a:rPr lang="en-US" dirty="0"/>
              <a:t>(Python Enhancement Proposal)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0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http://omz-software.com/pythonista/docs/ios/PIL.html</a:t>
            </a:r>
            <a:endParaRPr lang="en-US" dirty="0"/>
          </a:p>
          <a:p>
            <a:r>
              <a:rPr lang="en-US" dirty="0">
                <a:hlinkClick r:id="rId4"/>
              </a:rPr>
              <a:t>https://pillow.readthedocs.io/en/stable/reference/Image.html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3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7A920-1A25-EB4B-B477-089AF928CE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5EB8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A2D23-F461-0C45-BC8C-7DF844492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7254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B80E-C724-F24F-B890-F367ABEE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AEC3-F1AD-A34D-9AC3-9CDE220B750F}" type="datetime1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08E5-432B-C04C-8E80-9E255CC8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E47E-D3B8-9047-8152-B3947F09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682970-77C7-D34C-AF9B-C3715446C5AC}"/>
              </a:ext>
            </a:extLst>
          </p:cNvPr>
          <p:cNvCxnSpPr/>
          <p:nvPr userDrawn="1"/>
        </p:nvCxnSpPr>
        <p:spPr>
          <a:xfrm>
            <a:off x="3317668" y="2261339"/>
            <a:ext cx="5554151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iting.logo.large.vertical.white.eps">
            <a:extLst>
              <a:ext uri="{FF2B5EF4-FFF2-40B4-BE49-F238E27FC236}">
                <a16:creationId xmlns:a16="http://schemas.microsoft.com/office/drawing/2014/main" id="{BBC4353D-7129-5C46-B146-1FC0D998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79" y="269622"/>
            <a:ext cx="2938326" cy="19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4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808D-C286-004D-9F6C-ADB2ED7B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F665D-6594-AD4D-BB02-5EFA66E16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5CAB-B39D-1A47-9801-7A257926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415E-DF78-3C4E-A20E-FEF805C9EED9}" type="datetime1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C4A56-7846-2C4A-83B4-1DAB9AA3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730A-CEF3-034F-AD9E-46FB63D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FC2EA-99F6-BC4D-A84A-9730436DB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6B4AF-B0F4-EE4B-AC3F-CA8DACD03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094B-553C-5142-8CBC-6E90D62A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11C-14A0-4F4E-8EC3-903BE5FAFE8C}" type="datetime1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07BB-929C-4545-8D30-CA21CED7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BB31-05FD-BA4B-B99F-7CC3236B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A981-6550-1F46-99B0-766379DED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502118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Cambria" panose="02040503050406030204" pitchFamily="18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Cambria" panose="02040503050406030204" pitchFamily="18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Cambria" panose="02040503050406030204" pitchFamily="18" charset="0"/>
              </a:defRPr>
            </a:lvl4pPr>
            <a:lvl5pPr marL="2057400" indent="-228600">
              <a:buFont typeface="Wingdings" pitchFamily="2" charset="2"/>
              <a:buChar char="ü"/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2E6B7-F5A5-AF44-89E0-F18408BE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9E2E-D63C-9846-A24A-C5E7FD717277}" type="datetime1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E46E-8DAE-3843-A230-8374F1EE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AFF2-0130-2248-88AD-2B576950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32EE4-9982-EB46-9A76-10637392A01E}"/>
              </a:ext>
            </a:extLst>
          </p:cNvPr>
          <p:cNvSpPr/>
          <p:nvPr userDrawn="1"/>
        </p:nvSpPr>
        <p:spPr>
          <a:xfrm>
            <a:off x="0" y="-5410"/>
            <a:ext cx="12191999" cy="927098"/>
          </a:xfrm>
          <a:prstGeom prst="rect">
            <a:avLst/>
          </a:prstGeom>
          <a:solidFill>
            <a:srgbClr val="0B5EB8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whiting.large.horizontal.white.eps">
            <a:extLst>
              <a:ext uri="{FF2B5EF4-FFF2-40B4-BE49-F238E27FC236}">
                <a16:creationId xmlns:a16="http://schemas.microsoft.com/office/drawing/2014/main" id="{AB84E8E9-ED52-954A-898E-EC60AFB3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27" y="-68218"/>
            <a:ext cx="2459073" cy="1052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F0FCD-9599-9A40-9DB3-ABBD60D6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165875"/>
            <a:ext cx="9829799" cy="7369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4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591F-C057-934C-9AE7-9C17194B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312E4-06EC-1648-9A8E-55060891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8849C-E421-DF46-BDD3-48C34D8C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7979-6E49-4341-A467-9A1C21DA1B4A}" type="datetime1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E8EA-AF4C-4A41-9D9B-891EF9F9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ED4DC-FC4B-B646-AD31-E7A968D2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6106-6876-C547-8887-3126945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BC54-D687-244C-9671-D40FE61E4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4B298-6E6F-7F42-9775-1876BDCEB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ED0B9-082E-304F-B569-9BC2632C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BE-B39F-0446-9E56-AA81CEE9D8D4}" type="datetime1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7B212-7057-0F4E-989A-DDBCD9D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899F8-9C38-7444-8E44-B269E53F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4AC5-0625-B145-A298-A413587B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2D86-CC79-B749-B0CB-86672FE6E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630F3-655F-DF47-91DA-207954E37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84814-8FB9-5947-98F2-61D4CFDD6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E1D7A-6883-E84B-85F6-3C1C9A5C7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3C8FB-E09C-7146-A1D4-522D4AC0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1AF4-00BC-0542-A402-E34D82D78AE8}" type="datetime1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110BE-9DB4-504D-BED7-6DE63681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F27EA-D18A-8C4F-8446-6B9613E9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5F0D-5980-2746-A5E0-9FD51A89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A21DD-C7A1-C54B-95A9-83D5D5BC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B3B2-31B7-AD44-992D-E046F7F74DF2}" type="datetime1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1A5FB-89D2-1A48-A4FF-7DEA87C0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ACEB-D1FD-1F46-B330-51D556D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063A1-FC0B-0145-88ED-AAAFACD6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D3E0-E2DF-4048-BBE3-7DB34968D008}" type="datetime1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9200F-08AE-0E4C-AC0D-BB243847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CC3FE-71C3-694D-A5E2-93DC5B4C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1EE6-DA73-2A4E-B205-EB484E4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480-A142-1A4C-B930-81947976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15A20-8EDB-394C-947F-CEE534B6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945CC-C5C9-6B48-975A-B89642BB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4260-39E8-A64E-B7A9-216E37BA51C3}" type="datetime1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4C420-8731-5F42-A326-88BCC081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E7173-F0CA-5F4D-A354-08A83443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188F-5BBF-5847-A7C1-C6E01B83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F57A3-CC60-FF40-A680-17B7A0011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BB71-12E4-C94B-AEAC-57717C3EB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93677-8897-E44D-B808-3AECB57F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FAB9-458C-C442-9BF7-F3D5D81EE09E}" type="datetime1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96F92-1164-C84D-9783-12A9499E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1A718-BAFF-734F-A226-E58BB9C8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9AC15-208F-564C-93C1-9B06614D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7789-E353-5E43-9333-B06B1806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DD6E-3CED-2046-BFE6-38B654C7E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0051-3DA2-284E-938A-9A74C468A579}" type="datetime1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5EE6C-1706-6D45-B37A-1090C0FEF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C8B25-6BE3-9B40-8D24-3B73E2EB2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B605-6731-8047-AF6A-1DAB56BB0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EN.540.635</a:t>
            </a:r>
            <a:br>
              <a:rPr lang="en-US" dirty="0"/>
            </a:br>
            <a:r>
              <a:rPr lang="en-US" dirty="0"/>
              <a:t>Software Carpentry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4</a:t>
            </a:r>
            <a:br>
              <a:rPr lang="en-US" dirty="0"/>
            </a:br>
            <a:r>
              <a:rPr lang="en-US" dirty="0"/>
              <a:t>More Python Basics and the Python Imaging Library</a:t>
            </a:r>
          </a:p>
        </p:txBody>
      </p:sp>
    </p:spTree>
    <p:extLst>
      <p:ext uri="{BB962C8B-B14F-4D97-AF65-F5344CB8AC3E}">
        <p14:creationId xmlns:p14="http://schemas.microsoft.com/office/powerpoint/2010/main" val="254747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D0A374-20E1-F040-870F-9D002BC8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PEP 8 is the agreed-upon style guide for how to format Python code.</a:t>
            </a:r>
          </a:p>
          <a:p>
            <a:endParaRPr lang="en-US" dirty="0"/>
          </a:p>
          <a:p>
            <a:r>
              <a:rPr lang="en-US" dirty="0"/>
              <a:t>The main purpose of a style guide is to have good readability and consistency.</a:t>
            </a:r>
          </a:p>
          <a:p>
            <a:endParaRPr lang="en-US" dirty="0"/>
          </a:p>
          <a:p>
            <a:r>
              <a:rPr lang="en-US" dirty="0"/>
              <a:t>A lot of rules regarding:</a:t>
            </a:r>
          </a:p>
          <a:p>
            <a:pPr lvl="1"/>
            <a:r>
              <a:rPr lang="en-US" dirty="0"/>
              <a:t>Indentation</a:t>
            </a:r>
          </a:p>
          <a:p>
            <a:pPr lvl="1"/>
            <a:r>
              <a:rPr lang="en-US" dirty="0"/>
              <a:t>Blank lines</a:t>
            </a:r>
          </a:p>
          <a:p>
            <a:pPr lvl="1"/>
            <a:r>
              <a:rPr lang="en-US" dirty="0"/>
              <a:t>Whitespace</a:t>
            </a:r>
          </a:p>
          <a:p>
            <a:pPr lvl="1"/>
            <a:r>
              <a:rPr lang="en-US" dirty="0"/>
              <a:t>Comments</a:t>
            </a:r>
          </a:p>
          <a:p>
            <a:pPr lvl="1"/>
            <a:r>
              <a:rPr lang="en-US" dirty="0"/>
              <a:t>Naming Conventions</a:t>
            </a:r>
          </a:p>
          <a:p>
            <a:endParaRPr lang="en-US" dirty="0"/>
          </a:p>
          <a:p>
            <a:r>
              <a:rPr lang="en-US" dirty="0"/>
              <a:t>Pretty much everything discussed in the previous slides is part of PEP 8 styling.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33173-9DCE-9D4C-8C23-138A2F6A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465244-D2CF-7E4F-8B8D-120EC22F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 8 Styling</a:t>
            </a:r>
          </a:p>
        </p:txBody>
      </p:sp>
    </p:spTree>
    <p:extLst>
      <p:ext uri="{BB962C8B-B14F-4D97-AF65-F5344CB8AC3E}">
        <p14:creationId xmlns:p14="http://schemas.microsoft.com/office/powerpoint/2010/main" val="22323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BDCDF9-B50F-E743-82A9-ACF7B678E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lot of rules to remember, and it can be annoying to have to worry about formatting things when you are writing code.</a:t>
            </a:r>
          </a:p>
          <a:p>
            <a:endParaRPr lang="en-US" dirty="0"/>
          </a:p>
          <a:p>
            <a:r>
              <a:rPr lang="en-US" dirty="0"/>
              <a:t>Linters – tools that analyze code and flag for programming errors and formatting issues.</a:t>
            </a:r>
          </a:p>
          <a:p>
            <a:endParaRPr lang="en-US" dirty="0"/>
          </a:p>
          <a:p>
            <a:r>
              <a:rPr lang="en-US" dirty="0"/>
              <a:t>Many text editors geared towards programming have linters built into them.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E9DFF-D915-944D-B3E8-6F474E28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C0CDB5-5427-A845-B01C-5BBC98C1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 8 Styling</a:t>
            </a:r>
          </a:p>
        </p:txBody>
      </p:sp>
    </p:spTree>
    <p:extLst>
      <p:ext uri="{BB962C8B-B14F-4D97-AF65-F5344CB8AC3E}">
        <p14:creationId xmlns:p14="http://schemas.microsoft.com/office/powerpoint/2010/main" val="350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7AA5C-B8CB-4B89-B840-FD2D77C8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9137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install the Anaconda package in Sublime Text, it comes with a linter and a tool to help with automatic formatting.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26B88-9147-4A22-8A5D-8EBA8D2C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975D65-5E09-40D0-8BFC-6C64A7BB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Linters in Sublime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E63EE-7C95-4A71-92DF-2B01BE631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1293" r="15969" b="11769"/>
          <a:stretch/>
        </p:blipFill>
        <p:spPr>
          <a:xfrm>
            <a:off x="2056617" y="2069549"/>
            <a:ext cx="8078765" cy="44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A51B8-0134-4F01-A1B8-CC129059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5775036" cy="5021182"/>
          </a:xfrm>
        </p:spPr>
        <p:txBody>
          <a:bodyPr/>
          <a:lstStyle/>
          <a:p>
            <a:r>
              <a:rPr lang="en-US" dirty="0"/>
              <a:t>Python has many existing libraries that are available for us to use (especially if we’ve downloaded Anaconda).</a:t>
            </a:r>
          </a:p>
          <a:p>
            <a:endParaRPr lang="en-US" dirty="0"/>
          </a:p>
          <a:p>
            <a:r>
              <a:rPr lang="en-US" dirty="0"/>
              <a:t>A module is a file with Python definitions and statements that we can use for our own code. </a:t>
            </a:r>
          </a:p>
          <a:p>
            <a:endParaRPr lang="en-US" dirty="0"/>
          </a:p>
          <a:p>
            <a:r>
              <a:rPr lang="en-US" dirty="0"/>
              <a:t>Some examples include math, random, PIL,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F51854-171C-4D12-A658-BE204400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3325AD-3040-41E7-A5E2-37F7A88A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Modules</a:t>
            </a:r>
          </a:p>
        </p:txBody>
      </p:sp>
      <p:pic>
        <p:nvPicPr>
          <p:cNvPr id="1026" name="Picture 2" descr="Image result for python import meme">
            <a:extLst>
              <a:ext uri="{FF2B5EF4-FFF2-40B4-BE49-F238E27FC236}">
                <a16:creationId xmlns:a16="http://schemas.microsoft.com/office/drawing/2014/main" id="{EE4EE734-059C-44A7-A3A1-571B969D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5" y="1148772"/>
            <a:ext cx="5207578" cy="52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086916-1F1A-4947-9DF2-832F7515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library is useful for image processing and manipulation using Python. It contains several different modules, each with its own functions.</a:t>
            </a:r>
          </a:p>
          <a:p>
            <a:endParaRPr lang="en-US" dirty="0"/>
          </a:p>
          <a:p>
            <a:r>
              <a:rPr lang="en-US" dirty="0"/>
              <a:t>The module we will be focusing on is the Image Module:</a:t>
            </a:r>
          </a:p>
          <a:p>
            <a:pPr lvl="1"/>
            <a:r>
              <a:rPr lang="en-US" dirty="0"/>
              <a:t>Opening images</a:t>
            </a:r>
          </a:p>
          <a:p>
            <a:pPr lvl="1"/>
            <a:r>
              <a:rPr lang="en-US" dirty="0"/>
              <a:t>Manipulating images (at the pixel level)</a:t>
            </a:r>
          </a:p>
          <a:p>
            <a:pPr lvl="1"/>
            <a:r>
              <a:rPr lang="en-US" dirty="0"/>
              <a:t>Creating new images</a:t>
            </a:r>
          </a:p>
          <a:p>
            <a:pPr lvl="1"/>
            <a:r>
              <a:rPr lang="en-US" dirty="0"/>
              <a:t>Saving images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71D4C-0E43-484A-8507-6418B177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FB0DBE-E956-7643-A647-246F7807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Imaging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EA59D-7016-1F47-AB2A-6738B2575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56" y="4311963"/>
            <a:ext cx="5472151" cy="24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FEFF-C101-4AD9-B7CE-AC210127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Imaging Library: Opening an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4BFBD-7C41-449D-A7D6-39E85736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1CA28-1244-4303-AD2E-239FEBDFB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31"/>
          <a:stretch/>
        </p:blipFill>
        <p:spPr>
          <a:xfrm>
            <a:off x="1717048" y="1431780"/>
            <a:ext cx="8757903" cy="44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FEFF-C101-4AD9-B7CE-AC210127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Imaging Library: Pixel Manipulation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4BFBD-7C41-449D-A7D6-39E85736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9E5EB-C99E-498D-97E3-59B6011C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74" y="1125809"/>
            <a:ext cx="7647854" cy="1753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2A09A-C7C5-41BF-8B4C-D7228CFC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3" y="2881982"/>
            <a:ext cx="7647854" cy="38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7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C3A74-F89A-6F4A-AA42-BABEFDD0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7393B0-4C82-5047-A4EA-8852ED58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Imaging Library: Creating a New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BAD97-86DE-0A45-88AC-B8109C50F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48" y="1305358"/>
            <a:ext cx="9724303" cy="42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C3A74-F89A-6F4A-AA42-BABEFDD0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7393B0-4C82-5047-A4EA-8852ED58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Imaging Library: Saving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9CEC7-F785-AD45-915C-9FE74241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93" y="1205190"/>
            <a:ext cx="6653213" cy="51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F2A2-8520-4CA7-AD09-E6CC7368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0BD81-37A9-4366-985C-DF029FED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FF552-308E-4B3E-BCA8-194586C6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49" y="1100302"/>
            <a:ext cx="7863501" cy="55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1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91F57E-44D0-8F43-A21C-A429C076C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60" y="1160420"/>
            <a:ext cx="4259316" cy="5083362"/>
          </a:xfrm>
        </p:spPr>
        <p:txBody>
          <a:bodyPr>
            <a:normAutofit/>
          </a:bodyPr>
          <a:lstStyle/>
          <a:p>
            <a:r>
              <a:rPr lang="en-US" dirty="0"/>
              <a:t>Variables</a:t>
            </a:r>
          </a:p>
          <a:p>
            <a:r>
              <a:rPr lang="en-US" dirty="0"/>
              <a:t>Conditionals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Functions</a:t>
            </a:r>
          </a:p>
          <a:p>
            <a:endParaRPr lang="en-US" dirty="0"/>
          </a:p>
          <a:p>
            <a:r>
              <a:rPr lang="en-US" dirty="0"/>
              <a:t>To be covered:</a:t>
            </a:r>
          </a:p>
          <a:p>
            <a:pPr lvl="1"/>
            <a:r>
              <a:rPr lang="en-US" dirty="0"/>
              <a:t>Code readability</a:t>
            </a:r>
          </a:p>
          <a:p>
            <a:pPr lvl="1"/>
            <a:r>
              <a:rPr lang="en-US" dirty="0"/>
              <a:t>PEP 8</a:t>
            </a:r>
          </a:p>
          <a:p>
            <a:pPr lvl="1"/>
            <a:r>
              <a:rPr lang="en-US" dirty="0"/>
              <a:t>Python Imaging Library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E81B5-DACD-C844-BDB1-50FAE1C6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3FB07D-2437-DC48-9B24-17B58718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Covered So Far…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833DD-A027-DC41-8A52-2839CAEB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6" y="976378"/>
            <a:ext cx="6498772" cy="58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C37A-4E55-40B7-B4B2-28D03E2C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A2DFD-0E1F-412C-8D25-9E54B38C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3F33F-F2F4-44BC-B8D7-01D47A9936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4" y="1697583"/>
            <a:ext cx="3743324" cy="3743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EB8E61-DFD1-40D6-8CA9-D595698E0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13" y="1697582"/>
            <a:ext cx="3743324" cy="3743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A54178-AF44-48A3-B910-D993570E296F}"/>
              </a:ext>
            </a:extLst>
          </p:cNvPr>
          <p:cNvSpPr txBox="1"/>
          <p:nvPr/>
        </p:nvSpPr>
        <p:spPr>
          <a:xfrm>
            <a:off x="3250808" y="5698081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all_black.png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0DC28C-F74E-485B-9DEA-2C4C28BF3624}"/>
              </a:ext>
            </a:extLst>
          </p:cNvPr>
          <p:cNvSpPr txBox="1"/>
          <p:nvPr/>
        </p:nvSpPr>
        <p:spPr>
          <a:xfrm>
            <a:off x="7693350" y="569808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static.png</a:t>
            </a:r>
          </a:p>
        </p:txBody>
      </p:sp>
    </p:spTree>
    <p:extLst>
      <p:ext uri="{BB962C8B-B14F-4D97-AF65-F5344CB8AC3E}">
        <p14:creationId xmlns:p14="http://schemas.microsoft.com/office/powerpoint/2010/main" val="35802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E7098-7889-D044-9362-B99DC3CCE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that your code runs as intended, but it is also important that your code can be easily understood by others.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Important things that can improve the readability of your code:</a:t>
            </a:r>
          </a:p>
          <a:p>
            <a:pPr lvl="1"/>
            <a:r>
              <a:rPr lang="en-US" dirty="0"/>
              <a:t>Good variable/function names</a:t>
            </a:r>
          </a:p>
          <a:p>
            <a:pPr lvl="1"/>
            <a:r>
              <a:rPr lang="en-US" dirty="0"/>
              <a:t>Good code organization</a:t>
            </a:r>
          </a:p>
          <a:p>
            <a:pPr lvl="1"/>
            <a:r>
              <a:rPr lang="en-US" dirty="0"/>
              <a:t>Comments and docstrings</a:t>
            </a:r>
          </a:p>
          <a:p>
            <a:pPr lvl="1"/>
            <a:r>
              <a:rPr lang="en-US" dirty="0"/>
              <a:t>Proper code formatting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6EFB2-1E09-BA41-8501-4226AA4E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7AD029-DB96-4F47-A272-5F286FC3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Readability</a:t>
            </a:r>
          </a:p>
        </p:txBody>
      </p:sp>
    </p:spTree>
    <p:extLst>
      <p:ext uri="{BB962C8B-B14F-4D97-AF65-F5344CB8AC3E}">
        <p14:creationId xmlns:p14="http://schemas.microsoft.com/office/powerpoint/2010/main" val="9138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9DC32-3FFD-9649-B815-8F5C1F1F2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 names should be as short as possible while still properly conveying what data the variable holds.</a:t>
            </a:r>
          </a:p>
          <a:p>
            <a:endParaRPr lang="en-US" dirty="0"/>
          </a:p>
          <a:p>
            <a:r>
              <a:rPr lang="en-US" dirty="0"/>
              <a:t>Avoid using indistinguishable characters as single-character variable names (“l”, “O”, “I”).</a:t>
            </a:r>
          </a:p>
          <a:p>
            <a:endParaRPr lang="en-US" dirty="0"/>
          </a:p>
          <a:p>
            <a:r>
              <a:rPr lang="en-US" dirty="0"/>
              <a:t>It is common practice to use all lowercase characters, with words separated by underscores for both variable and function names.</a:t>
            </a:r>
          </a:p>
          <a:p>
            <a:endParaRPr lang="en-US" dirty="0"/>
          </a:p>
          <a:p>
            <a:r>
              <a:rPr lang="en-US" dirty="0"/>
              <a:t>The example code on slide 2 is a good example of proper naming.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C510C-6B5E-9541-8865-C7494E41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5DF4E-FBB8-9341-A9D2-C22BEE13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and Function Names</a:t>
            </a:r>
          </a:p>
        </p:txBody>
      </p:sp>
    </p:spTree>
    <p:extLst>
      <p:ext uri="{BB962C8B-B14F-4D97-AF65-F5344CB8AC3E}">
        <p14:creationId xmlns:p14="http://schemas.microsoft.com/office/powerpoint/2010/main" val="26474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546FA-E8AD-0947-9D7B-B1D1B54B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Python has a list of keywords that are commonly used in code.</a:t>
            </a:r>
          </a:p>
          <a:p>
            <a:pPr marL="0" indent="0">
              <a:buNone/>
            </a:pPr>
            <a:r>
              <a:rPr lang="en-US" dirty="0"/>
              <a:t>These keywords cannot be used as variable or function names: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9E2D7-AF7D-3B40-BC9D-DA1A9A52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6489B5-1ECE-E24C-A5B7-60179711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Keywords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3808A-34F9-C646-A193-FEF9442090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54"/>
          <a:stretch/>
        </p:blipFill>
        <p:spPr>
          <a:xfrm>
            <a:off x="3923418" y="2394014"/>
            <a:ext cx="4337713" cy="3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7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E3748-B6C9-5143-889A-39518338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“I have always felt that programming is telling a computer a story. If your story is good, the computer will execute it efficiently, if the story sucks, the execution sucks. I write code like I would write a technical paper, it has direction and flow, and you can tell when you have reached the conclusion of the story.”</a:t>
            </a:r>
          </a:p>
          <a:p>
            <a:pPr marL="0" indent="0">
              <a:buNone/>
            </a:pPr>
            <a:r>
              <a:rPr lang="en-US" dirty="0"/>
              <a:t>					- from Dan Bader’s Python newsletter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Simple code organization strategy for a Python script: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main code you want to run</a:t>
            </a:r>
          </a:p>
          <a:p>
            <a:pPr marL="0" indent="0">
              <a:buNone/>
            </a:pPr>
            <a:r>
              <a:rPr lang="en-US" dirty="0"/>
              <a:t>(again, the example code on Slide 2 is a good example).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9779D-6093-E54B-A6CD-DB5E939A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05D9E4-5167-C743-A3DA-F3A308F0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119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3BD29-9877-5C4E-900A-66D7136CE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Explain what your code is doing!</a:t>
            </a:r>
          </a:p>
          <a:p>
            <a:endParaRPr lang="en-US" dirty="0"/>
          </a:p>
          <a:p>
            <a:r>
              <a:rPr lang="en-US" dirty="0"/>
              <a:t>For yourself:</a:t>
            </a:r>
          </a:p>
          <a:p>
            <a:pPr lvl="1"/>
            <a:r>
              <a:rPr lang="en-US" dirty="0"/>
              <a:t>If you have to go back to code you’ve written a long time ago, it is good to have good comments so you can easily remember what your code does.</a:t>
            </a:r>
          </a:p>
          <a:p>
            <a:endParaRPr lang="en-US" dirty="0"/>
          </a:p>
          <a:p>
            <a:r>
              <a:rPr lang="en-US" dirty="0"/>
              <a:t>For others:</a:t>
            </a:r>
          </a:p>
          <a:p>
            <a:pPr lvl="1"/>
            <a:r>
              <a:rPr lang="en-US" dirty="0"/>
              <a:t>Writing code can be a collaborative experience.</a:t>
            </a:r>
          </a:p>
          <a:p>
            <a:pPr lvl="1"/>
            <a:r>
              <a:rPr lang="en-US" dirty="0"/>
              <a:t>It is important that other people can easily understand your code.</a:t>
            </a:r>
          </a:p>
          <a:p>
            <a:pPr lvl="1"/>
            <a:endParaRPr lang="en-US" dirty="0"/>
          </a:p>
          <a:p>
            <a:r>
              <a:rPr lang="en-US" dirty="0"/>
              <a:t>Rule of thumb: use good variable and function names, and then add comments when necessary.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A24E2-E795-FA45-8A87-D90DF00C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C86F90-3E01-624B-8E3C-3B02221A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5581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690DA-D7F3-A545-95D1-4C979FBAE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Documentation strings (docstrings) are comments for functions, with a specific format:</a:t>
            </a:r>
          </a:p>
          <a:p>
            <a:pPr lvl="1"/>
            <a:r>
              <a:rPr lang="en-US" dirty="0"/>
              <a:t>What does the function do?</a:t>
            </a:r>
          </a:p>
          <a:p>
            <a:pPr lvl="1"/>
            <a:r>
              <a:rPr lang="en-US" dirty="0"/>
              <a:t>What values need to be input to the function?</a:t>
            </a:r>
          </a:p>
          <a:p>
            <a:pPr lvl="1"/>
            <a:r>
              <a:rPr lang="en-US" dirty="0"/>
              <a:t>What are the output values of the function?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Simple functions (1 or 2 lines) only need a quick description. Longer functions should have a description, along with the required inputs and outputs.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8A8B4-D1E1-5E41-B9F9-14621E56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3D3D4A-902B-DD46-9400-D82A1B47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Docstrings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E4429-ACD5-4AFF-A178-9F27B1BC5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54" t="7352" r="21122" b="65811"/>
          <a:stretch/>
        </p:blipFill>
        <p:spPr>
          <a:xfrm>
            <a:off x="2706106" y="3025945"/>
            <a:ext cx="6779788" cy="17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8BE51-4465-44B0-8077-6BD59521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79559B-A3CF-4D93-A113-3448DD1A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Docstrings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52116-3D70-4E3F-966D-0DBADAA7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67" y="1339273"/>
            <a:ext cx="7811265" cy="4923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33BCA5-A678-4C31-A681-2FA2807DF4A0}"/>
              </a:ext>
            </a:extLst>
          </p:cNvPr>
          <p:cNvSpPr/>
          <p:nvPr/>
        </p:nvSpPr>
        <p:spPr>
          <a:xfrm>
            <a:off x="2632364" y="1801091"/>
            <a:ext cx="5846618" cy="387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40D4C-CF7F-4AF7-8D6E-120254D600F3}"/>
              </a:ext>
            </a:extLst>
          </p:cNvPr>
          <p:cNvSpPr/>
          <p:nvPr/>
        </p:nvSpPr>
        <p:spPr>
          <a:xfrm>
            <a:off x="2632364" y="2341418"/>
            <a:ext cx="7369268" cy="2720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45909-1AE8-4392-8D88-61891862C24A}"/>
              </a:ext>
            </a:extLst>
          </p:cNvPr>
          <p:cNvSpPr/>
          <p:nvPr/>
        </p:nvSpPr>
        <p:spPr>
          <a:xfrm>
            <a:off x="2612932" y="5213927"/>
            <a:ext cx="1552668" cy="1048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1F1EC-B67E-466F-97D6-760668433660}"/>
              </a:ext>
            </a:extLst>
          </p:cNvPr>
          <p:cNvSpPr txBox="1"/>
          <p:nvPr/>
        </p:nvSpPr>
        <p:spPr>
          <a:xfrm>
            <a:off x="868892" y="1838159"/>
            <a:ext cx="154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B110D-8F75-44CC-9D62-1E22FC1CB33E}"/>
              </a:ext>
            </a:extLst>
          </p:cNvPr>
          <p:cNvSpPr txBox="1"/>
          <p:nvPr/>
        </p:nvSpPr>
        <p:spPr>
          <a:xfrm>
            <a:off x="10001632" y="3378306"/>
            <a:ext cx="154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 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C3913-DCC5-47BA-8D92-882B3B1C47D4}"/>
              </a:ext>
            </a:extLst>
          </p:cNvPr>
          <p:cNvSpPr txBox="1"/>
          <p:nvPr/>
        </p:nvSpPr>
        <p:spPr>
          <a:xfrm>
            <a:off x="2597726" y="6329821"/>
            <a:ext cx="161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 Values</a:t>
            </a:r>
          </a:p>
        </p:txBody>
      </p:sp>
    </p:spTree>
    <p:extLst>
      <p:ext uri="{BB962C8B-B14F-4D97-AF65-F5344CB8AC3E}">
        <p14:creationId xmlns:p14="http://schemas.microsoft.com/office/powerpoint/2010/main" val="3788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865</Words>
  <Application>Microsoft Macintosh PowerPoint</Application>
  <PresentationFormat>Widescreen</PresentationFormat>
  <Paragraphs>144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EN.540.635 Software Carpentry  Lecture 4 More Python Basics and the Python Imaging Library</vt:lpstr>
      <vt:lpstr>What We’ve Covered So Far…</vt:lpstr>
      <vt:lpstr>Code Readability</vt:lpstr>
      <vt:lpstr>Variable and Function Names</vt:lpstr>
      <vt:lpstr>Python Keywords</vt:lpstr>
      <vt:lpstr>Code Organization</vt:lpstr>
      <vt:lpstr>Comments</vt:lpstr>
      <vt:lpstr>Docstrings</vt:lpstr>
      <vt:lpstr>Docstrings</vt:lpstr>
      <vt:lpstr>PEP 8 Styling</vt:lpstr>
      <vt:lpstr>PEP 8 Styling</vt:lpstr>
      <vt:lpstr>Linters in Sublime</vt:lpstr>
      <vt:lpstr>Python Modules</vt:lpstr>
      <vt:lpstr>Python Imaging Library</vt:lpstr>
      <vt:lpstr>Python Imaging Library: Opening an Image</vt:lpstr>
      <vt:lpstr>Python Imaging Library: Pixel Manipulation</vt:lpstr>
      <vt:lpstr>Python Imaging Library: Creating a New Image</vt:lpstr>
      <vt:lpstr>Python Imaging Library: Saving an Image</vt:lpstr>
      <vt:lpstr>Basic Example</vt:lpstr>
      <vt:lpstr>Basic Example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EN.540.635 Software Carpentry  Lecture # This is the Title of the Lecture</dc:title>
  <dc:creator>Isaiah Chen</dc:creator>
  <cp:lastModifiedBy>Isaiah Chen</cp:lastModifiedBy>
  <cp:revision>34</cp:revision>
  <dcterms:created xsi:type="dcterms:W3CDTF">2020-01-08T21:03:57Z</dcterms:created>
  <dcterms:modified xsi:type="dcterms:W3CDTF">2020-08-04T18:36:40Z</dcterms:modified>
</cp:coreProperties>
</file>