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sldIdLst>
    <p:sldId id="257" r:id="rId2"/>
    <p:sldId id="266" r:id="rId3"/>
    <p:sldId id="267" r:id="rId4"/>
    <p:sldId id="270" r:id="rId5"/>
    <p:sldId id="271" r:id="rId6"/>
    <p:sldId id="265" r:id="rId7"/>
    <p:sldId id="278" r:id="rId8"/>
    <p:sldId id="274" r:id="rId9"/>
    <p:sldId id="269" r:id="rId10"/>
    <p:sldId id="272" r:id="rId11"/>
    <p:sldId id="273" r:id="rId12"/>
    <p:sldId id="275" r:id="rId13"/>
    <p:sldId id="276" r:id="rId14"/>
    <p:sldId id="27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28"/>
    <p:restoredTop sz="89105" autoAdjust="0"/>
  </p:normalViewPr>
  <p:slideViewPr>
    <p:cSldViewPr snapToGrid="0" snapToObjects="1">
      <p:cViewPr>
        <p:scale>
          <a:sx n="103" d="100"/>
          <a:sy n="103" d="100"/>
        </p:scale>
        <p:origin x="1800" y="808"/>
      </p:cViewPr>
      <p:guideLst/>
    </p:cSldViewPr>
  </p:slideViewPr>
  <p:notesTextViewPr>
    <p:cViewPr>
      <p:scale>
        <a:sx n="95" d="100"/>
        <a:sy n="9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BA09B2-8C91-A445-90E5-6766EA5CC5F6}" type="datetimeFigureOut">
              <a:rPr lang="en-US" smtClean="0"/>
              <a:t>9/19/24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3BAAB2-A5C2-C341-8007-CF2FB7605F6B}" type="slidenum">
              <a:rPr lang="en-US" smtClean="0"/>
              <a:t>‹#›</a:t>
            </a:fld>
            <a:endParaRPr lang="en-US"/>
          </a:p>
        </p:txBody>
      </p:sp>
    </p:spTree>
    <p:extLst>
      <p:ext uri="{BB962C8B-B14F-4D97-AF65-F5344CB8AC3E}">
        <p14:creationId xmlns:p14="http://schemas.microsoft.com/office/powerpoint/2010/main" val="2436700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today’s lecture, we will be talking about another python data structure called Dictionaries. A certain type of binary operation between integers called the modulo operation. And finally we will also be talking about some of the different types of errors that pop while writing code, how to debug them or catch them to make sure that your program is working correctly.</a:t>
            </a:r>
          </a:p>
        </p:txBody>
      </p:sp>
      <p:sp>
        <p:nvSpPr>
          <p:cNvPr id="4" name="Slide Number Placeholder 3"/>
          <p:cNvSpPr>
            <a:spLocks noGrp="1"/>
          </p:cNvSpPr>
          <p:nvPr>
            <p:ph type="sldNum" sz="quarter" idx="5"/>
          </p:nvPr>
        </p:nvSpPr>
        <p:spPr/>
        <p:txBody>
          <a:bodyPr/>
          <a:lstStyle/>
          <a:p>
            <a:fld id="{843BAAB2-A5C2-C341-8007-CF2FB7605F6B}" type="slidenum">
              <a:rPr lang="en-US" smtClean="0"/>
              <a:t>1</a:t>
            </a:fld>
            <a:endParaRPr lang="en-US"/>
          </a:p>
        </p:txBody>
      </p:sp>
    </p:spTree>
    <p:extLst>
      <p:ext uri="{BB962C8B-B14F-4D97-AF65-F5344CB8AC3E}">
        <p14:creationId xmlns:p14="http://schemas.microsoft.com/office/powerpoint/2010/main" val="30060226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is an example of what encrypting would look like on a single letter of your message. You would repeat this for all letters in the message to encode the entire message.</a:t>
            </a:r>
          </a:p>
        </p:txBody>
      </p:sp>
      <p:sp>
        <p:nvSpPr>
          <p:cNvPr id="4" name="Slide Number Placeholder 3"/>
          <p:cNvSpPr>
            <a:spLocks noGrp="1"/>
          </p:cNvSpPr>
          <p:nvPr>
            <p:ph type="sldNum" sz="quarter" idx="5"/>
          </p:nvPr>
        </p:nvSpPr>
        <p:spPr/>
        <p:txBody>
          <a:bodyPr/>
          <a:lstStyle/>
          <a:p>
            <a:fld id="{843BAAB2-A5C2-C341-8007-CF2FB7605F6B}" type="slidenum">
              <a:rPr lang="en-US" smtClean="0"/>
              <a:t>10</a:t>
            </a:fld>
            <a:endParaRPr lang="en-US"/>
          </a:p>
        </p:txBody>
      </p:sp>
    </p:spTree>
    <p:extLst>
      <p:ext uri="{BB962C8B-B14F-4D97-AF65-F5344CB8AC3E}">
        <p14:creationId xmlns:p14="http://schemas.microsoft.com/office/powerpoint/2010/main" val="21044005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Usually P and Q are 2048 long binary numbers.</a:t>
            </a:r>
          </a:p>
          <a:p>
            <a:r>
              <a:rPr lang="en-GB" dirty="0"/>
              <a:t>If someone really, really wants to get access to sensitive information they can generate there own triplets of N, E and D and try to ‘brute force your message’. This is the reason that it is recommended that P and Q be random large prime numbers. This results in large values for the triplets.</a:t>
            </a:r>
          </a:p>
        </p:txBody>
      </p:sp>
      <p:sp>
        <p:nvSpPr>
          <p:cNvPr id="4" name="Slide Number Placeholder 3"/>
          <p:cNvSpPr>
            <a:spLocks noGrp="1"/>
          </p:cNvSpPr>
          <p:nvPr>
            <p:ph type="sldNum" sz="quarter" idx="5"/>
          </p:nvPr>
        </p:nvSpPr>
        <p:spPr/>
        <p:txBody>
          <a:bodyPr/>
          <a:lstStyle/>
          <a:p>
            <a:fld id="{843BAAB2-A5C2-C341-8007-CF2FB7605F6B}" type="slidenum">
              <a:rPr lang="en-US" smtClean="0"/>
              <a:t>11</a:t>
            </a:fld>
            <a:endParaRPr lang="en-US"/>
          </a:p>
        </p:txBody>
      </p:sp>
    </p:spTree>
    <p:extLst>
      <p:ext uri="{BB962C8B-B14F-4D97-AF65-F5344CB8AC3E}">
        <p14:creationId xmlns:p14="http://schemas.microsoft.com/office/powerpoint/2010/main" val="2742497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that you are going to be writing bigger programs different segments that build off of each other, it is also a good idea to get a better idea of the different types of errors that you might encounter in the way. Understanding errors will help you to be better and faster at debugging them. The first type of error that you might see of if you just use the wrong command. How do you tell what’s wrong. In the case of sublime text or other IDEs there will be section of the screen that will describe what wen wrong. For example it tells you that the error is in line 1 and the type of error is a </a:t>
            </a:r>
            <a:r>
              <a:rPr lang="en-GB" dirty="0" err="1"/>
              <a:t>NameError</a:t>
            </a:r>
            <a:r>
              <a:rPr lang="en-GB" dirty="0"/>
              <a:t> because it doesn’t know that rang is.</a:t>
            </a:r>
          </a:p>
          <a:p>
            <a:endParaRPr lang="en-GB" dirty="0"/>
          </a:p>
          <a:p>
            <a:r>
              <a:rPr lang="en-GB" dirty="0"/>
              <a:t>Apart from errors, you will also encounter exceptions. These occur when you’ve types everything correctly but you’ve used it wrong or you’ve used it </a:t>
            </a:r>
            <a:r>
              <a:rPr lang="en-GB" dirty="0" err="1"/>
              <a:t>ina</a:t>
            </a:r>
            <a:r>
              <a:rPr lang="en-GB" dirty="0"/>
              <a:t> way that it was not expecting to be used. For example if you have variables a and b, and you try to calculate a/b. The syntax is still correct. But during execution, if it turns out that the denominator is 0, it will exit out of the program and tell you that you made try to divide by 0, which cannot be done. </a:t>
            </a:r>
          </a:p>
        </p:txBody>
      </p:sp>
      <p:sp>
        <p:nvSpPr>
          <p:cNvPr id="4" name="Slide Number Placeholder 3"/>
          <p:cNvSpPr>
            <a:spLocks noGrp="1"/>
          </p:cNvSpPr>
          <p:nvPr>
            <p:ph type="sldNum" sz="quarter" idx="5"/>
          </p:nvPr>
        </p:nvSpPr>
        <p:spPr/>
        <p:txBody>
          <a:bodyPr/>
          <a:lstStyle/>
          <a:p>
            <a:fld id="{843BAAB2-A5C2-C341-8007-CF2FB7605F6B}" type="slidenum">
              <a:rPr lang="en-US" smtClean="0"/>
              <a:t>12</a:t>
            </a:fld>
            <a:endParaRPr lang="en-US"/>
          </a:p>
        </p:txBody>
      </p:sp>
    </p:spTree>
    <p:extLst>
      <p:ext uri="{BB962C8B-B14F-4D97-AF65-F5344CB8AC3E}">
        <p14:creationId xmlns:p14="http://schemas.microsoft.com/office/powerpoint/2010/main" val="34831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While you are writing bigger programs you need to be able to account for the kinds of exceptions that you expect the application or program to run into. For example, you wrote a program that is a calculator app and requires user input. The user input the values 1 and 0 for a division operation. Your program should be robust enough that it will not crash when it runs into such errors. It should return something informative to the user on what the did wrong while using the program.</a:t>
            </a:r>
          </a:p>
          <a:p>
            <a:endParaRPr lang="en-GB" dirty="0"/>
          </a:p>
          <a:p>
            <a:r>
              <a:rPr lang="en-GB" dirty="0"/>
              <a:t>This is done using the try/except block.</a:t>
            </a:r>
          </a:p>
          <a:p>
            <a:endParaRPr lang="en-GB" dirty="0"/>
          </a:p>
          <a:p>
            <a:r>
              <a:rPr lang="en-GB" dirty="0"/>
              <a:t>DEMO</a:t>
            </a:r>
          </a:p>
        </p:txBody>
      </p:sp>
      <p:sp>
        <p:nvSpPr>
          <p:cNvPr id="4" name="Slide Number Placeholder 3"/>
          <p:cNvSpPr>
            <a:spLocks noGrp="1"/>
          </p:cNvSpPr>
          <p:nvPr>
            <p:ph type="sldNum" sz="quarter" idx="5"/>
          </p:nvPr>
        </p:nvSpPr>
        <p:spPr/>
        <p:txBody>
          <a:bodyPr/>
          <a:lstStyle/>
          <a:p>
            <a:fld id="{843BAAB2-A5C2-C341-8007-CF2FB7605F6B}" type="slidenum">
              <a:rPr lang="en-US" smtClean="0"/>
              <a:t>13</a:t>
            </a:fld>
            <a:endParaRPr lang="en-US"/>
          </a:p>
        </p:txBody>
      </p:sp>
    </p:spTree>
    <p:extLst>
      <p:ext uri="{BB962C8B-B14F-4D97-AF65-F5344CB8AC3E}">
        <p14:creationId xmlns:p14="http://schemas.microsoft.com/office/powerpoint/2010/main" val="37700404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some cases, you might want to wrote your program such that you make sure that all the different components in a function are exactly what they should. You would like to assert that they are as expected and if not you would like to raise a warning or ‘</a:t>
            </a:r>
            <a:r>
              <a:rPr lang="en-GB" dirty="0" err="1"/>
              <a:t>AssertionError</a:t>
            </a:r>
            <a:r>
              <a:rPr lang="en-GB" dirty="0"/>
              <a:t>’ to warn the user that something is wrong. For example in this case, even though the function circle area will technically return a value, negative radius values do not make sense. As such the programmer wrote that program in such a way that negative values for the radius parameter are not accepted.</a:t>
            </a:r>
          </a:p>
        </p:txBody>
      </p:sp>
      <p:sp>
        <p:nvSpPr>
          <p:cNvPr id="4" name="Slide Number Placeholder 3"/>
          <p:cNvSpPr>
            <a:spLocks noGrp="1"/>
          </p:cNvSpPr>
          <p:nvPr>
            <p:ph type="sldNum" sz="quarter" idx="5"/>
          </p:nvPr>
        </p:nvSpPr>
        <p:spPr/>
        <p:txBody>
          <a:bodyPr/>
          <a:lstStyle/>
          <a:p>
            <a:fld id="{843BAAB2-A5C2-C341-8007-CF2FB7605F6B}" type="slidenum">
              <a:rPr lang="en-US" smtClean="0"/>
              <a:t>14</a:t>
            </a:fld>
            <a:endParaRPr lang="en-US"/>
          </a:p>
        </p:txBody>
      </p:sp>
    </p:spTree>
    <p:extLst>
      <p:ext uri="{BB962C8B-B14F-4D97-AF65-F5344CB8AC3E}">
        <p14:creationId xmlns:p14="http://schemas.microsoft.com/office/powerpoint/2010/main" val="1005107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we’ll be applying our brand new knowledge on modular arithmetic and try to apply it and write functions that extensively use it on a topic called encryption. </a:t>
            </a:r>
          </a:p>
          <a:p>
            <a:endParaRPr lang="en-GB" dirty="0"/>
          </a:p>
          <a:p>
            <a:r>
              <a:rPr lang="en-GB" dirty="0"/>
              <a:t>While using the internet a lot of personal information is sent and received that we would rather not fall into the hands of certain ‘</a:t>
            </a:r>
            <a:r>
              <a:rPr lang="en-GB" dirty="0" err="1"/>
              <a:t>unsavory</a:t>
            </a:r>
            <a:r>
              <a:rPr lang="en-GB" dirty="0"/>
              <a:t>’ individuals and prevents interference from people who could potentially intercept our data. Only authorized people are able decipher what the actual data is. Encryption therefore is a technique that is used to modify your information or data such that other people would not be able to understand the true form of the data. Encrypted data that is not meant for you looks like gibberish, but can only be decrypted by the right person. The idea behind encryption is…</a:t>
            </a:r>
          </a:p>
          <a:p>
            <a:endParaRPr lang="en-GB" dirty="0"/>
          </a:p>
          <a:p>
            <a:r>
              <a:rPr lang="en-GB" dirty="0"/>
              <a:t>We want to look into encryption and try an reproduce it on a smaller case. This application will allow you to become familiar with a lot of programming concepts and build up your knowledge and skills.</a:t>
            </a:r>
          </a:p>
        </p:txBody>
      </p:sp>
      <p:sp>
        <p:nvSpPr>
          <p:cNvPr id="4" name="Slide Number Placeholder 3"/>
          <p:cNvSpPr>
            <a:spLocks noGrp="1"/>
          </p:cNvSpPr>
          <p:nvPr>
            <p:ph type="sldNum" sz="quarter" idx="5"/>
          </p:nvPr>
        </p:nvSpPr>
        <p:spPr/>
        <p:txBody>
          <a:bodyPr/>
          <a:lstStyle/>
          <a:p>
            <a:fld id="{843BAAB2-A5C2-C341-8007-CF2FB7605F6B}" type="slidenum">
              <a:rPr lang="en-US" smtClean="0"/>
              <a:t>2</a:t>
            </a:fld>
            <a:endParaRPr lang="en-US"/>
          </a:p>
        </p:txBody>
      </p:sp>
    </p:spTree>
    <p:extLst>
      <p:ext uri="{BB962C8B-B14F-4D97-AF65-F5344CB8AC3E}">
        <p14:creationId xmlns:p14="http://schemas.microsoft.com/office/powerpoint/2010/main" val="4054315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Encryption is done via an algorithm and there are many different ways someone could encrypt information. One key thing to keep in mind is that it should not be easily breakable. At the same time, it should be able to be decoded. One such algorithm is RSA. Here are some of the properties of RSA encryption.</a:t>
            </a:r>
          </a:p>
          <a:p>
            <a:endParaRPr lang="en-GB" dirty="0"/>
          </a:p>
          <a:p>
            <a:r>
              <a:rPr lang="en-GB" dirty="0"/>
              <a:t>For example you have a text file that contains your personal diary entries. You obviously do not want the raw text of the file to be readable to anyone who gets their hands on it. Therefore the message in this case would be the contents of the text file, loaded as a string. Using the first key, this string would be encoded using the RSA algorithm into a list of numbers. If someone encounters these numbers, they would not be able to discern your deepest darkest secrets. Using the second keys, the list of numbers can then be reconverted back to the original text.</a:t>
            </a:r>
          </a:p>
        </p:txBody>
      </p:sp>
      <p:sp>
        <p:nvSpPr>
          <p:cNvPr id="4" name="Slide Number Placeholder 3"/>
          <p:cNvSpPr>
            <a:spLocks noGrp="1"/>
          </p:cNvSpPr>
          <p:nvPr>
            <p:ph type="sldNum" sz="quarter" idx="5"/>
          </p:nvPr>
        </p:nvSpPr>
        <p:spPr/>
        <p:txBody>
          <a:bodyPr/>
          <a:lstStyle/>
          <a:p>
            <a:fld id="{843BAAB2-A5C2-C341-8007-CF2FB7605F6B}" type="slidenum">
              <a:rPr lang="en-US" smtClean="0"/>
              <a:t>3</a:t>
            </a:fld>
            <a:endParaRPr lang="en-US"/>
          </a:p>
        </p:txBody>
      </p:sp>
    </p:spTree>
    <p:extLst>
      <p:ext uri="{BB962C8B-B14F-4D97-AF65-F5344CB8AC3E}">
        <p14:creationId xmlns:p14="http://schemas.microsoft.com/office/powerpoint/2010/main" val="3126283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on this program that we want to write, we will implement the RSA encryption algorithm. Encryption would convert the string or any important data into a bunch of numbers. And decryption would convert them back to the correct or original value. In order to achieve the first step, we need a mapping from all the letters in the English language (on a larger scale we would need a mapping of all kinds of characters that we expect to encounter while implementing the algorithm depending on who we are providing our encryption services to). One such mapping that already exists is called ASCII encoding.</a:t>
            </a:r>
          </a:p>
        </p:txBody>
      </p:sp>
      <p:sp>
        <p:nvSpPr>
          <p:cNvPr id="4" name="Slide Number Placeholder 3"/>
          <p:cNvSpPr>
            <a:spLocks noGrp="1"/>
          </p:cNvSpPr>
          <p:nvPr>
            <p:ph type="sldNum" sz="quarter" idx="5"/>
          </p:nvPr>
        </p:nvSpPr>
        <p:spPr/>
        <p:txBody>
          <a:bodyPr/>
          <a:lstStyle/>
          <a:p>
            <a:fld id="{843BAAB2-A5C2-C341-8007-CF2FB7605F6B}" type="slidenum">
              <a:rPr lang="en-US" smtClean="0"/>
              <a:t>4</a:t>
            </a:fld>
            <a:endParaRPr lang="en-US"/>
          </a:p>
        </p:txBody>
      </p:sp>
    </p:spTree>
    <p:extLst>
      <p:ext uri="{BB962C8B-B14F-4D97-AF65-F5344CB8AC3E}">
        <p14:creationId xmlns:p14="http://schemas.microsoft.com/office/powerpoint/2010/main" val="1292576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ASCII encoding maps the letters of the English alphabets and some more commonly encountered </a:t>
            </a:r>
            <a:r>
              <a:rPr lang="en-GB" dirty="0" err="1"/>
              <a:t>specia</a:t>
            </a:r>
            <a:r>
              <a:rPr lang="en-GB" dirty="0"/>
              <a:t> characters to numbers. The mapping starts off with the special characters followed by the numerical digits. The capital letters of the English alphabet start at 65 and then the lowercase letters start at 97.</a:t>
            </a:r>
          </a:p>
          <a:p>
            <a:r>
              <a:rPr lang="en-GB" dirty="0"/>
              <a:t>DEMO</a:t>
            </a:r>
          </a:p>
        </p:txBody>
      </p:sp>
      <p:sp>
        <p:nvSpPr>
          <p:cNvPr id="4" name="Slide Number Placeholder 3"/>
          <p:cNvSpPr>
            <a:spLocks noGrp="1"/>
          </p:cNvSpPr>
          <p:nvPr>
            <p:ph type="sldNum" sz="quarter" idx="5"/>
          </p:nvPr>
        </p:nvSpPr>
        <p:spPr/>
        <p:txBody>
          <a:bodyPr/>
          <a:lstStyle/>
          <a:p>
            <a:fld id="{843BAAB2-A5C2-C341-8007-CF2FB7605F6B}" type="slidenum">
              <a:rPr lang="en-US" smtClean="0"/>
              <a:t>5</a:t>
            </a:fld>
            <a:endParaRPr lang="en-US"/>
          </a:p>
        </p:txBody>
      </p:sp>
    </p:spTree>
    <p:extLst>
      <p:ext uri="{BB962C8B-B14F-4D97-AF65-F5344CB8AC3E}">
        <p14:creationId xmlns:p14="http://schemas.microsoft.com/office/powerpoint/2010/main" val="4144189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‘m’ is the divisor of the difference between ‘a’ and ‘b’. In this case we have no remainder.</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Consider a = q1m + r1 and b = q2m +r2 then</a:t>
            </a:r>
          </a:p>
          <a:p>
            <a:pPr marL="171450" indent="-171450">
              <a:buFont typeface="Arial" panose="020B0604020202020204" pitchFamily="34" charset="0"/>
              <a:buChar char="•"/>
            </a:pPr>
            <a:r>
              <a:rPr lang="en-GB" dirty="0"/>
              <a:t>a – b = km</a:t>
            </a:r>
          </a:p>
          <a:p>
            <a:pPr marL="171450" indent="-171450">
              <a:buFont typeface="Arial" panose="020B0604020202020204" pitchFamily="34" charset="0"/>
              <a:buChar char="•"/>
            </a:pPr>
            <a:r>
              <a:rPr lang="en-GB" dirty="0"/>
              <a:t>q1m + r1 - q2m - r2 = km</a:t>
            </a:r>
          </a:p>
          <a:p>
            <a:pPr marL="171450" indent="-171450">
              <a:buFont typeface="Arial" panose="020B0604020202020204" pitchFamily="34" charset="0"/>
              <a:buChar char="•"/>
            </a:pPr>
            <a:r>
              <a:rPr lang="en-GB" dirty="0"/>
              <a:t>(q1 – q2)*m + r1 – r2 = km</a:t>
            </a:r>
          </a:p>
          <a:p>
            <a:pPr marL="171450" indent="-171450">
              <a:buFont typeface="Arial" panose="020B0604020202020204" pitchFamily="34" charset="0"/>
              <a:buChar char="•"/>
            </a:pPr>
            <a:r>
              <a:rPr lang="en-GB" dirty="0"/>
              <a:t>r1 = r2</a:t>
            </a:r>
          </a:p>
        </p:txBody>
      </p:sp>
      <p:sp>
        <p:nvSpPr>
          <p:cNvPr id="4" name="Slide Number Placeholder 3"/>
          <p:cNvSpPr>
            <a:spLocks noGrp="1"/>
          </p:cNvSpPr>
          <p:nvPr>
            <p:ph type="sldNum" sz="quarter" idx="5"/>
          </p:nvPr>
        </p:nvSpPr>
        <p:spPr/>
        <p:txBody>
          <a:bodyPr/>
          <a:lstStyle/>
          <a:p>
            <a:fld id="{843BAAB2-A5C2-C341-8007-CF2FB7605F6B}" type="slidenum">
              <a:rPr lang="en-US" smtClean="0"/>
              <a:t>6</a:t>
            </a:fld>
            <a:endParaRPr lang="en-US"/>
          </a:p>
        </p:txBody>
      </p:sp>
    </p:spTree>
    <p:extLst>
      <p:ext uri="{BB962C8B-B14F-4D97-AF65-F5344CB8AC3E}">
        <p14:creationId xmlns:p14="http://schemas.microsoft.com/office/powerpoint/2010/main" val="2696609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43BAAB2-A5C2-C341-8007-CF2FB7605F6B}" type="slidenum">
              <a:rPr lang="en-US" smtClean="0"/>
              <a:t>7</a:t>
            </a:fld>
            <a:endParaRPr lang="en-US"/>
          </a:p>
        </p:txBody>
      </p:sp>
    </p:spTree>
    <p:extLst>
      <p:ext uri="{BB962C8B-B14F-4D97-AF65-F5344CB8AC3E}">
        <p14:creationId xmlns:p14="http://schemas.microsoft.com/office/powerpoint/2010/main" val="2938396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mc:Choice xmlns:a14="http://schemas.microsoft.com/office/drawing/2010/main" Requires="a14">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P and Q should be chosen at random, be large and have a big difference. These numbers should be kept as secret.</a:t>
                </a:r>
              </a:p>
              <a:p>
                <a:pPr marL="171450" indent="-171450">
                  <a:buFont typeface="Arial" panose="020B0604020202020204" pitchFamily="34" charset="0"/>
                  <a:buChar char="•"/>
                </a:pPr>
                <a:r>
                  <a:rPr lang="en-GB" dirty="0"/>
                  <a:t>Co primes (also called relative primes) are integers which have only 1 as the greatest common divisor. This is usually represented by </a:t>
                </a:r>
                <a14:m>
                  <m:oMath xmlns:m="http://schemas.openxmlformats.org/officeDocument/2006/math">
                    <m:r>
                      <a:rPr lang="en-US" b="0" i="1" smtClean="0">
                        <a:latin typeface="Cambria Math" panose="02040503050406030204" pitchFamily="18" charset="0"/>
                      </a:rPr>
                      <m:t>𝜙</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GB" dirty="0"/>
                  <a:t>. Ex : </a:t>
                </a:r>
                <a14:m>
                  <m:oMath xmlns:m="http://schemas.openxmlformats.org/officeDocument/2006/math">
                    <m:r>
                      <a:rPr lang="en-US" b="0" i="1" smtClean="0">
                        <a:latin typeface="Cambria Math" panose="02040503050406030204" pitchFamily="18" charset="0"/>
                      </a:rPr>
                      <m:t>𝜙</m:t>
                    </m:r>
                    <m:d>
                      <m:dPr>
                        <m:ctrlPr>
                          <a:rPr lang="en-US" b="0" i="1" smtClean="0">
                            <a:latin typeface="Cambria Math" panose="02040503050406030204" pitchFamily="18" charset="0"/>
                          </a:rPr>
                        </m:ctrlPr>
                      </m:dPr>
                      <m:e>
                        <m:r>
                          <a:rPr lang="en-US" b="0" i="1" smtClean="0">
                            <a:latin typeface="Cambria Math" panose="02040503050406030204" pitchFamily="18" charset="0"/>
                          </a:rPr>
                          <m:t>12</m:t>
                        </m:r>
                      </m:e>
                    </m:d>
                    <m:r>
                      <a:rPr lang="en-US" b="0" i="1" smtClean="0">
                        <a:latin typeface="Cambria Math" panose="02040503050406030204" pitchFamily="18" charset="0"/>
                      </a:rPr>
                      <m:t>=11,7,5,1 </m:t>
                    </m:r>
                  </m:oMath>
                </a14:m>
                <a:endParaRPr lang="en-GB" dirty="0"/>
              </a:p>
              <a:p>
                <a:pPr marL="171450" indent="-171450">
                  <a:buFont typeface="Arial" panose="020B0604020202020204" pitchFamily="34" charset="0"/>
                  <a:buChar char="•"/>
                </a:pPr>
                <a:r>
                  <a:rPr lang="en-GB" dirty="0"/>
                  <a:t>E is free to choose.</a:t>
                </a:r>
              </a:p>
              <a:p>
                <a:pPr marL="171450" indent="-171450">
                  <a:buFont typeface="Arial" panose="020B0604020202020204" pitchFamily="34" charset="0"/>
                  <a:buChar char="•"/>
                </a:pPr>
                <a:r>
                  <a:rPr lang="en-GB" dirty="0"/>
                  <a:t>If you do not understand every detail behind the steps and why these specific steps results in the previous property being satisfied, it is not important. The maths behind this, if you are interested, is detailed a little bit more in the handout related to the weekly challenge. It is sufficient to know that if you follow these steps, you arrive at 3 numbers N, E and D that can be used to encrypt and decrypt messages.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Class Demo for key generation – Nice segway into lab on Tuesday and Weekly Challenge</a:t>
                </a:r>
              </a:p>
              <a:p>
                <a:pPr marL="171450" indent="-171450">
                  <a:buFont typeface="Arial" panose="020B0604020202020204" pitchFamily="34" charset="0"/>
                  <a:buChar char="•"/>
                </a:pPr>
                <a:r>
                  <a:rPr lang="en-GB" dirty="0"/>
                  <a:t>Take any two primes to start off with : P=13,Q=29 (Code hint : Need to write function that checks for primes)</a:t>
                </a:r>
              </a:p>
              <a:p>
                <a:pPr marL="171450" indent="-171450">
                  <a:buFont typeface="Arial" panose="020B0604020202020204" pitchFamily="34" charset="0"/>
                  <a:buChar char="•"/>
                </a:pPr>
                <a:r>
                  <a:rPr lang="en-GB" dirty="0"/>
                  <a:t>N = 377 </a:t>
                </a:r>
              </a:p>
              <a:p>
                <a:pPr marL="171450" indent="-171450">
                  <a:buFont typeface="Arial" panose="020B0604020202020204" pitchFamily="34" charset="0"/>
                  <a:buChar char="•"/>
                </a:pPr>
                <a14:m>
                  <m:oMath xmlns:m="http://schemas.openxmlformats.org/officeDocument/2006/math">
                    <m:r>
                      <a:rPr lang="en-US" b="0" i="1" smtClean="0">
                        <a:latin typeface="Cambria Math" panose="02040503050406030204" pitchFamily="18" charset="0"/>
                      </a:rPr>
                      <m:t>𝜙</m:t>
                    </m:r>
                    <m:d>
                      <m:dPr>
                        <m:ctrlPr>
                          <a:rPr lang="en-US" b="0" i="1" smtClean="0">
                            <a:latin typeface="Cambria Math" panose="02040503050406030204" pitchFamily="18" charset="0"/>
                          </a:rPr>
                        </m:ctrlPr>
                      </m:dPr>
                      <m:e>
                        <m:r>
                          <a:rPr lang="en-US" b="0" i="1" smtClean="0">
                            <a:latin typeface="Cambria Math" panose="02040503050406030204" pitchFamily="18" charset="0"/>
                          </a:rPr>
                          <m:t>𝑁</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13−1</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29−1</m:t>
                        </m:r>
                      </m:e>
                    </m:d>
                    <m:r>
                      <a:rPr lang="en-US" b="0" i="1" smtClean="0">
                        <a:latin typeface="Cambria Math" panose="02040503050406030204" pitchFamily="18" charset="0"/>
                      </a:rPr>
                      <m:t>=12∗28=336</m:t>
                    </m:r>
                  </m:oMath>
                </a14:m>
                <a:endParaRPr lang="en-GB" dirty="0"/>
              </a:p>
              <a:p>
                <a:pPr marL="171450" indent="-171450">
                  <a:buFont typeface="Arial" panose="020B0604020202020204" pitchFamily="34" charset="0"/>
                  <a:buChar char="•"/>
                </a:pPr>
                <a:r>
                  <a:rPr lang="en-GB" dirty="0"/>
                  <a:t>E = 11 (Code hint : prime factorize </a:t>
                </a:r>
                <a14:m>
                  <m:oMath xmlns:m="http://schemas.openxmlformats.org/officeDocument/2006/math">
                    <m:r>
                      <a:rPr lang="en-US" b="0" i="1" smtClean="0">
                        <a:latin typeface="Cambria Math" panose="02040503050406030204" pitchFamily="18" charset="0"/>
                      </a:rPr>
                      <m:t>𝜙</m:t>
                    </m:r>
                    <m:d>
                      <m:dPr>
                        <m:ctrlPr>
                          <a:rPr lang="en-US" b="0" i="1" smtClean="0">
                            <a:latin typeface="Cambria Math" panose="02040503050406030204" pitchFamily="18" charset="0"/>
                          </a:rPr>
                        </m:ctrlPr>
                      </m:dPr>
                      <m:e>
                        <m:r>
                          <a:rPr lang="en-US" b="0" i="1" smtClean="0">
                            <a:latin typeface="Cambria Math" panose="02040503050406030204" pitchFamily="18" charset="0"/>
                          </a:rPr>
                          <m:t>𝑁</m:t>
                        </m:r>
                      </m:e>
                    </m:d>
                  </m:oMath>
                </a14:m>
                <a:r>
                  <a:rPr lang="en-GB" dirty="0"/>
                  <a:t> and</a:t>
                </a:r>
                <a:r>
                  <a:rPr lang="en-GB" baseline="0" dirty="0"/>
                  <a:t> select any prime not in the factorization as E)</a:t>
                </a:r>
                <a:endParaRPr lang="en-GB" dirty="0"/>
              </a:p>
              <a:p>
                <a:pPr marL="171450" indent="-171450">
                  <a:buFont typeface="Arial" panose="020B0604020202020204" pitchFamily="34" charset="0"/>
                  <a:buChar char="•"/>
                </a:pPr>
                <a14:m>
                  <m:oMath xmlns:m="http://schemas.openxmlformats.org/officeDocument/2006/math">
                    <m:r>
                      <a:rPr lang="en-US" b="0" i="1" smtClean="0">
                        <a:latin typeface="Cambria Math" panose="02040503050406030204" pitchFamily="18" charset="0"/>
                      </a:rPr>
                      <m:t>𝐷</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r>
                          <a:rPr lang="en-US" b="0" i="1" smtClean="0">
                            <a:latin typeface="Cambria Math" panose="02040503050406030204" pitchFamily="18" charset="0"/>
                          </a:rPr>
                          <m:t>336+1)</m:t>
                        </m:r>
                      </m:num>
                      <m:den>
                        <m:r>
                          <a:rPr lang="en-US" b="0" i="1" smtClean="0">
                            <a:latin typeface="Cambria Math" panose="02040503050406030204" pitchFamily="18" charset="0"/>
                          </a:rPr>
                          <m:t>11</m:t>
                        </m:r>
                      </m:den>
                    </m:f>
                    <m:r>
                      <a:rPr lang="en-US" b="0" i="1" smtClean="0">
                        <a:latin typeface="Cambria Math" panose="02040503050406030204" pitchFamily="18" charset="0"/>
                      </a:rPr>
                      <m:t>=275 </m:t>
                    </m:r>
                  </m:oMath>
                </a14:m>
                <a:r>
                  <a:rPr lang="en-GB" dirty="0"/>
                  <a:t>(Code</a:t>
                </a:r>
                <a:r>
                  <a:rPr lang="en-GB" baseline="0" dirty="0"/>
                  <a:t> hint : Iterate through ‘k’ until you get an int)</a:t>
                </a:r>
              </a:p>
            </p:txBody>
          </p:sp>
        </mc:Choice>
        <mc:Fallback>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P and Q should be chosen at random, be large and have a big difference. These numbers should be kept as secret.</a:t>
                </a:r>
              </a:p>
              <a:p>
                <a:pPr marL="171450" indent="-171450">
                  <a:buFont typeface="Arial" panose="020B0604020202020204" pitchFamily="34" charset="0"/>
                  <a:buChar char="•"/>
                </a:pPr>
                <a:r>
                  <a:rPr lang="en-GB" dirty="0"/>
                  <a:t>Co primes (also called relative primes) are integers which have only 1 as the greatest common divisor. This is usually represented by </a:t>
                </a:r>
                <a:r>
                  <a:rPr lang="en-US" b="0" i="0">
                    <a:latin typeface="Cambria Math" panose="02040503050406030204" pitchFamily="18" charset="0"/>
                  </a:rPr>
                  <a:t>𝜙(𝑛)</a:t>
                </a:r>
                <a:r>
                  <a:rPr lang="en-GB" dirty="0"/>
                  <a:t>. Ex : </a:t>
                </a:r>
                <a:r>
                  <a:rPr lang="en-US" b="0" i="0">
                    <a:latin typeface="Cambria Math" panose="02040503050406030204" pitchFamily="18" charset="0"/>
                  </a:rPr>
                  <a:t>𝜙(12)=11,7,5,1 </a:t>
                </a:r>
                <a:endParaRPr lang="en-GB" dirty="0"/>
              </a:p>
              <a:p>
                <a:pPr marL="171450" indent="-171450">
                  <a:buFont typeface="Arial" panose="020B0604020202020204" pitchFamily="34" charset="0"/>
                  <a:buChar char="•"/>
                </a:pPr>
                <a:r>
                  <a:rPr lang="en-GB" dirty="0"/>
                  <a:t>E is free to choose.</a:t>
                </a:r>
              </a:p>
              <a:p>
                <a:pPr marL="171450" indent="-171450">
                  <a:buFont typeface="Arial" panose="020B0604020202020204" pitchFamily="34" charset="0"/>
                  <a:buChar char="•"/>
                </a:pPr>
                <a:r>
                  <a:rPr lang="en-GB" dirty="0"/>
                  <a:t>If you do not understand every detail behind the steps and why these specific steps results in the previous property being satisfied, it is not important. The maths behind this, if you are interested, is detailed a little bit more in the handout related to the weekly challenge. It is sufficient to know that if you follow these steps, you arrive at 3 numbers N, E and D that can be used to encrypt and decrypt messages.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Class Demo for key generation – Nice segway into lab on Tuesday and Weekly Challenge</a:t>
                </a:r>
              </a:p>
              <a:p>
                <a:pPr marL="171450" indent="-171450">
                  <a:buFont typeface="Arial" panose="020B0604020202020204" pitchFamily="34" charset="0"/>
                  <a:buChar char="•"/>
                </a:pPr>
                <a:r>
                  <a:rPr lang="en-GB" dirty="0"/>
                  <a:t>Take any two primes to start off with : P=13,Q=29 (Code hint : Need to write function that checks for primes)</a:t>
                </a:r>
              </a:p>
              <a:p>
                <a:pPr marL="171450" indent="-171450">
                  <a:buFont typeface="Arial" panose="020B0604020202020204" pitchFamily="34" charset="0"/>
                  <a:buChar char="•"/>
                </a:pPr>
                <a:r>
                  <a:rPr lang="en-GB" dirty="0"/>
                  <a:t>N = 377 </a:t>
                </a:r>
              </a:p>
              <a:p>
                <a:pPr marL="171450" indent="-171450">
                  <a:buFont typeface="Arial" panose="020B0604020202020204" pitchFamily="34" charset="0"/>
                  <a:buChar char="•"/>
                </a:pPr>
                <a:r>
                  <a:rPr lang="en-US" b="0" i="0">
                    <a:latin typeface="Cambria Math" panose="02040503050406030204" pitchFamily="18" charset="0"/>
                  </a:rPr>
                  <a:t>𝜙(𝑁)=(13−1)∗(29−1)=12∗28=336</a:t>
                </a:r>
                <a:endParaRPr lang="en-GB" dirty="0"/>
              </a:p>
              <a:p>
                <a:pPr marL="171450" indent="-171450">
                  <a:buFont typeface="Arial" panose="020B0604020202020204" pitchFamily="34" charset="0"/>
                  <a:buChar char="•"/>
                </a:pPr>
                <a:r>
                  <a:rPr lang="en-GB" dirty="0"/>
                  <a:t>E = 11 (Code hint : prime factorize </a:t>
                </a:r>
                <a:r>
                  <a:rPr lang="en-US" b="0" i="0">
                    <a:latin typeface="Cambria Math" panose="02040503050406030204" pitchFamily="18" charset="0"/>
                  </a:rPr>
                  <a:t>𝜙(𝑁)</a:t>
                </a:r>
                <a:r>
                  <a:rPr lang="en-GB" dirty="0"/>
                  <a:t> and</a:t>
                </a:r>
                <a:r>
                  <a:rPr lang="en-GB" baseline="0" dirty="0"/>
                  <a:t> select any prime not in the factorization as E)</a:t>
                </a:r>
                <a:endParaRPr lang="en-GB" dirty="0"/>
              </a:p>
              <a:p>
                <a:pPr marL="171450" indent="-171450">
                  <a:buFont typeface="Arial" panose="020B0604020202020204" pitchFamily="34" charset="0"/>
                  <a:buChar char="•"/>
                </a:pPr>
                <a:r>
                  <a:rPr lang="en-US" b="0" i="0">
                    <a:latin typeface="Cambria Math" panose="02040503050406030204" pitchFamily="18" charset="0"/>
                  </a:rPr>
                  <a:t>𝐷=((9∗336+1))/11=275 </a:t>
                </a:r>
                <a:r>
                  <a:rPr lang="en-GB" dirty="0"/>
                  <a:t>(Code</a:t>
                </a:r>
                <a:r>
                  <a:rPr lang="en-GB" baseline="0" dirty="0"/>
                  <a:t> hint : Iterate through ‘k’ until you get an int)</a:t>
                </a:r>
              </a:p>
            </p:txBody>
          </p:sp>
        </mc:Fallback>
      </mc:AlternateContent>
      <p:sp>
        <p:nvSpPr>
          <p:cNvPr id="4" name="Slide Number Placeholder 3"/>
          <p:cNvSpPr>
            <a:spLocks noGrp="1"/>
          </p:cNvSpPr>
          <p:nvPr>
            <p:ph type="sldNum" sz="quarter" idx="5"/>
          </p:nvPr>
        </p:nvSpPr>
        <p:spPr/>
        <p:txBody>
          <a:bodyPr/>
          <a:lstStyle/>
          <a:p>
            <a:fld id="{843BAAB2-A5C2-C341-8007-CF2FB7605F6B}" type="slidenum">
              <a:rPr lang="en-US" smtClean="0"/>
              <a:t>8</a:t>
            </a:fld>
            <a:endParaRPr lang="en-US"/>
          </a:p>
        </p:txBody>
      </p:sp>
    </p:spTree>
    <p:extLst>
      <p:ext uri="{BB962C8B-B14F-4D97-AF65-F5344CB8AC3E}">
        <p14:creationId xmlns:p14="http://schemas.microsoft.com/office/powerpoint/2010/main" val="3254664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what the flow chart of encryption and decryption looks like. You will be implementing the RSA encryption algorithm step-by-step during this lab and ultimately submitting it as a homework assignment. While this does seem like a abstract task still, the problem statement will further be broken down into smaller units and then different parts of it will connect and give you the end result.</a:t>
            </a:r>
          </a:p>
        </p:txBody>
      </p:sp>
      <p:sp>
        <p:nvSpPr>
          <p:cNvPr id="4" name="Slide Number Placeholder 3"/>
          <p:cNvSpPr>
            <a:spLocks noGrp="1"/>
          </p:cNvSpPr>
          <p:nvPr>
            <p:ph type="sldNum" sz="quarter" idx="5"/>
          </p:nvPr>
        </p:nvSpPr>
        <p:spPr/>
        <p:txBody>
          <a:bodyPr/>
          <a:lstStyle/>
          <a:p>
            <a:fld id="{843BAAB2-A5C2-C341-8007-CF2FB7605F6B}" type="slidenum">
              <a:rPr lang="en-US" smtClean="0"/>
              <a:t>9</a:t>
            </a:fld>
            <a:endParaRPr lang="en-US"/>
          </a:p>
        </p:txBody>
      </p:sp>
    </p:spTree>
    <p:extLst>
      <p:ext uri="{BB962C8B-B14F-4D97-AF65-F5344CB8AC3E}">
        <p14:creationId xmlns:p14="http://schemas.microsoft.com/office/powerpoint/2010/main" val="4179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D47A920-1A25-EB4B-B477-089AF928CE83}"/>
              </a:ext>
            </a:extLst>
          </p:cNvPr>
          <p:cNvSpPr/>
          <p:nvPr userDrawn="1"/>
        </p:nvSpPr>
        <p:spPr>
          <a:xfrm>
            <a:off x="0" y="0"/>
            <a:ext cx="12192000" cy="6858000"/>
          </a:xfrm>
          <a:prstGeom prst="rect">
            <a:avLst/>
          </a:prstGeom>
          <a:solidFill>
            <a:srgbClr val="0B5EB8"/>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 name="Title 1">
            <a:extLst>
              <a:ext uri="{FF2B5EF4-FFF2-40B4-BE49-F238E27FC236}">
                <a16:creationId xmlns:a16="http://schemas.microsoft.com/office/drawing/2014/main" id="{480A2D23-F461-0C45-BC8C-7DF844492DEB}"/>
              </a:ext>
            </a:extLst>
          </p:cNvPr>
          <p:cNvSpPr>
            <a:spLocks noGrp="1"/>
          </p:cNvSpPr>
          <p:nvPr>
            <p:ph type="ctrTitle"/>
          </p:nvPr>
        </p:nvSpPr>
        <p:spPr>
          <a:xfrm>
            <a:off x="1524000" y="2657254"/>
            <a:ext cx="9144000" cy="2387600"/>
          </a:xfrm>
        </p:spPr>
        <p:txBody>
          <a:bodyPr anchor="ctr">
            <a:normAutofit/>
          </a:bodyPr>
          <a:lstStyle>
            <a:lvl1pPr algn="ctr">
              <a:defRPr sz="3200">
                <a:solidFill>
                  <a:schemeClr val="bg1"/>
                </a:solidFill>
                <a:latin typeface="Cambria" panose="02040503050406030204" pitchFamily="18" charset="0"/>
              </a:defRPr>
            </a:lvl1pPr>
          </a:lstStyle>
          <a:p>
            <a:r>
              <a:rPr lang="en-US" dirty="0"/>
              <a:t>Click to edit Master title style</a:t>
            </a:r>
          </a:p>
        </p:txBody>
      </p:sp>
      <p:sp>
        <p:nvSpPr>
          <p:cNvPr id="4" name="Date Placeholder 3">
            <a:extLst>
              <a:ext uri="{FF2B5EF4-FFF2-40B4-BE49-F238E27FC236}">
                <a16:creationId xmlns:a16="http://schemas.microsoft.com/office/drawing/2014/main" id="{5FB4B80E-C724-F24F-B890-F367ABEE79E1}"/>
              </a:ext>
            </a:extLst>
          </p:cNvPr>
          <p:cNvSpPr>
            <a:spLocks noGrp="1"/>
          </p:cNvSpPr>
          <p:nvPr>
            <p:ph type="dt" sz="half" idx="10"/>
          </p:nvPr>
        </p:nvSpPr>
        <p:spPr/>
        <p:txBody>
          <a:bodyPr/>
          <a:lstStyle/>
          <a:p>
            <a:fld id="{1695AEC3-F1AD-A34D-9AC3-9CDE220B750F}" type="datetime1">
              <a:rPr lang="en-US" smtClean="0"/>
              <a:t>9/19/24</a:t>
            </a:fld>
            <a:endParaRPr lang="en-US"/>
          </a:p>
        </p:txBody>
      </p:sp>
      <p:sp>
        <p:nvSpPr>
          <p:cNvPr id="5" name="Footer Placeholder 4">
            <a:extLst>
              <a:ext uri="{FF2B5EF4-FFF2-40B4-BE49-F238E27FC236}">
                <a16:creationId xmlns:a16="http://schemas.microsoft.com/office/drawing/2014/main" id="{2EC808E5-432B-C04C-8E80-9E255CC82C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80E47E-D3B8-9047-8152-B3947F09B783}"/>
              </a:ext>
            </a:extLst>
          </p:cNvPr>
          <p:cNvSpPr>
            <a:spLocks noGrp="1"/>
          </p:cNvSpPr>
          <p:nvPr>
            <p:ph type="sldNum" sz="quarter" idx="12"/>
          </p:nvPr>
        </p:nvSpPr>
        <p:spPr/>
        <p:txBody>
          <a:bodyPr/>
          <a:lstStyle/>
          <a:p>
            <a:fld id="{039594E2-DD67-8748-9F72-46C8CFC01FDA}" type="slidenum">
              <a:rPr lang="en-US" smtClean="0"/>
              <a:t>‹#›</a:t>
            </a:fld>
            <a:endParaRPr lang="en-US"/>
          </a:p>
        </p:txBody>
      </p:sp>
      <p:cxnSp>
        <p:nvCxnSpPr>
          <p:cNvPr id="8" name="Straight Connector 7">
            <a:extLst>
              <a:ext uri="{FF2B5EF4-FFF2-40B4-BE49-F238E27FC236}">
                <a16:creationId xmlns:a16="http://schemas.microsoft.com/office/drawing/2014/main" id="{19682970-77C7-D34C-AF9B-C3715446C5AC}"/>
              </a:ext>
            </a:extLst>
          </p:cNvPr>
          <p:cNvCxnSpPr/>
          <p:nvPr userDrawn="1"/>
        </p:nvCxnSpPr>
        <p:spPr>
          <a:xfrm>
            <a:off x="3317668" y="2261339"/>
            <a:ext cx="5554151" cy="0"/>
          </a:xfrm>
          <a:prstGeom prst="line">
            <a:avLst/>
          </a:prstGeom>
          <a:ln w="6350" cmpd="sng">
            <a:solidFill>
              <a:schemeClr val="bg1"/>
            </a:solidFill>
          </a:ln>
        </p:spPr>
        <p:style>
          <a:lnRef idx="2">
            <a:schemeClr val="accent1"/>
          </a:lnRef>
          <a:fillRef idx="0">
            <a:schemeClr val="accent1"/>
          </a:fillRef>
          <a:effectRef idx="1">
            <a:schemeClr val="accent1"/>
          </a:effectRef>
          <a:fontRef idx="minor">
            <a:schemeClr val="tx1"/>
          </a:fontRef>
        </p:style>
      </p:cxnSp>
      <p:pic>
        <p:nvPicPr>
          <p:cNvPr id="9" name="Picture 8" descr="whiting.logo.large.vertical.white.eps">
            <a:extLst>
              <a:ext uri="{FF2B5EF4-FFF2-40B4-BE49-F238E27FC236}">
                <a16:creationId xmlns:a16="http://schemas.microsoft.com/office/drawing/2014/main" id="{BBC4353D-7129-5C46-B146-1FC0D9989F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5579" y="269622"/>
            <a:ext cx="2938326" cy="1966596"/>
          </a:xfrm>
          <a:prstGeom prst="rect">
            <a:avLst/>
          </a:prstGeom>
        </p:spPr>
      </p:pic>
    </p:spTree>
    <p:extLst>
      <p:ext uri="{BB962C8B-B14F-4D97-AF65-F5344CB8AC3E}">
        <p14:creationId xmlns:p14="http://schemas.microsoft.com/office/powerpoint/2010/main" val="2606148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808D-C286-004D-9F6C-ADB2ED7B31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8F665D-6594-AD4D-BB02-5EFA66E16C4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7C5CAB-B39D-1A47-9801-7A257926D6B9}"/>
              </a:ext>
            </a:extLst>
          </p:cNvPr>
          <p:cNvSpPr>
            <a:spLocks noGrp="1"/>
          </p:cNvSpPr>
          <p:nvPr>
            <p:ph type="dt" sz="half" idx="10"/>
          </p:nvPr>
        </p:nvSpPr>
        <p:spPr/>
        <p:txBody>
          <a:bodyPr/>
          <a:lstStyle/>
          <a:p>
            <a:fld id="{2482415E-DF78-3C4E-A20E-FEF805C9EED9}" type="datetime1">
              <a:rPr lang="en-US" smtClean="0"/>
              <a:t>9/19/24</a:t>
            </a:fld>
            <a:endParaRPr lang="en-US"/>
          </a:p>
        </p:txBody>
      </p:sp>
      <p:sp>
        <p:nvSpPr>
          <p:cNvPr id="5" name="Footer Placeholder 4">
            <a:extLst>
              <a:ext uri="{FF2B5EF4-FFF2-40B4-BE49-F238E27FC236}">
                <a16:creationId xmlns:a16="http://schemas.microsoft.com/office/drawing/2014/main" id="{C2FC4A56-7846-2C4A-83B4-1DAB9AA3B5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E2730A-CEF3-034F-AD9E-46FB63DA0BDB}"/>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2133065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EFC2EA-99F6-BC4D-A84A-9730436DB0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56B4AF-B0F4-EE4B-AC3F-CA8DACD03B1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10094B-553C-5142-8CBC-6E90D62A889C}"/>
              </a:ext>
            </a:extLst>
          </p:cNvPr>
          <p:cNvSpPr>
            <a:spLocks noGrp="1"/>
          </p:cNvSpPr>
          <p:nvPr>
            <p:ph type="dt" sz="half" idx="10"/>
          </p:nvPr>
        </p:nvSpPr>
        <p:spPr/>
        <p:txBody>
          <a:bodyPr/>
          <a:lstStyle/>
          <a:p>
            <a:fld id="{DF64311C-14A0-4F4E-8EC3-903BE5FAFE8C}" type="datetime1">
              <a:rPr lang="en-US" smtClean="0"/>
              <a:t>9/19/24</a:t>
            </a:fld>
            <a:endParaRPr lang="en-US"/>
          </a:p>
        </p:txBody>
      </p:sp>
      <p:sp>
        <p:nvSpPr>
          <p:cNvPr id="5" name="Footer Placeholder 4">
            <a:extLst>
              <a:ext uri="{FF2B5EF4-FFF2-40B4-BE49-F238E27FC236}">
                <a16:creationId xmlns:a16="http://schemas.microsoft.com/office/drawing/2014/main" id="{F4DB07BB-929C-4545-8D30-CA21CED7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3BB31-05FD-BA4B-B99F-7CC3236B4A46}"/>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4054631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BFA981-6550-1F46-99B0-766379DEDF26}"/>
              </a:ext>
            </a:extLst>
          </p:cNvPr>
          <p:cNvSpPr>
            <a:spLocks noGrp="1"/>
          </p:cNvSpPr>
          <p:nvPr>
            <p:ph idx="1"/>
          </p:nvPr>
        </p:nvSpPr>
        <p:spPr>
          <a:xfrm>
            <a:off x="838200" y="1155781"/>
            <a:ext cx="10515600" cy="5021182"/>
          </a:xfrm>
        </p:spPr>
        <p:txBody>
          <a:bodyPr/>
          <a:lstStyle>
            <a:lvl1pPr>
              <a:defRPr>
                <a:latin typeface="Cambria" panose="02040503050406030204" pitchFamily="18" charset="0"/>
              </a:defRPr>
            </a:lvl1pPr>
            <a:lvl2pPr marL="685800" indent="-228600">
              <a:buFont typeface="Courier New" panose="02070309020205020404" pitchFamily="49" charset="0"/>
              <a:buChar char="o"/>
              <a:defRPr>
                <a:latin typeface="Cambria" panose="02040503050406030204" pitchFamily="18" charset="0"/>
              </a:defRPr>
            </a:lvl2pPr>
            <a:lvl3pPr marL="1143000" indent="-228600">
              <a:buFont typeface="Wingdings" pitchFamily="2" charset="2"/>
              <a:buChar char="§"/>
              <a:defRPr>
                <a:latin typeface="Cambria" panose="02040503050406030204" pitchFamily="18" charset="0"/>
              </a:defRPr>
            </a:lvl3pPr>
            <a:lvl4pPr marL="1600200" indent="-228600">
              <a:buFont typeface="Wingdings" pitchFamily="2" charset="2"/>
              <a:buChar char="Ø"/>
              <a:defRPr>
                <a:latin typeface="Cambria" panose="02040503050406030204" pitchFamily="18" charset="0"/>
              </a:defRPr>
            </a:lvl4pPr>
            <a:lvl5pPr marL="2057400" indent="-228600">
              <a:buFont typeface="Wingdings" pitchFamily="2" charset="2"/>
              <a:buChar char="ü"/>
              <a:defRPr>
                <a:latin typeface="Cambria" panose="020405030504060302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4A2E6B7-F5A5-AF44-89E0-F18408BE3162}"/>
              </a:ext>
            </a:extLst>
          </p:cNvPr>
          <p:cNvSpPr>
            <a:spLocks noGrp="1"/>
          </p:cNvSpPr>
          <p:nvPr>
            <p:ph type="dt" sz="half" idx="10"/>
          </p:nvPr>
        </p:nvSpPr>
        <p:spPr/>
        <p:txBody>
          <a:bodyPr/>
          <a:lstStyle/>
          <a:p>
            <a:fld id="{04199E2E-D63C-9846-A24A-C5E7FD717277}" type="datetime1">
              <a:rPr lang="en-US" smtClean="0"/>
              <a:t>9/19/24</a:t>
            </a:fld>
            <a:endParaRPr lang="en-US"/>
          </a:p>
        </p:txBody>
      </p:sp>
      <p:sp>
        <p:nvSpPr>
          <p:cNvPr id="5" name="Footer Placeholder 4">
            <a:extLst>
              <a:ext uri="{FF2B5EF4-FFF2-40B4-BE49-F238E27FC236}">
                <a16:creationId xmlns:a16="http://schemas.microsoft.com/office/drawing/2014/main" id="{2DC2E46E-8DAE-3843-A230-8374F1EED7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9FAFF2-0130-2248-88AD-2B5769502240}"/>
              </a:ext>
            </a:extLst>
          </p:cNvPr>
          <p:cNvSpPr>
            <a:spLocks noGrp="1"/>
          </p:cNvSpPr>
          <p:nvPr>
            <p:ph type="sldNum" sz="quarter" idx="12"/>
          </p:nvPr>
        </p:nvSpPr>
        <p:spPr/>
        <p:txBody>
          <a:bodyPr/>
          <a:lstStyle/>
          <a:p>
            <a:fld id="{039594E2-DD67-8748-9F72-46C8CFC01FDA}" type="slidenum">
              <a:rPr lang="en-US" smtClean="0"/>
              <a:t>‹#›</a:t>
            </a:fld>
            <a:endParaRPr lang="en-US"/>
          </a:p>
        </p:txBody>
      </p:sp>
      <p:sp>
        <p:nvSpPr>
          <p:cNvPr id="7" name="Rectangle 6">
            <a:extLst>
              <a:ext uri="{FF2B5EF4-FFF2-40B4-BE49-F238E27FC236}">
                <a16:creationId xmlns:a16="http://schemas.microsoft.com/office/drawing/2014/main" id="{44532EE4-9982-EB46-9A76-10637392A01E}"/>
              </a:ext>
            </a:extLst>
          </p:cNvPr>
          <p:cNvSpPr/>
          <p:nvPr userDrawn="1"/>
        </p:nvSpPr>
        <p:spPr>
          <a:xfrm>
            <a:off x="0" y="-5410"/>
            <a:ext cx="12191999" cy="927098"/>
          </a:xfrm>
          <a:prstGeom prst="rect">
            <a:avLst/>
          </a:prstGeom>
          <a:solidFill>
            <a:srgbClr val="0B5EB8"/>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pic>
        <p:nvPicPr>
          <p:cNvPr id="8" name="Picture 7" descr="whiting.large.horizontal.white.eps">
            <a:extLst>
              <a:ext uri="{FF2B5EF4-FFF2-40B4-BE49-F238E27FC236}">
                <a16:creationId xmlns:a16="http://schemas.microsoft.com/office/drawing/2014/main" id="{AB84E8E9-ED52-954A-898E-EC60AFB3BD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32927" y="-68218"/>
            <a:ext cx="2459073" cy="1052714"/>
          </a:xfrm>
          <a:prstGeom prst="rect">
            <a:avLst/>
          </a:prstGeom>
        </p:spPr>
      </p:pic>
      <p:sp>
        <p:nvSpPr>
          <p:cNvPr id="2" name="Title 1">
            <a:extLst>
              <a:ext uri="{FF2B5EF4-FFF2-40B4-BE49-F238E27FC236}">
                <a16:creationId xmlns:a16="http://schemas.microsoft.com/office/drawing/2014/main" id="{AEBF0FCD-9599-9A40-9DB3-ABBD60D6F55D}"/>
              </a:ext>
            </a:extLst>
          </p:cNvPr>
          <p:cNvSpPr>
            <a:spLocks noGrp="1"/>
          </p:cNvSpPr>
          <p:nvPr>
            <p:ph type="title"/>
          </p:nvPr>
        </p:nvSpPr>
        <p:spPr>
          <a:xfrm>
            <a:off x="108857" y="165875"/>
            <a:ext cx="9829799" cy="736932"/>
          </a:xfrm>
        </p:spPr>
        <p:txBody>
          <a:bodyPr>
            <a:normAutofit/>
          </a:bodyPr>
          <a:lstStyle>
            <a:lvl1pPr>
              <a:defRPr sz="3200">
                <a:solidFill>
                  <a:schemeClr val="bg1"/>
                </a:solidFill>
                <a:latin typeface="Cambria" panose="02040503050406030204" pitchFamily="18" charset="0"/>
              </a:defRPr>
            </a:lvl1pPr>
          </a:lstStyle>
          <a:p>
            <a:r>
              <a:rPr lang="en-US" dirty="0"/>
              <a:t>Click to edit Master title style</a:t>
            </a:r>
          </a:p>
        </p:txBody>
      </p:sp>
    </p:spTree>
    <p:extLst>
      <p:ext uri="{BB962C8B-B14F-4D97-AF65-F5344CB8AC3E}">
        <p14:creationId xmlns:p14="http://schemas.microsoft.com/office/powerpoint/2010/main" val="1227442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C591F-C057-934C-9AE7-9C17194B9B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1312E4-06EC-1648-9A8E-5506089188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938849C-E421-DF46-BDD3-48C34D8C3DA0}"/>
              </a:ext>
            </a:extLst>
          </p:cNvPr>
          <p:cNvSpPr>
            <a:spLocks noGrp="1"/>
          </p:cNvSpPr>
          <p:nvPr>
            <p:ph type="dt" sz="half" idx="10"/>
          </p:nvPr>
        </p:nvSpPr>
        <p:spPr/>
        <p:txBody>
          <a:bodyPr/>
          <a:lstStyle/>
          <a:p>
            <a:fld id="{09257979-6E49-4341-A467-9A1C21DA1B4A}" type="datetime1">
              <a:rPr lang="en-US" smtClean="0"/>
              <a:t>9/19/24</a:t>
            </a:fld>
            <a:endParaRPr lang="en-US"/>
          </a:p>
        </p:txBody>
      </p:sp>
      <p:sp>
        <p:nvSpPr>
          <p:cNvPr id="5" name="Footer Placeholder 4">
            <a:extLst>
              <a:ext uri="{FF2B5EF4-FFF2-40B4-BE49-F238E27FC236}">
                <a16:creationId xmlns:a16="http://schemas.microsoft.com/office/drawing/2014/main" id="{FD7DE8EA-AF4C-4A41-9D9B-891EF9F9F0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2ED4DC-FC4B-B646-AD31-E7A968D2736A}"/>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851485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A6106-6876-C547-8887-312694583C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8FBC54-D687-244C-9671-D40FE61E4C2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74B298-6E6F-7F42-9775-1876BDCEB73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2ED0B9-082E-304F-B569-9BC2632CA807}"/>
              </a:ext>
            </a:extLst>
          </p:cNvPr>
          <p:cNvSpPr>
            <a:spLocks noGrp="1"/>
          </p:cNvSpPr>
          <p:nvPr>
            <p:ph type="dt" sz="half" idx="10"/>
          </p:nvPr>
        </p:nvSpPr>
        <p:spPr/>
        <p:txBody>
          <a:bodyPr/>
          <a:lstStyle/>
          <a:p>
            <a:fld id="{A86770BE-B39F-0446-9E56-AA81CEE9D8D4}" type="datetime1">
              <a:rPr lang="en-US" smtClean="0"/>
              <a:t>9/19/24</a:t>
            </a:fld>
            <a:endParaRPr lang="en-US"/>
          </a:p>
        </p:txBody>
      </p:sp>
      <p:sp>
        <p:nvSpPr>
          <p:cNvPr id="6" name="Footer Placeholder 5">
            <a:extLst>
              <a:ext uri="{FF2B5EF4-FFF2-40B4-BE49-F238E27FC236}">
                <a16:creationId xmlns:a16="http://schemas.microsoft.com/office/drawing/2014/main" id="{B6C7B212-7057-0F4E-989A-DDBCD9D655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899F8-9C38-7444-8E44-B269E53F305F}"/>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3128146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4AC5-0625-B145-A298-A413587BCDA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952D86-CC79-B749-B0CB-86672FE6EC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AA630F3-655F-DF47-91DA-207954E378B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884814-8FB9-5947-98F2-61D4CFDD6D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1FE1D7A-6883-E84B-85F6-3C1C9A5C787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C3C8FB-E09C-7146-A1D4-522D4AC0379D}"/>
              </a:ext>
            </a:extLst>
          </p:cNvPr>
          <p:cNvSpPr>
            <a:spLocks noGrp="1"/>
          </p:cNvSpPr>
          <p:nvPr>
            <p:ph type="dt" sz="half" idx="10"/>
          </p:nvPr>
        </p:nvSpPr>
        <p:spPr/>
        <p:txBody>
          <a:bodyPr/>
          <a:lstStyle/>
          <a:p>
            <a:fld id="{66701AF4-00BC-0542-A402-E34D82D78AE8}" type="datetime1">
              <a:rPr lang="en-US" smtClean="0"/>
              <a:t>9/19/24</a:t>
            </a:fld>
            <a:endParaRPr lang="en-US"/>
          </a:p>
        </p:txBody>
      </p:sp>
      <p:sp>
        <p:nvSpPr>
          <p:cNvPr id="8" name="Footer Placeholder 7">
            <a:extLst>
              <a:ext uri="{FF2B5EF4-FFF2-40B4-BE49-F238E27FC236}">
                <a16:creationId xmlns:a16="http://schemas.microsoft.com/office/drawing/2014/main" id="{483110BE-9DB4-504D-BED7-6DE63681FE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5F27EA-D18A-8C4F-8446-6B9613E9081E}"/>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569804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F5F0D-5980-2746-A5E0-9FD51A89DC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B4A21DD-C7A1-C54B-95A9-83D5D5BC6217}"/>
              </a:ext>
            </a:extLst>
          </p:cNvPr>
          <p:cNvSpPr>
            <a:spLocks noGrp="1"/>
          </p:cNvSpPr>
          <p:nvPr>
            <p:ph type="dt" sz="half" idx="10"/>
          </p:nvPr>
        </p:nvSpPr>
        <p:spPr/>
        <p:txBody>
          <a:bodyPr/>
          <a:lstStyle/>
          <a:p>
            <a:fld id="{C38EB3B2-31B7-AD44-992D-E046F7F74DF2}" type="datetime1">
              <a:rPr lang="en-US" smtClean="0"/>
              <a:t>9/19/24</a:t>
            </a:fld>
            <a:endParaRPr lang="en-US"/>
          </a:p>
        </p:txBody>
      </p:sp>
      <p:sp>
        <p:nvSpPr>
          <p:cNvPr id="4" name="Footer Placeholder 3">
            <a:extLst>
              <a:ext uri="{FF2B5EF4-FFF2-40B4-BE49-F238E27FC236}">
                <a16:creationId xmlns:a16="http://schemas.microsoft.com/office/drawing/2014/main" id="{6C91A5FB-89D2-1A48-A4FF-7DEA87C0C4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3CACEB-D1FD-1F46-B330-51D556DAC86B}"/>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398943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D063A1-FC0B-0145-88ED-AAAFACD6B7EE}"/>
              </a:ext>
            </a:extLst>
          </p:cNvPr>
          <p:cNvSpPr>
            <a:spLocks noGrp="1"/>
          </p:cNvSpPr>
          <p:nvPr>
            <p:ph type="dt" sz="half" idx="10"/>
          </p:nvPr>
        </p:nvSpPr>
        <p:spPr/>
        <p:txBody>
          <a:bodyPr/>
          <a:lstStyle/>
          <a:p>
            <a:fld id="{C0B9D3E0-E2DF-4048-BBE3-7DB34968D008}" type="datetime1">
              <a:rPr lang="en-US" smtClean="0"/>
              <a:t>9/19/24</a:t>
            </a:fld>
            <a:endParaRPr lang="en-US"/>
          </a:p>
        </p:txBody>
      </p:sp>
      <p:sp>
        <p:nvSpPr>
          <p:cNvPr id="3" name="Footer Placeholder 2">
            <a:extLst>
              <a:ext uri="{FF2B5EF4-FFF2-40B4-BE49-F238E27FC236}">
                <a16:creationId xmlns:a16="http://schemas.microsoft.com/office/drawing/2014/main" id="{B0D9200F-08AE-0E4C-AC0D-BB243847B7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9CC3FE-71C3-694D-A5E2-93DC5B4CA090}"/>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1242530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E1EE6-DA73-2A4E-B205-EB484E46AA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D5A480-A142-1A4C-B930-819479766D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A15A20-8EDB-394C-947F-CEE534B607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4A945CC-C5C9-6B48-975A-B89642BB8E0F}"/>
              </a:ext>
            </a:extLst>
          </p:cNvPr>
          <p:cNvSpPr>
            <a:spLocks noGrp="1"/>
          </p:cNvSpPr>
          <p:nvPr>
            <p:ph type="dt" sz="half" idx="10"/>
          </p:nvPr>
        </p:nvSpPr>
        <p:spPr/>
        <p:txBody>
          <a:bodyPr/>
          <a:lstStyle/>
          <a:p>
            <a:fld id="{1F074260-39E8-A64E-B7A9-216E37BA51C3}" type="datetime1">
              <a:rPr lang="en-US" smtClean="0"/>
              <a:t>9/19/24</a:t>
            </a:fld>
            <a:endParaRPr lang="en-US"/>
          </a:p>
        </p:txBody>
      </p:sp>
      <p:sp>
        <p:nvSpPr>
          <p:cNvPr id="6" name="Footer Placeholder 5">
            <a:extLst>
              <a:ext uri="{FF2B5EF4-FFF2-40B4-BE49-F238E27FC236}">
                <a16:creationId xmlns:a16="http://schemas.microsoft.com/office/drawing/2014/main" id="{4B64C420-8731-5F42-A326-88BCC081E8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EE7173-F0CA-5F4D-A354-08A83443CA89}"/>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1286201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3188F-5BBF-5847-A7C1-C6E01B834A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DF57A3-CC60-FF40-A680-17B7A0011B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67BB71-12E4-C94B-AEAC-57717C3EB0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B93677-8897-E44D-B808-3AECB57FC61F}"/>
              </a:ext>
            </a:extLst>
          </p:cNvPr>
          <p:cNvSpPr>
            <a:spLocks noGrp="1"/>
          </p:cNvSpPr>
          <p:nvPr>
            <p:ph type="dt" sz="half" idx="10"/>
          </p:nvPr>
        </p:nvSpPr>
        <p:spPr/>
        <p:txBody>
          <a:bodyPr/>
          <a:lstStyle/>
          <a:p>
            <a:fld id="{855BFAB9-458C-C442-9BF7-F3D5D81EE09E}" type="datetime1">
              <a:rPr lang="en-US" smtClean="0"/>
              <a:t>9/19/24</a:t>
            </a:fld>
            <a:endParaRPr lang="en-US"/>
          </a:p>
        </p:txBody>
      </p:sp>
      <p:sp>
        <p:nvSpPr>
          <p:cNvPr id="6" name="Footer Placeholder 5">
            <a:extLst>
              <a:ext uri="{FF2B5EF4-FFF2-40B4-BE49-F238E27FC236}">
                <a16:creationId xmlns:a16="http://schemas.microsoft.com/office/drawing/2014/main" id="{F2E96F92-1164-C84D-9783-12A9499E9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21A718-BAFF-734F-A226-E58BB9C84F14}"/>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82130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B9AC15-208F-564C-93C1-9B06614DE2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177789-E353-5E43-9333-B06B18066A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B8DD6E-3CED-2046-BFE6-38B654C7EA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FA0051-3DA2-284E-938A-9A74C468A579}" type="datetime1">
              <a:rPr lang="en-US" smtClean="0"/>
              <a:t>9/19/24</a:t>
            </a:fld>
            <a:endParaRPr lang="en-US"/>
          </a:p>
        </p:txBody>
      </p:sp>
      <p:sp>
        <p:nvSpPr>
          <p:cNvPr id="5" name="Footer Placeholder 4">
            <a:extLst>
              <a:ext uri="{FF2B5EF4-FFF2-40B4-BE49-F238E27FC236}">
                <a16:creationId xmlns:a16="http://schemas.microsoft.com/office/drawing/2014/main" id="{2555EE6C-1706-6D45-B37A-1090C0FEF7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CC8B25-6BE3-9B40-8D24-3B73E2EB25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594E2-DD67-8748-9F72-46C8CFC01FDA}" type="slidenum">
              <a:rPr lang="en-US" smtClean="0"/>
              <a:t>‹#›</a:t>
            </a:fld>
            <a:endParaRPr lang="en-US"/>
          </a:p>
        </p:txBody>
      </p:sp>
    </p:spTree>
    <p:extLst>
      <p:ext uri="{BB962C8B-B14F-4D97-AF65-F5344CB8AC3E}">
        <p14:creationId xmlns:p14="http://schemas.microsoft.com/office/powerpoint/2010/main" val="3394632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3.png"/></Relationships>
</file>

<file path=ppt/slides/_rels/slide9.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50.png"/><Relationship Id="rId4" Type="http://schemas.openxmlformats.org/officeDocument/2006/relationships/image" Target="../media/image14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DB605-6731-8047-AF6A-1DAB56BB0AF3}"/>
              </a:ext>
            </a:extLst>
          </p:cNvPr>
          <p:cNvSpPr>
            <a:spLocks noGrp="1"/>
          </p:cNvSpPr>
          <p:nvPr>
            <p:ph type="ctrTitle"/>
          </p:nvPr>
        </p:nvSpPr>
        <p:spPr/>
        <p:txBody>
          <a:bodyPr>
            <a:normAutofit/>
          </a:bodyPr>
          <a:lstStyle/>
          <a:p>
            <a:r>
              <a:rPr lang="en-US" dirty="0"/>
              <a:t>EN.540.635</a:t>
            </a:r>
            <a:br>
              <a:rPr lang="en-US" dirty="0"/>
            </a:br>
            <a:r>
              <a:rPr lang="en-US" dirty="0"/>
              <a:t>Software Carpentry</a:t>
            </a:r>
            <a:br>
              <a:rPr lang="en-US" dirty="0"/>
            </a:br>
            <a:br>
              <a:rPr lang="en-US" dirty="0"/>
            </a:br>
            <a:r>
              <a:rPr lang="en-US" dirty="0"/>
              <a:t>Lecture 5</a:t>
            </a:r>
            <a:br>
              <a:rPr lang="en-US" dirty="0"/>
            </a:br>
            <a:r>
              <a:rPr lang="en-US" dirty="0"/>
              <a:t> Modular Arithmetic | RSA Encryption | Exceptions</a:t>
            </a:r>
          </a:p>
        </p:txBody>
      </p:sp>
    </p:spTree>
    <p:extLst>
      <p:ext uri="{BB962C8B-B14F-4D97-AF65-F5344CB8AC3E}">
        <p14:creationId xmlns:p14="http://schemas.microsoft.com/office/powerpoint/2010/main" val="2547471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RSA Encryption: Example</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10</a:t>
            </a:fld>
            <a:endParaRPr lang="en-US"/>
          </a:p>
        </p:txBody>
      </p:sp>
      <p:sp>
        <p:nvSpPr>
          <p:cNvPr id="29" name="Content Placeholder 2">
            <a:extLst>
              <a:ext uri="{FF2B5EF4-FFF2-40B4-BE49-F238E27FC236}">
                <a16:creationId xmlns:a16="http://schemas.microsoft.com/office/drawing/2014/main" id="{0B8563AA-4493-48A6-9761-C4C61A2FD97F}"/>
              </a:ext>
            </a:extLst>
          </p:cNvPr>
          <p:cNvSpPr>
            <a:spLocks noGrp="1"/>
          </p:cNvSpPr>
          <p:nvPr>
            <p:ph idx="1"/>
          </p:nvPr>
        </p:nvSpPr>
        <p:spPr>
          <a:xfrm>
            <a:off x="1540565" y="1335087"/>
            <a:ext cx="10515600" cy="5021263"/>
          </a:xfrm>
        </p:spPr>
        <p:txBody>
          <a:bodyPr>
            <a:normAutofit fontScale="92500" lnSpcReduction="10000"/>
          </a:bodyPr>
          <a:lstStyle/>
          <a:p>
            <a:pPr marL="0" indent="0">
              <a:buNone/>
            </a:pPr>
            <a:r>
              <a:rPr lang="en-US" dirty="0"/>
              <a:t>Let M be a letter to encrypt:                         M = </a:t>
            </a:r>
            <a:r>
              <a:rPr lang="en-US" dirty="0" err="1"/>
              <a:t>ord</a:t>
            </a:r>
            <a:r>
              <a:rPr lang="en-US" dirty="0"/>
              <a:t>(‘x’) = 120</a:t>
            </a:r>
          </a:p>
          <a:p>
            <a:pPr marL="0" indent="0">
              <a:buNone/>
            </a:pPr>
            <a:endParaRPr lang="en-US" dirty="0"/>
          </a:p>
          <a:p>
            <a:pPr marL="0" indent="0">
              <a:buNone/>
            </a:pPr>
            <a:r>
              <a:rPr lang="en-US" dirty="0"/>
              <a:t>Encryption method:                                       C = M</a:t>
            </a:r>
            <a:r>
              <a:rPr lang="en-US" baseline="30000" dirty="0"/>
              <a:t>E</a:t>
            </a:r>
            <a:r>
              <a:rPr lang="en-US" dirty="0"/>
              <a:t> % N</a:t>
            </a:r>
          </a:p>
          <a:p>
            <a:pPr marL="0" indent="0">
              <a:buNone/>
            </a:pPr>
            <a:endParaRPr lang="en-US" dirty="0"/>
          </a:p>
          <a:p>
            <a:pPr marL="0" indent="0">
              <a:buNone/>
            </a:pPr>
            <a:r>
              <a:rPr lang="en-US" dirty="0"/>
              <a:t>Decryption method:                                       M = C</a:t>
            </a:r>
            <a:r>
              <a:rPr lang="en-US" baseline="30000" dirty="0"/>
              <a:t>D </a:t>
            </a:r>
            <a:r>
              <a:rPr lang="en-US" dirty="0"/>
              <a:t>% N</a:t>
            </a:r>
          </a:p>
          <a:p>
            <a:pPr marL="0" indent="0">
              <a:buNone/>
            </a:pPr>
            <a:endParaRPr lang="en-US" dirty="0"/>
          </a:p>
          <a:p>
            <a:pPr marL="0" indent="0">
              <a:buNone/>
            </a:pPr>
            <a:r>
              <a:rPr lang="en-US" dirty="0"/>
              <a:t>Ex.</a:t>
            </a:r>
          </a:p>
          <a:p>
            <a:pPr marL="0" indent="0">
              <a:buNone/>
            </a:pPr>
            <a:r>
              <a:rPr lang="en-US" dirty="0"/>
              <a:t>          E = 7        D = 10103         N = 17947</a:t>
            </a:r>
          </a:p>
          <a:p>
            <a:pPr marL="0" indent="0">
              <a:buNone/>
            </a:pPr>
            <a:endParaRPr lang="en-US" dirty="0"/>
          </a:p>
          <a:p>
            <a:pPr marL="0" indent="0">
              <a:buNone/>
            </a:pPr>
            <a:r>
              <a:rPr lang="en-US" dirty="0"/>
              <a:t>M = 120 encodes to C = 11262</a:t>
            </a:r>
          </a:p>
          <a:p>
            <a:pPr marL="0" indent="0">
              <a:buNone/>
            </a:pPr>
            <a:r>
              <a:rPr lang="en-US" dirty="0"/>
              <a:t>We get M back from C by            11262</a:t>
            </a:r>
            <a:r>
              <a:rPr lang="en-US" baseline="30000" dirty="0"/>
              <a:t>10103</a:t>
            </a:r>
            <a:r>
              <a:rPr lang="en-US" dirty="0"/>
              <a:t> % 17947</a:t>
            </a:r>
          </a:p>
        </p:txBody>
      </p:sp>
    </p:spTree>
    <p:extLst>
      <p:ext uri="{BB962C8B-B14F-4D97-AF65-F5344CB8AC3E}">
        <p14:creationId xmlns:p14="http://schemas.microsoft.com/office/powerpoint/2010/main" val="2950576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RSA Encryption: Why it works</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11</a:t>
            </a:fld>
            <a:endParaRPr lang="en-US"/>
          </a:p>
        </p:txBody>
      </p:sp>
      <mc:AlternateContent xmlns:mc="http://schemas.openxmlformats.org/markup-compatibility/2006">
        <mc:Choice xmlns:a14="http://schemas.microsoft.com/office/drawing/2010/main" Requires="a14">
          <p:sp>
            <p:nvSpPr>
              <p:cNvPr id="7" name="Content Placeholder 2">
                <a:extLst>
                  <a:ext uri="{FF2B5EF4-FFF2-40B4-BE49-F238E27FC236}">
                    <a16:creationId xmlns:a16="http://schemas.microsoft.com/office/drawing/2014/main" id="{9C22E712-12CA-484D-A67B-513DD8713D7A}"/>
                  </a:ext>
                </a:extLst>
              </p:cNvPr>
              <p:cNvSpPr>
                <a:spLocks noGrp="1"/>
              </p:cNvSpPr>
              <p:nvPr>
                <p:ph idx="1"/>
              </p:nvPr>
            </p:nvSpPr>
            <p:spPr>
              <a:xfrm>
                <a:off x="993913" y="1403802"/>
                <a:ext cx="10171044" cy="4876800"/>
              </a:xfrm>
            </p:spPr>
            <p:txBody>
              <a:bodyPr>
                <a:normAutofit fontScale="77500" lnSpcReduction="20000"/>
              </a:bodyPr>
              <a:lstStyle/>
              <a:p>
                <a:pPr marL="0" indent="0">
                  <a:buNone/>
                </a:pPr>
                <a:r>
                  <a:rPr lang="en-US" dirty="0"/>
                  <a:t>How would we try to brute force 11262?</a:t>
                </a:r>
              </a:p>
              <a:p>
                <a:pPr marL="0" indent="0">
                  <a:buNone/>
                </a:pPr>
                <a:endParaRPr lang="en-US" dirty="0"/>
              </a:p>
              <a:p>
                <a:pPr marL="0" indent="0">
                  <a:buNone/>
                </a:pPr>
                <a:r>
                  <a:rPr lang="en-US" dirty="0"/>
                  <a:t>Since the N, E are made public so you can encode any message like the sender but to decode it we need D which comes from knowing </a:t>
                </a:r>
                <a14:m>
                  <m:oMath xmlns:m="http://schemas.openxmlformats.org/officeDocument/2006/math">
                    <m:r>
                      <a:rPr lang="en-US" b="0" i="1" smtClean="0">
                        <a:latin typeface="Cambria Math" panose="02040503050406030204" pitchFamily="18" charset="0"/>
                      </a:rPr>
                      <m:t>𝜙</m:t>
                    </m:r>
                    <m:r>
                      <a:rPr lang="en-US" b="0" i="1" smtClean="0">
                        <a:latin typeface="Cambria Math" panose="02040503050406030204" pitchFamily="18" charset="0"/>
                      </a:rPr>
                      <m:t>(</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 which comes from knowing P and Q (which are kept private).</a:t>
                </a:r>
              </a:p>
              <a:p>
                <a:pPr marL="0" indent="0">
                  <a:buNone/>
                </a:pPr>
                <a:endParaRPr lang="en-US" dirty="0"/>
              </a:p>
              <a:p>
                <a:pPr marL="0" indent="0">
                  <a:buNone/>
                </a:pPr>
                <a:r>
                  <a:rPr lang="en-US" dirty="0"/>
                  <a:t>Essentially the task to perform is prime factorization of N which is an extremely difficult task for large P and Q.</a:t>
                </a:r>
              </a:p>
              <a:p>
                <a:pPr marL="0" indent="0">
                  <a:buNone/>
                </a:pPr>
                <a:endParaRPr lang="en-US" dirty="0"/>
              </a:p>
              <a:p>
                <a:pPr marL="0" indent="0">
                  <a:buNone/>
                </a:pPr>
                <a:r>
                  <a:rPr lang="en-US" dirty="0"/>
                  <a:t>Further, how do we know it worked? Many different numbers could give us alternative answers (such as D = 186 would give C = 121, which is the letter ‘y’).</a:t>
                </a:r>
              </a:p>
              <a:p>
                <a:pPr marL="0" indent="0">
                  <a:buNone/>
                </a:pPr>
                <a:endParaRPr lang="en-US" dirty="0"/>
              </a:p>
              <a:p>
                <a:pPr marL="0" indent="0">
                  <a:buNone/>
                </a:pPr>
                <a:r>
                  <a:rPr lang="en-US" dirty="0"/>
                  <a:t>Thus, the ‘attacker’ would have to decode every possible message to some reasonable upper bound of D and read EACH ONE to make sure it makes sense.</a:t>
                </a:r>
              </a:p>
            </p:txBody>
          </p:sp>
        </mc:Choice>
        <mc:Fallback>
          <p:sp>
            <p:nvSpPr>
              <p:cNvPr id="7" name="Content Placeholder 2">
                <a:extLst>
                  <a:ext uri="{FF2B5EF4-FFF2-40B4-BE49-F238E27FC236}">
                    <a16:creationId xmlns:a16="http://schemas.microsoft.com/office/drawing/2014/main" id="{9C22E712-12CA-484D-A67B-513DD8713D7A}"/>
                  </a:ext>
                </a:extLst>
              </p:cNvPr>
              <p:cNvSpPr>
                <a:spLocks noGrp="1" noRot="1" noChangeAspect="1" noMove="1" noResize="1" noEditPoints="1" noAdjustHandles="1" noChangeArrowheads="1" noChangeShapeType="1" noTextEdit="1"/>
              </p:cNvSpPr>
              <p:nvPr>
                <p:ph idx="1"/>
              </p:nvPr>
            </p:nvSpPr>
            <p:spPr>
              <a:xfrm>
                <a:off x="993913" y="1403802"/>
                <a:ext cx="10171044" cy="4876800"/>
              </a:xfrm>
              <a:blipFill>
                <a:blip r:embed="rId3"/>
                <a:stretch>
                  <a:fillRect l="-748" t="-2597" r="-1122"/>
                </a:stretch>
              </a:blipFill>
            </p:spPr>
            <p:txBody>
              <a:bodyPr/>
              <a:lstStyle/>
              <a:p>
                <a:r>
                  <a:rPr lang="en-US">
                    <a:noFill/>
                  </a:rPr>
                  <a:t> </a:t>
                </a:r>
              </a:p>
            </p:txBody>
          </p:sp>
        </mc:Fallback>
      </mc:AlternateContent>
    </p:spTree>
    <p:extLst>
      <p:ext uri="{BB962C8B-B14F-4D97-AF65-F5344CB8AC3E}">
        <p14:creationId xmlns:p14="http://schemas.microsoft.com/office/powerpoint/2010/main" val="803177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Syntax Errors vs Exceptions</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12</a:t>
            </a:fld>
            <a:endParaRPr lang="en-US"/>
          </a:p>
        </p:txBody>
      </p:sp>
      <p:sp>
        <p:nvSpPr>
          <p:cNvPr id="5" name="Content Placeholder 4">
            <a:extLst>
              <a:ext uri="{FF2B5EF4-FFF2-40B4-BE49-F238E27FC236}">
                <a16:creationId xmlns:a16="http://schemas.microsoft.com/office/drawing/2014/main" id="{FAFD7FBB-63F9-455D-942C-E425DE67B921}"/>
              </a:ext>
            </a:extLst>
          </p:cNvPr>
          <p:cNvSpPr>
            <a:spLocks noGrp="1"/>
          </p:cNvSpPr>
          <p:nvPr>
            <p:ph idx="1"/>
          </p:nvPr>
        </p:nvSpPr>
        <p:spPr>
          <a:xfrm>
            <a:off x="354497" y="1310114"/>
            <a:ext cx="5741504" cy="5021182"/>
          </a:xfrm>
        </p:spPr>
        <p:txBody>
          <a:bodyPr>
            <a:normAutofit fontScale="92500" lnSpcReduction="10000"/>
          </a:bodyPr>
          <a:lstStyle/>
          <a:p>
            <a:r>
              <a:rPr lang="en-GB" dirty="0"/>
              <a:t>SYNTAX ERRRORS:</a:t>
            </a:r>
          </a:p>
          <a:p>
            <a:pPr lvl="1"/>
            <a:r>
              <a:rPr lang="en-GB" dirty="0"/>
              <a:t>When the python compiler encounters a wrong statement while parsing through a script and therefore cannot be executed</a:t>
            </a:r>
          </a:p>
          <a:p>
            <a:pPr marL="457200" lvl="1" indent="0">
              <a:buNone/>
            </a:pPr>
            <a:endParaRPr lang="en-GB" dirty="0"/>
          </a:p>
          <a:p>
            <a:endParaRPr lang="en-GB" dirty="0"/>
          </a:p>
          <a:p>
            <a:r>
              <a:rPr lang="en-GB" dirty="0"/>
              <a:t>EXCEPTIONS:</a:t>
            </a:r>
          </a:p>
          <a:p>
            <a:pPr lvl="1"/>
            <a:r>
              <a:rPr lang="en-GB" dirty="0"/>
              <a:t>Our code is syntactically correct</a:t>
            </a:r>
          </a:p>
          <a:p>
            <a:pPr lvl="1"/>
            <a:r>
              <a:rPr lang="en-GB" dirty="0"/>
              <a:t>Errors caused when an attempt is made to execute it</a:t>
            </a:r>
          </a:p>
          <a:p>
            <a:pPr lvl="1"/>
            <a:r>
              <a:rPr lang="en-GB" dirty="0"/>
              <a:t>Informs what type of exception that you have run into</a:t>
            </a:r>
          </a:p>
          <a:p>
            <a:pPr lvl="1"/>
            <a:r>
              <a:rPr lang="en-GB" dirty="0"/>
              <a:t>Built-in exceptions as well as self-defined exceptions</a:t>
            </a:r>
          </a:p>
        </p:txBody>
      </p:sp>
      <p:pic>
        <p:nvPicPr>
          <p:cNvPr id="6" name="Picture 5">
            <a:extLst>
              <a:ext uri="{FF2B5EF4-FFF2-40B4-BE49-F238E27FC236}">
                <a16:creationId xmlns:a16="http://schemas.microsoft.com/office/drawing/2014/main" id="{A12FCF0F-A55B-4BC9-AADC-ECF535CAAEF9}"/>
              </a:ext>
            </a:extLst>
          </p:cNvPr>
          <p:cNvPicPr>
            <a:picLocks noChangeAspect="1"/>
          </p:cNvPicPr>
          <p:nvPr/>
        </p:nvPicPr>
        <p:blipFill>
          <a:blip r:embed="rId3"/>
          <a:stretch>
            <a:fillRect/>
          </a:stretch>
        </p:blipFill>
        <p:spPr>
          <a:xfrm>
            <a:off x="6205835" y="1735007"/>
            <a:ext cx="5631668" cy="777307"/>
          </a:xfrm>
          <a:prstGeom prst="rect">
            <a:avLst/>
          </a:prstGeom>
        </p:spPr>
      </p:pic>
      <p:pic>
        <p:nvPicPr>
          <p:cNvPr id="8" name="Picture 7">
            <a:extLst>
              <a:ext uri="{FF2B5EF4-FFF2-40B4-BE49-F238E27FC236}">
                <a16:creationId xmlns:a16="http://schemas.microsoft.com/office/drawing/2014/main" id="{CE191ABA-62F0-412B-AA63-595B8D1F910D}"/>
              </a:ext>
            </a:extLst>
          </p:cNvPr>
          <p:cNvPicPr>
            <a:picLocks noChangeAspect="1"/>
          </p:cNvPicPr>
          <p:nvPr/>
        </p:nvPicPr>
        <p:blipFill>
          <a:blip r:embed="rId4"/>
          <a:stretch>
            <a:fillRect/>
          </a:stretch>
        </p:blipFill>
        <p:spPr>
          <a:xfrm>
            <a:off x="7352682" y="3634476"/>
            <a:ext cx="3337975" cy="799855"/>
          </a:xfrm>
          <a:prstGeom prst="rect">
            <a:avLst/>
          </a:prstGeom>
        </p:spPr>
      </p:pic>
      <p:pic>
        <p:nvPicPr>
          <p:cNvPr id="10" name="Picture 9">
            <a:extLst>
              <a:ext uri="{FF2B5EF4-FFF2-40B4-BE49-F238E27FC236}">
                <a16:creationId xmlns:a16="http://schemas.microsoft.com/office/drawing/2014/main" id="{B078CAC8-EDEA-41AC-B180-2BCF7FF219EA}"/>
              </a:ext>
            </a:extLst>
          </p:cNvPr>
          <p:cNvPicPr>
            <a:picLocks noChangeAspect="1"/>
          </p:cNvPicPr>
          <p:nvPr/>
        </p:nvPicPr>
        <p:blipFill>
          <a:blip r:embed="rId5"/>
          <a:stretch>
            <a:fillRect/>
          </a:stretch>
        </p:blipFill>
        <p:spPr>
          <a:xfrm>
            <a:off x="7371576" y="4923982"/>
            <a:ext cx="3300186" cy="774662"/>
          </a:xfrm>
          <a:prstGeom prst="rect">
            <a:avLst/>
          </a:prstGeom>
        </p:spPr>
      </p:pic>
    </p:spTree>
    <p:extLst>
      <p:ext uri="{BB962C8B-B14F-4D97-AF65-F5344CB8AC3E}">
        <p14:creationId xmlns:p14="http://schemas.microsoft.com/office/powerpoint/2010/main" val="2139216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Exception Handling</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13</a:t>
            </a:fld>
            <a:endParaRPr lang="en-US"/>
          </a:p>
        </p:txBody>
      </p:sp>
      <p:sp>
        <p:nvSpPr>
          <p:cNvPr id="6" name="Content Placeholder 4">
            <a:extLst>
              <a:ext uri="{FF2B5EF4-FFF2-40B4-BE49-F238E27FC236}">
                <a16:creationId xmlns:a16="http://schemas.microsoft.com/office/drawing/2014/main" id="{6E12F8FE-0BAF-490D-9752-2DA007D2C060}"/>
              </a:ext>
            </a:extLst>
          </p:cNvPr>
          <p:cNvSpPr txBox="1">
            <a:spLocks/>
          </p:cNvSpPr>
          <p:nvPr/>
        </p:nvSpPr>
        <p:spPr>
          <a:xfrm>
            <a:off x="5981700" y="1633234"/>
            <a:ext cx="5257800" cy="39926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Wingdings" pitchFamily="2" charset="2"/>
              <a:buChar char="Ø"/>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Wingdings" pitchFamily="2" charset="2"/>
              <a:buChar char="ü"/>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The ‘try-except’ block can be used to catch and handle select exceptions</a:t>
            </a:r>
          </a:p>
          <a:p>
            <a:endParaRPr lang="en-GB" dirty="0"/>
          </a:p>
          <a:p>
            <a:r>
              <a:rPr lang="en-GB" dirty="0"/>
              <a:t>It is not good programming practice to use an all encompassing ‘except’ clause as it may bypass a critical issue in the logic of your code</a:t>
            </a:r>
          </a:p>
        </p:txBody>
      </p:sp>
      <p:pic>
        <p:nvPicPr>
          <p:cNvPr id="10" name="Picture 9">
            <a:extLst>
              <a:ext uri="{FF2B5EF4-FFF2-40B4-BE49-F238E27FC236}">
                <a16:creationId xmlns:a16="http://schemas.microsoft.com/office/drawing/2014/main" id="{37EBC4CA-10F8-454D-A571-8EACCD627ADF}"/>
              </a:ext>
            </a:extLst>
          </p:cNvPr>
          <p:cNvPicPr>
            <a:picLocks noChangeAspect="1"/>
          </p:cNvPicPr>
          <p:nvPr/>
        </p:nvPicPr>
        <p:blipFill>
          <a:blip r:embed="rId3"/>
          <a:stretch>
            <a:fillRect/>
          </a:stretch>
        </p:blipFill>
        <p:spPr>
          <a:xfrm>
            <a:off x="1348099" y="1232059"/>
            <a:ext cx="3492565" cy="1488634"/>
          </a:xfrm>
          <a:prstGeom prst="rect">
            <a:avLst/>
          </a:prstGeom>
        </p:spPr>
      </p:pic>
      <p:pic>
        <p:nvPicPr>
          <p:cNvPr id="11" name="Picture 10">
            <a:extLst>
              <a:ext uri="{FF2B5EF4-FFF2-40B4-BE49-F238E27FC236}">
                <a16:creationId xmlns:a16="http://schemas.microsoft.com/office/drawing/2014/main" id="{0C3D483E-E15D-418B-8735-911BA4A18BB5}"/>
              </a:ext>
            </a:extLst>
          </p:cNvPr>
          <p:cNvPicPr>
            <a:picLocks noChangeAspect="1"/>
          </p:cNvPicPr>
          <p:nvPr/>
        </p:nvPicPr>
        <p:blipFill>
          <a:blip r:embed="rId4"/>
          <a:stretch>
            <a:fillRect/>
          </a:stretch>
        </p:blipFill>
        <p:spPr>
          <a:xfrm>
            <a:off x="2413044" y="3049946"/>
            <a:ext cx="1362673" cy="3355152"/>
          </a:xfrm>
          <a:prstGeom prst="rect">
            <a:avLst/>
          </a:prstGeom>
        </p:spPr>
      </p:pic>
    </p:spTree>
    <p:extLst>
      <p:ext uri="{BB962C8B-B14F-4D97-AF65-F5344CB8AC3E}">
        <p14:creationId xmlns:p14="http://schemas.microsoft.com/office/powerpoint/2010/main" val="3836850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‘raise’ and ‘assert’</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14</a:t>
            </a:fld>
            <a:endParaRPr lang="en-US"/>
          </a:p>
        </p:txBody>
      </p:sp>
      <p:sp>
        <p:nvSpPr>
          <p:cNvPr id="7" name="Content Placeholder 4">
            <a:extLst>
              <a:ext uri="{FF2B5EF4-FFF2-40B4-BE49-F238E27FC236}">
                <a16:creationId xmlns:a16="http://schemas.microsoft.com/office/drawing/2014/main" id="{C8243F75-6B2F-49AE-BD20-F81380D38B00}"/>
              </a:ext>
            </a:extLst>
          </p:cNvPr>
          <p:cNvSpPr txBox="1">
            <a:spLocks/>
          </p:cNvSpPr>
          <p:nvPr/>
        </p:nvSpPr>
        <p:spPr>
          <a:xfrm>
            <a:off x="314740" y="1155781"/>
            <a:ext cx="6317973" cy="50211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Wingdings" pitchFamily="2" charset="2"/>
              <a:buChar char="Ø"/>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Wingdings" pitchFamily="2" charset="2"/>
              <a:buChar char="ü"/>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‘raise’</a:t>
            </a:r>
          </a:p>
          <a:p>
            <a:r>
              <a:rPr lang="en-GB" dirty="0"/>
              <a:t>Manually throw/raise an exception if a defined condition is met</a:t>
            </a:r>
          </a:p>
          <a:p>
            <a:pPr lvl="1"/>
            <a:r>
              <a:rPr lang="en-GB" dirty="0"/>
              <a:t>Avoid throwing generic exceptions</a:t>
            </a:r>
          </a:p>
          <a:p>
            <a:pPr lvl="1"/>
            <a:r>
              <a:rPr lang="en-GB" dirty="0"/>
              <a:t>Try to be as specific as possible</a:t>
            </a:r>
          </a:p>
          <a:p>
            <a:pPr marL="0" indent="0">
              <a:buNone/>
            </a:pPr>
            <a:endParaRPr lang="en-GB" dirty="0"/>
          </a:p>
          <a:p>
            <a:pPr marL="0" indent="0">
              <a:buNone/>
            </a:pPr>
            <a:r>
              <a:rPr lang="en-GB" dirty="0"/>
              <a:t>‘assert’</a:t>
            </a:r>
          </a:p>
          <a:p>
            <a:r>
              <a:rPr lang="en-GB" dirty="0"/>
              <a:t>Create debug messages when a condition is not specified</a:t>
            </a:r>
          </a:p>
          <a:p>
            <a:pPr lvl="1"/>
            <a:r>
              <a:rPr lang="en-GB" dirty="0"/>
              <a:t>Throws ‘</a:t>
            </a:r>
            <a:r>
              <a:rPr lang="en-GB" dirty="0" err="1"/>
              <a:t>AssertionError</a:t>
            </a:r>
            <a:r>
              <a:rPr lang="en-GB" dirty="0"/>
              <a:t>’</a:t>
            </a:r>
          </a:p>
          <a:p>
            <a:pPr lvl="1"/>
            <a:r>
              <a:rPr lang="en-GB" dirty="0"/>
              <a:t>Useful for debugging</a:t>
            </a:r>
          </a:p>
        </p:txBody>
      </p:sp>
      <p:pic>
        <p:nvPicPr>
          <p:cNvPr id="10" name="Picture 9">
            <a:extLst>
              <a:ext uri="{FF2B5EF4-FFF2-40B4-BE49-F238E27FC236}">
                <a16:creationId xmlns:a16="http://schemas.microsoft.com/office/drawing/2014/main" id="{9D391BBF-19F6-4094-9262-E1975A38BB14}"/>
              </a:ext>
            </a:extLst>
          </p:cNvPr>
          <p:cNvPicPr>
            <a:picLocks noChangeAspect="1"/>
          </p:cNvPicPr>
          <p:nvPr/>
        </p:nvPicPr>
        <p:blipFill>
          <a:blip r:embed="rId3"/>
          <a:stretch>
            <a:fillRect/>
          </a:stretch>
        </p:blipFill>
        <p:spPr>
          <a:xfrm>
            <a:off x="6542797" y="4001623"/>
            <a:ext cx="5334462" cy="2019475"/>
          </a:xfrm>
          <a:prstGeom prst="rect">
            <a:avLst/>
          </a:prstGeom>
        </p:spPr>
      </p:pic>
      <p:pic>
        <p:nvPicPr>
          <p:cNvPr id="11" name="Picture 10">
            <a:extLst>
              <a:ext uri="{FF2B5EF4-FFF2-40B4-BE49-F238E27FC236}">
                <a16:creationId xmlns:a16="http://schemas.microsoft.com/office/drawing/2014/main" id="{385174B2-241D-4790-8818-52C0B8E5B842}"/>
              </a:ext>
            </a:extLst>
          </p:cNvPr>
          <p:cNvPicPr>
            <a:picLocks noChangeAspect="1"/>
          </p:cNvPicPr>
          <p:nvPr/>
        </p:nvPicPr>
        <p:blipFill>
          <a:blip r:embed="rId4"/>
          <a:stretch>
            <a:fillRect/>
          </a:stretch>
        </p:blipFill>
        <p:spPr>
          <a:xfrm>
            <a:off x="6801018" y="1554740"/>
            <a:ext cx="4818021" cy="1794949"/>
          </a:xfrm>
          <a:prstGeom prst="rect">
            <a:avLst/>
          </a:prstGeom>
        </p:spPr>
      </p:pic>
      <p:sp>
        <p:nvSpPr>
          <p:cNvPr id="5" name="TextBox 4">
            <a:extLst>
              <a:ext uri="{FF2B5EF4-FFF2-40B4-BE49-F238E27FC236}">
                <a16:creationId xmlns:a16="http://schemas.microsoft.com/office/drawing/2014/main" id="{B7CB81B8-8BB5-466A-B236-B5A37734C35A}"/>
              </a:ext>
            </a:extLst>
          </p:cNvPr>
          <p:cNvSpPr txBox="1"/>
          <p:nvPr/>
        </p:nvSpPr>
        <p:spPr>
          <a:xfrm>
            <a:off x="0" y="6429937"/>
            <a:ext cx="6124352" cy="369332"/>
          </a:xfrm>
          <a:prstGeom prst="rect">
            <a:avLst/>
          </a:prstGeom>
          <a:noFill/>
        </p:spPr>
        <p:txBody>
          <a:bodyPr wrap="square">
            <a:spAutoFit/>
          </a:bodyPr>
          <a:lstStyle/>
          <a:p>
            <a:r>
              <a:rPr lang="en-US" dirty="0"/>
              <a:t>https://</a:t>
            </a:r>
            <a:r>
              <a:rPr lang="en-US" dirty="0" err="1"/>
              <a:t>docs.python.org</a:t>
            </a:r>
            <a:r>
              <a:rPr lang="en-US" dirty="0"/>
              <a:t>/3/tutorial/</a:t>
            </a:r>
            <a:r>
              <a:rPr lang="en-US" dirty="0" err="1"/>
              <a:t>errors.html</a:t>
            </a:r>
            <a:endParaRPr lang="en-US" dirty="0"/>
          </a:p>
        </p:txBody>
      </p:sp>
    </p:spTree>
    <p:extLst>
      <p:ext uri="{BB962C8B-B14F-4D97-AF65-F5344CB8AC3E}">
        <p14:creationId xmlns:p14="http://schemas.microsoft.com/office/powerpoint/2010/main" val="1755470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Encryption</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2</a:t>
            </a:fld>
            <a:endParaRPr lang="en-US"/>
          </a:p>
        </p:txBody>
      </p:sp>
      <p:sp>
        <p:nvSpPr>
          <p:cNvPr id="5" name="Content Placeholder 4">
            <a:extLst>
              <a:ext uri="{FF2B5EF4-FFF2-40B4-BE49-F238E27FC236}">
                <a16:creationId xmlns:a16="http://schemas.microsoft.com/office/drawing/2014/main" id="{8BE9C2BC-AEAF-4BB6-AE81-03F0D10C6BEE}"/>
              </a:ext>
            </a:extLst>
          </p:cNvPr>
          <p:cNvSpPr>
            <a:spLocks noGrp="1"/>
          </p:cNvSpPr>
          <p:nvPr>
            <p:ph idx="1"/>
          </p:nvPr>
        </p:nvSpPr>
        <p:spPr>
          <a:xfrm>
            <a:off x="342005" y="2147562"/>
            <a:ext cx="9829799" cy="2562875"/>
          </a:xfrm>
        </p:spPr>
        <p:txBody>
          <a:bodyPr>
            <a:normAutofit/>
          </a:bodyPr>
          <a:lstStyle/>
          <a:p>
            <a:r>
              <a:rPr lang="en-US" sz="2400" dirty="0"/>
              <a:t>Use a key to encode your data so that only those with the keys can decode them.  The encoded data is then impossible to comprehend/read unless it is decoded.</a:t>
            </a:r>
          </a:p>
          <a:p>
            <a:endParaRPr lang="en-GB" sz="2400" dirty="0"/>
          </a:p>
          <a:p>
            <a:r>
              <a:rPr lang="en-GB" sz="2400" dirty="0"/>
              <a:t>A “secret” encryption key, produced using algorithms can unscramble the data and is only in the possession of the user and the recipient</a:t>
            </a:r>
          </a:p>
        </p:txBody>
      </p:sp>
      <p:pic>
        <p:nvPicPr>
          <p:cNvPr id="15" name="Picture 14">
            <a:extLst>
              <a:ext uri="{FF2B5EF4-FFF2-40B4-BE49-F238E27FC236}">
                <a16:creationId xmlns:a16="http://schemas.microsoft.com/office/drawing/2014/main" id="{BB4B7072-9225-48EA-A15A-E7153617066D}"/>
              </a:ext>
            </a:extLst>
          </p:cNvPr>
          <p:cNvPicPr>
            <a:picLocks noChangeAspect="1"/>
          </p:cNvPicPr>
          <p:nvPr/>
        </p:nvPicPr>
        <p:blipFill rotWithShape="1">
          <a:blip r:embed="rId3">
            <a:alphaModFix amt="10000"/>
            <a:extLst>
              <a:ext uri="{28A0092B-C50C-407E-A947-70E740481C1C}">
                <a14:useLocalDpi xmlns:a14="http://schemas.microsoft.com/office/drawing/2010/main" val="0"/>
              </a:ext>
            </a:extLst>
          </a:blip>
          <a:srcRect r="1619"/>
          <a:stretch/>
        </p:blipFill>
        <p:spPr>
          <a:xfrm flipH="1">
            <a:off x="3403835" y="902807"/>
            <a:ext cx="8788165" cy="5955193"/>
          </a:xfrm>
          <a:prstGeom prst="flowChartDelay">
            <a:avLst/>
          </a:prstGeom>
        </p:spPr>
      </p:pic>
    </p:spTree>
    <p:extLst>
      <p:ext uri="{BB962C8B-B14F-4D97-AF65-F5344CB8AC3E}">
        <p14:creationId xmlns:p14="http://schemas.microsoft.com/office/powerpoint/2010/main" val="714479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RSA Encryption</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3</a:t>
            </a:fld>
            <a:endParaRPr lang="en-US"/>
          </a:p>
        </p:txBody>
      </p:sp>
      <p:sp>
        <p:nvSpPr>
          <p:cNvPr id="6" name="Content Placeholder 5">
            <a:extLst>
              <a:ext uri="{FF2B5EF4-FFF2-40B4-BE49-F238E27FC236}">
                <a16:creationId xmlns:a16="http://schemas.microsoft.com/office/drawing/2014/main" id="{FAEAA7D1-8C8F-40DB-B9C5-52183D86EB99}"/>
              </a:ext>
            </a:extLst>
          </p:cNvPr>
          <p:cNvSpPr>
            <a:spLocks noGrp="1"/>
          </p:cNvSpPr>
          <p:nvPr>
            <p:ph idx="1"/>
          </p:nvPr>
        </p:nvSpPr>
        <p:spPr>
          <a:xfrm>
            <a:off x="838200" y="1612981"/>
            <a:ext cx="10515600" cy="4039071"/>
          </a:xfrm>
        </p:spPr>
        <p:txBody>
          <a:bodyPr>
            <a:normAutofit/>
          </a:bodyPr>
          <a:lstStyle/>
          <a:p>
            <a:r>
              <a:rPr lang="en-GB" sz="2400" dirty="0"/>
              <a:t>It is a type of asymmetric encryption and uses 2 different keys</a:t>
            </a:r>
          </a:p>
          <a:p>
            <a:endParaRPr lang="en-GB" sz="2400" dirty="0"/>
          </a:p>
          <a:p>
            <a:r>
              <a:rPr lang="en-GB" sz="2400" dirty="0">
                <a:ea typeface="Cambria" panose="02040503050406030204" pitchFamily="18" charset="0"/>
              </a:rPr>
              <a:t>Implementation:</a:t>
            </a:r>
          </a:p>
          <a:p>
            <a:pPr lvl="1"/>
            <a:r>
              <a:rPr lang="en-US" dirty="0">
                <a:ea typeface="Cambria" panose="02040503050406030204" pitchFamily="18" charset="0"/>
              </a:rPr>
              <a:t>One key you can use to encode a message</a:t>
            </a:r>
          </a:p>
          <a:p>
            <a:pPr lvl="1"/>
            <a:r>
              <a:rPr lang="en-US" dirty="0">
                <a:ea typeface="Cambria" panose="02040503050406030204" pitchFamily="18" charset="0"/>
              </a:rPr>
              <a:t>One key you can use to decode a message</a:t>
            </a:r>
          </a:p>
          <a:p>
            <a:pPr lvl="1"/>
            <a:r>
              <a:rPr lang="en-US" dirty="0">
                <a:ea typeface="Cambria" panose="02040503050406030204" pitchFamily="18" charset="0"/>
              </a:rPr>
              <a:t>Make it such that if key 1 encodes, key 2 decodes, and the other way around.</a:t>
            </a:r>
          </a:p>
          <a:p>
            <a:pPr lvl="1"/>
            <a:r>
              <a:rPr lang="en-US" dirty="0">
                <a:ea typeface="Cambria" panose="02040503050406030204" pitchFamily="18" charset="0"/>
              </a:rPr>
              <a:t>Keep key 1 private and secure (we will call this your </a:t>
            </a:r>
            <a:r>
              <a:rPr lang="en-US" b="1" dirty="0">
                <a:ea typeface="Cambria" panose="02040503050406030204" pitchFamily="18" charset="0"/>
              </a:rPr>
              <a:t>private key</a:t>
            </a:r>
            <a:r>
              <a:rPr lang="en-US" dirty="0">
                <a:ea typeface="Cambria" panose="02040503050406030204" pitchFamily="18" charset="0"/>
              </a:rPr>
              <a:t>)</a:t>
            </a:r>
          </a:p>
          <a:p>
            <a:pPr lvl="1"/>
            <a:r>
              <a:rPr lang="en-US" dirty="0">
                <a:ea typeface="Cambria" panose="02040503050406030204" pitchFamily="18" charset="0"/>
              </a:rPr>
              <a:t>Share key 2 with websites/servers you trust (we will call this your </a:t>
            </a:r>
            <a:r>
              <a:rPr lang="en-US" b="1" dirty="0">
                <a:ea typeface="Cambria" panose="02040503050406030204" pitchFamily="18" charset="0"/>
              </a:rPr>
              <a:t>public key</a:t>
            </a:r>
            <a:r>
              <a:rPr lang="en-US" dirty="0">
                <a:ea typeface="Cambria" panose="02040503050406030204" pitchFamily="18" charset="0"/>
              </a:rPr>
              <a:t>)</a:t>
            </a:r>
          </a:p>
          <a:p>
            <a:endParaRPr lang="en-GB" sz="2400" dirty="0"/>
          </a:p>
        </p:txBody>
      </p:sp>
    </p:spTree>
    <p:extLst>
      <p:ext uri="{BB962C8B-B14F-4D97-AF65-F5344CB8AC3E}">
        <p14:creationId xmlns:p14="http://schemas.microsoft.com/office/powerpoint/2010/main" val="2405354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RSA Encryption</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4</a:t>
            </a:fld>
            <a:endParaRPr lang="en-US"/>
          </a:p>
        </p:txBody>
      </p:sp>
      <p:sp>
        <p:nvSpPr>
          <p:cNvPr id="7" name="Content Placeholder 2">
            <a:extLst>
              <a:ext uri="{FF2B5EF4-FFF2-40B4-BE49-F238E27FC236}">
                <a16:creationId xmlns:a16="http://schemas.microsoft.com/office/drawing/2014/main" id="{0DC6CE72-39F7-4A81-97D3-C1C921344470}"/>
              </a:ext>
            </a:extLst>
          </p:cNvPr>
          <p:cNvSpPr>
            <a:spLocks noGrp="1"/>
          </p:cNvSpPr>
          <p:nvPr>
            <p:ph idx="1"/>
          </p:nvPr>
        </p:nvSpPr>
        <p:spPr>
          <a:xfrm>
            <a:off x="566530" y="1496567"/>
            <a:ext cx="11058940" cy="4261502"/>
          </a:xfrm>
        </p:spPr>
        <p:txBody>
          <a:bodyPr>
            <a:normAutofit lnSpcReduction="10000"/>
          </a:bodyPr>
          <a:lstStyle/>
          <a:p>
            <a:pPr marL="0" indent="0">
              <a:buNone/>
            </a:pPr>
            <a:r>
              <a:rPr lang="en-US" sz="2400" dirty="0"/>
              <a:t>Goal:</a:t>
            </a:r>
          </a:p>
          <a:p>
            <a:pPr marL="0" indent="0">
              <a:buNone/>
            </a:pPr>
            <a:r>
              <a:rPr lang="en-US" sz="2400" dirty="0"/>
              <a:t>    Devise a key that encodes and decodes a message.</a:t>
            </a:r>
          </a:p>
          <a:p>
            <a:pPr marL="0" indent="0">
              <a:buNone/>
            </a:pPr>
            <a:endParaRPr lang="en-US" sz="2400" dirty="0"/>
          </a:p>
          <a:p>
            <a:pPr marL="0" indent="0">
              <a:buNone/>
            </a:pPr>
            <a:r>
              <a:rPr lang="en-US" sz="2400" dirty="0"/>
              <a:t>Challenges:</a:t>
            </a:r>
          </a:p>
          <a:p>
            <a:pPr marL="457200" indent="-457200">
              <a:buFont typeface="+mj-lt"/>
              <a:buAutoNum type="arabicPeriod"/>
            </a:pPr>
            <a:r>
              <a:rPr lang="en-US" sz="2400" dirty="0"/>
              <a:t>What does encoding and decoding actually mean?</a:t>
            </a:r>
          </a:p>
          <a:p>
            <a:pPr lvl="1"/>
            <a:r>
              <a:rPr lang="en-US" sz="2000" dirty="0"/>
              <a:t>Turning letters and symbols into numbers. How?</a:t>
            </a:r>
          </a:p>
          <a:p>
            <a:pPr marL="457200" indent="-457200">
              <a:buFont typeface="+mj-lt"/>
              <a:buAutoNum type="arabicPeriod"/>
            </a:pPr>
            <a:r>
              <a:rPr lang="en-US" sz="2400" dirty="0"/>
              <a:t>What mathematical property can we take advantage of?</a:t>
            </a:r>
          </a:p>
          <a:p>
            <a:pPr marL="457200" indent="-457200">
              <a:buFont typeface="+mj-lt"/>
              <a:buAutoNum type="arabicPeriod"/>
            </a:pPr>
            <a:endParaRPr lang="en-US" sz="2400" dirty="0"/>
          </a:p>
          <a:p>
            <a:pPr marL="0" indent="0">
              <a:buNone/>
            </a:pPr>
            <a:r>
              <a:rPr lang="en-US" sz="2400" dirty="0"/>
              <a:t>The easiest way of handling problem 1 is to simply enumerate the characters and symbols.  This has already been done and is known as ASCII encoding!</a:t>
            </a:r>
          </a:p>
        </p:txBody>
      </p:sp>
    </p:spTree>
    <p:extLst>
      <p:ext uri="{BB962C8B-B14F-4D97-AF65-F5344CB8AC3E}">
        <p14:creationId xmlns:p14="http://schemas.microsoft.com/office/powerpoint/2010/main" val="3614620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ASCII</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5</a:t>
            </a:fld>
            <a:endParaRPr lang="en-US"/>
          </a:p>
        </p:txBody>
      </p:sp>
      <p:pic>
        <p:nvPicPr>
          <p:cNvPr id="8" name="Picture 7">
            <a:extLst>
              <a:ext uri="{FF2B5EF4-FFF2-40B4-BE49-F238E27FC236}">
                <a16:creationId xmlns:a16="http://schemas.microsoft.com/office/drawing/2014/main" id="{806ABA40-6C0E-43B8-928E-D4A170F9543A}"/>
              </a:ext>
            </a:extLst>
          </p:cNvPr>
          <p:cNvPicPr>
            <a:picLocks noChangeAspect="1"/>
          </p:cNvPicPr>
          <p:nvPr/>
        </p:nvPicPr>
        <p:blipFill>
          <a:blip r:embed="rId3"/>
          <a:stretch>
            <a:fillRect/>
          </a:stretch>
        </p:blipFill>
        <p:spPr>
          <a:xfrm>
            <a:off x="655603" y="2097387"/>
            <a:ext cx="5130370" cy="2191128"/>
          </a:xfrm>
          <a:prstGeom prst="rect">
            <a:avLst/>
          </a:prstGeom>
        </p:spPr>
      </p:pic>
      <p:sp>
        <p:nvSpPr>
          <p:cNvPr id="9" name="TextBox 8">
            <a:extLst>
              <a:ext uri="{FF2B5EF4-FFF2-40B4-BE49-F238E27FC236}">
                <a16:creationId xmlns:a16="http://schemas.microsoft.com/office/drawing/2014/main" id="{4CB43F1C-3229-4B4D-84B6-68AF8D7B5B1F}"/>
              </a:ext>
            </a:extLst>
          </p:cNvPr>
          <p:cNvSpPr txBox="1"/>
          <p:nvPr/>
        </p:nvSpPr>
        <p:spPr>
          <a:xfrm>
            <a:off x="2154174" y="5310565"/>
            <a:ext cx="7883649" cy="830997"/>
          </a:xfrm>
          <a:prstGeom prst="rect">
            <a:avLst/>
          </a:prstGeom>
          <a:noFill/>
        </p:spPr>
        <p:txBody>
          <a:bodyPr wrap="square" rtlCol="0">
            <a:spAutoFit/>
          </a:bodyPr>
          <a:lstStyle/>
          <a:p>
            <a:r>
              <a:rPr lang="en-US" sz="2400" dirty="0" err="1">
                <a:latin typeface="Cambria" panose="02040503050406030204" pitchFamily="18" charset="0"/>
                <a:ea typeface="Cambria" panose="02040503050406030204" pitchFamily="18" charset="0"/>
              </a:rPr>
              <a:t>ord</a:t>
            </a:r>
            <a:r>
              <a:rPr lang="en-US" sz="2400" dirty="0">
                <a:latin typeface="Cambria" panose="02040503050406030204" pitchFamily="18" charset="0"/>
                <a:ea typeface="Cambria" panose="02040503050406030204" pitchFamily="18" charset="0"/>
              </a:rPr>
              <a:t>() will return the </a:t>
            </a:r>
            <a:r>
              <a:rPr lang="en-US" sz="2400" dirty="0" err="1">
                <a:latin typeface="Cambria" panose="02040503050406030204" pitchFamily="18" charset="0"/>
                <a:ea typeface="Cambria" panose="02040503050406030204" pitchFamily="18" charset="0"/>
              </a:rPr>
              <a:t>unicode</a:t>
            </a:r>
            <a:r>
              <a:rPr lang="en-US" sz="2400" dirty="0">
                <a:latin typeface="Cambria" panose="02040503050406030204" pitchFamily="18" charset="0"/>
                <a:ea typeface="Cambria" panose="02040503050406030204" pitchFamily="18" charset="0"/>
              </a:rPr>
              <a:t> code of a </a:t>
            </a:r>
            <a:r>
              <a:rPr lang="en-US" sz="2400" dirty="0" err="1">
                <a:latin typeface="Cambria" panose="02040503050406030204" pitchFamily="18" charset="0"/>
                <a:ea typeface="Cambria" panose="02040503050406030204" pitchFamily="18" charset="0"/>
              </a:rPr>
              <a:t>unicode</a:t>
            </a:r>
            <a:r>
              <a:rPr lang="en-US" sz="2400" dirty="0">
                <a:latin typeface="Cambria" panose="02040503050406030204" pitchFamily="18" charset="0"/>
                <a:ea typeface="Cambria" panose="02040503050406030204" pitchFamily="18" charset="0"/>
              </a:rPr>
              <a:t> character</a:t>
            </a:r>
          </a:p>
          <a:p>
            <a:r>
              <a:rPr lang="en-US" sz="2400" dirty="0" err="1">
                <a:latin typeface="Cambria" panose="02040503050406030204" pitchFamily="18" charset="0"/>
                <a:ea typeface="Cambria" panose="02040503050406030204" pitchFamily="18" charset="0"/>
              </a:rPr>
              <a:t>chr</a:t>
            </a:r>
            <a:r>
              <a:rPr lang="en-US" sz="2400" dirty="0">
                <a:latin typeface="Cambria" panose="02040503050406030204" pitchFamily="18" charset="0"/>
                <a:ea typeface="Cambria" panose="02040503050406030204" pitchFamily="18" charset="0"/>
              </a:rPr>
              <a:t>() will return the </a:t>
            </a:r>
            <a:r>
              <a:rPr lang="en-US" sz="2400" dirty="0" err="1">
                <a:latin typeface="Cambria" panose="02040503050406030204" pitchFamily="18" charset="0"/>
                <a:ea typeface="Cambria" panose="02040503050406030204" pitchFamily="18" charset="0"/>
              </a:rPr>
              <a:t>unicode</a:t>
            </a:r>
            <a:r>
              <a:rPr lang="en-US" sz="2400" dirty="0">
                <a:latin typeface="Cambria" panose="02040503050406030204" pitchFamily="18" charset="0"/>
                <a:ea typeface="Cambria" panose="02040503050406030204" pitchFamily="18" charset="0"/>
              </a:rPr>
              <a:t> character of a </a:t>
            </a:r>
            <a:r>
              <a:rPr lang="en-US" sz="2400" dirty="0" err="1">
                <a:latin typeface="Cambria" panose="02040503050406030204" pitchFamily="18" charset="0"/>
                <a:ea typeface="Cambria" panose="02040503050406030204" pitchFamily="18" charset="0"/>
              </a:rPr>
              <a:t>unicode</a:t>
            </a:r>
            <a:r>
              <a:rPr lang="en-US" sz="2400" dirty="0">
                <a:latin typeface="Cambria" panose="02040503050406030204" pitchFamily="18" charset="0"/>
                <a:ea typeface="Cambria" panose="02040503050406030204" pitchFamily="18" charset="0"/>
              </a:rPr>
              <a:t> code</a:t>
            </a:r>
          </a:p>
        </p:txBody>
      </p:sp>
      <p:pic>
        <p:nvPicPr>
          <p:cNvPr id="1026" name="Picture 2" descr="Ascii Table">
            <a:extLst>
              <a:ext uri="{FF2B5EF4-FFF2-40B4-BE49-F238E27FC236}">
                <a16:creationId xmlns:a16="http://schemas.microsoft.com/office/drawing/2014/main" id="{2D7A36F4-B3EB-4DE6-8560-34F069DC43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6029" y="1419644"/>
            <a:ext cx="5196369" cy="354661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A0FEE26-71D8-6169-564B-AF0524B585F6}"/>
              </a:ext>
            </a:extLst>
          </p:cNvPr>
          <p:cNvSpPr txBox="1"/>
          <p:nvPr/>
        </p:nvSpPr>
        <p:spPr>
          <a:xfrm>
            <a:off x="108857" y="6456918"/>
            <a:ext cx="7663912" cy="369332"/>
          </a:xfrm>
          <a:prstGeom prst="rect">
            <a:avLst/>
          </a:prstGeom>
          <a:noFill/>
        </p:spPr>
        <p:txBody>
          <a:bodyPr wrap="square">
            <a:spAutoFit/>
          </a:bodyPr>
          <a:lstStyle/>
          <a:p>
            <a:r>
              <a:rPr lang="en-US" dirty="0"/>
              <a:t>Ref : https://www.vertex42.com/</a:t>
            </a:r>
            <a:r>
              <a:rPr lang="en-US" dirty="0" err="1"/>
              <a:t>ExcelTips</a:t>
            </a:r>
            <a:r>
              <a:rPr lang="en-US" dirty="0"/>
              <a:t>/</a:t>
            </a:r>
            <a:r>
              <a:rPr lang="en-US" dirty="0" err="1"/>
              <a:t>unicode-symbols.html</a:t>
            </a:r>
            <a:endParaRPr lang="en-US" dirty="0"/>
          </a:p>
        </p:txBody>
      </p:sp>
    </p:spTree>
    <p:extLst>
      <p:ext uri="{BB962C8B-B14F-4D97-AF65-F5344CB8AC3E}">
        <p14:creationId xmlns:p14="http://schemas.microsoft.com/office/powerpoint/2010/main" val="2806488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Modular Arithmetic</a:t>
            </a:r>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D38CC418-833A-613A-02D8-EAE5C993ED97}"/>
                  </a:ext>
                </a:extLst>
              </p:cNvPr>
              <p:cNvSpPr txBox="1"/>
              <p:nvPr/>
            </p:nvSpPr>
            <p:spPr>
              <a:xfrm>
                <a:off x="4638101" y="1101289"/>
                <a:ext cx="2104166"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𝑞</m:t>
                      </m:r>
                      <m:r>
                        <a:rPr lang="en-US" sz="2800" b="0" i="1" smtClean="0">
                          <a:latin typeface="Cambria Math" panose="02040503050406030204" pitchFamily="18" charset="0"/>
                        </a:rPr>
                        <m:t>∗</m:t>
                      </m:r>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𝑟</m:t>
                      </m:r>
                    </m:oMath>
                  </m:oMathPara>
                </a14:m>
                <a:endParaRPr lang="en-US" sz="2800" dirty="0"/>
              </a:p>
            </p:txBody>
          </p:sp>
        </mc:Choice>
        <mc:Fallback>
          <p:sp>
            <p:nvSpPr>
              <p:cNvPr id="8" name="TextBox 7">
                <a:extLst>
                  <a:ext uri="{FF2B5EF4-FFF2-40B4-BE49-F238E27FC236}">
                    <a16:creationId xmlns:a16="http://schemas.microsoft.com/office/drawing/2014/main" id="{D38CC418-833A-613A-02D8-EAE5C993ED97}"/>
                  </a:ext>
                </a:extLst>
              </p:cNvPr>
              <p:cNvSpPr txBox="1">
                <a:spLocks noRot="1" noChangeAspect="1" noMove="1" noResize="1" noEditPoints="1" noAdjustHandles="1" noChangeArrowheads="1" noChangeShapeType="1" noTextEdit="1"/>
              </p:cNvSpPr>
              <p:nvPr/>
            </p:nvSpPr>
            <p:spPr>
              <a:xfrm>
                <a:off x="4638101" y="1101289"/>
                <a:ext cx="2104166" cy="430887"/>
              </a:xfrm>
              <a:prstGeom prst="rect">
                <a:avLst/>
              </a:prstGeom>
              <a:blipFill>
                <a:blip r:embed="rId3"/>
                <a:stretch>
                  <a:fillRect l="-1807" r="-1205" b="-22857"/>
                </a:stretch>
              </a:blipFill>
            </p:spPr>
            <p:txBody>
              <a:bodyPr/>
              <a:lstStyle/>
              <a:p>
                <a:r>
                  <a:rPr lang="en-US">
                    <a:noFill/>
                  </a:rPr>
                  <a:t> </a:t>
                </a:r>
              </a:p>
            </p:txBody>
          </p:sp>
        </mc:Fallback>
      </mc:AlternateContent>
      <p:sp>
        <p:nvSpPr>
          <p:cNvPr id="34" name="TextBox 33">
            <a:extLst>
              <a:ext uri="{FF2B5EF4-FFF2-40B4-BE49-F238E27FC236}">
                <a16:creationId xmlns:a16="http://schemas.microsoft.com/office/drawing/2014/main" id="{C3CB1573-B4D3-E685-BC75-63B9D86391D9}"/>
              </a:ext>
            </a:extLst>
          </p:cNvPr>
          <p:cNvSpPr txBox="1"/>
          <p:nvPr/>
        </p:nvSpPr>
        <p:spPr>
          <a:xfrm>
            <a:off x="0" y="1781472"/>
            <a:ext cx="7768280" cy="523220"/>
          </a:xfrm>
          <a:prstGeom prst="rect">
            <a:avLst/>
          </a:prstGeom>
          <a:noFill/>
        </p:spPr>
        <p:txBody>
          <a:bodyPr wrap="none" rtlCol="0">
            <a:spAutoFit/>
          </a:bodyPr>
          <a:lstStyle/>
          <a:p>
            <a:pPr marL="285750" indent="-285750">
              <a:buFont typeface="Arial" panose="020B0604020202020204" pitchFamily="34" charset="0"/>
              <a:buChar char="•"/>
            </a:pPr>
            <a:r>
              <a:rPr lang="en-US" sz="2800" dirty="0"/>
              <a:t>In python we can get the remainder using the ‘%’. </a:t>
            </a:r>
          </a:p>
        </p:txBody>
      </p:sp>
      <mc:AlternateContent xmlns:mc="http://schemas.openxmlformats.org/markup-compatibility/2006">
        <mc:Choice xmlns:a14="http://schemas.microsoft.com/office/drawing/2010/main" Requires="a14">
          <p:sp>
            <p:nvSpPr>
              <p:cNvPr id="36" name="TextBox 35">
                <a:extLst>
                  <a:ext uri="{FF2B5EF4-FFF2-40B4-BE49-F238E27FC236}">
                    <a16:creationId xmlns:a16="http://schemas.microsoft.com/office/drawing/2014/main" id="{45731865-417E-0827-319A-4C48EA59AA2C}"/>
                  </a:ext>
                </a:extLst>
              </p:cNvPr>
              <p:cNvSpPr txBox="1"/>
              <p:nvPr/>
            </p:nvSpPr>
            <p:spPr>
              <a:xfrm>
                <a:off x="7160968" y="2691940"/>
                <a:ext cx="2291653"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b="0" i="0" smtClean="0">
                          <a:latin typeface="Cambria Math" panose="02040503050406030204" pitchFamily="18" charset="0"/>
                        </a:rPr>
                        <m:t>26 </m:t>
                      </m:r>
                      <m:r>
                        <m:rPr>
                          <m:sty m:val="p"/>
                        </m:rPr>
                        <a:rPr lang="en-US" sz="2800" b="0" i="0" smtClean="0">
                          <a:latin typeface="Cambria Math" panose="02040503050406030204" pitchFamily="18" charset="0"/>
                        </a:rPr>
                        <m:t>mod</m:t>
                      </m:r>
                      <m:r>
                        <a:rPr lang="en-US" sz="2800" b="0" i="0" smtClean="0">
                          <a:latin typeface="Cambria Math" panose="02040503050406030204" pitchFamily="18" charset="0"/>
                        </a:rPr>
                        <m:t> 5=1 </m:t>
                      </m:r>
                    </m:oMath>
                  </m:oMathPara>
                </a14:m>
                <a:endParaRPr lang="en-US" sz="2800" dirty="0"/>
              </a:p>
            </p:txBody>
          </p:sp>
        </mc:Choice>
        <mc:Fallback>
          <p:sp>
            <p:nvSpPr>
              <p:cNvPr id="36" name="TextBox 35">
                <a:extLst>
                  <a:ext uri="{FF2B5EF4-FFF2-40B4-BE49-F238E27FC236}">
                    <a16:creationId xmlns:a16="http://schemas.microsoft.com/office/drawing/2014/main" id="{45731865-417E-0827-319A-4C48EA59AA2C}"/>
                  </a:ext>
                </a:extLst>
              </p:cNvPr>
              <p:cNvSpPr txBox="1">
                <a:spLocks noRot="1" noChangeAspect="1" noMove="1" noResize="1" noEditPoints="1" noAdjustHandles="1" noChangeArrowheads="1" noChangeShapeType="1" noTextEdit="1"/>
              </p:cNvSpPr>
              <p:nvPr/>
            </p:nvSpPr>
            <p:spPr>
              <a:xfrm>
                <a:off x="7160968" y="2691940"/>
                <a:ext cx="2291653" cy="430887"/>
              </a:xfrm>
              <a:prstGeom prst="rect">
                <a:avLst/>
              </a:prstGeom>
              <a:blipFill>
                <a:blip r:embed="rId4"/>
                <a:stretch>
                  <a:fillRect l="-2762" t="-11765" r="-4972" b="-3823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0" name="TextBox 39">
                <a:extLst>
                  <a:ext uri="{FF2B5EF4-FFF2-40B4-BE49-F238E27FC236}">
                    <a16:creationId xmlns:a16="http://schemas.microsoft.com/office/drawing/2014/main" id="{DBC81E80-C983-80C0-F662-712FE5C80695}"/>
                  </a:ext>
                </a:extLst>
              </p:cNvPr>
              <p:cNvSpPr txBox="1"/>
              <p:nvPr/>
            </p:nvSpPr>
            <p:spPr>
              <a:xfrm>
                <a:off x="3356872" y="2691940"/>
                <a:ext cx="997068"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26%5</m:t>
                      </m:r>
                    </m:oMath>
                  </m:oMathPara>
                </a14:m>
                <a:endParaRPr lang="en-US" sz="2800" dirty="0"/>
              </a:p>
            </p:txBody>
          </p:sp>
        </mc:Choice>
        <mc:Fallback>
          <p:sp>
            <p:nvSpPr>
              <p:cNvPr id="40" name="TextBox 39">
                <a:extLst>
                  <a:ext uri="{FF2B5EF4-FFF2-40B4-BE49-F238E27FC236}">
                    <a16:creationId xmlns:a16="http://schemas.microsoft.com/office/drawing/2014/main" id="{DBC81E80-C983-80C0-F662-712FE5C80695}"/>
                  </a:ext>
                </a:extLst>
              </p:cNvPr>
              <p:cNvSpPr txBox="1">
                <a:spLocks noRot="1" noChangeAspect="1" noMove="1" noResize="1" noEditPoints="1" noAdjustHandles="1" noChangeArrowheads="1" noChangeShapeType="1" noTextEdit="1"/>
              </p:cNvSpPr>
              <p:nvPr/>
            </p:nvSpPr>
            <p:spPr>
              <a:xfrm>
                <a:off x="3356872" y="2691940"/>
                <a:ext cx="997068" cy="430887"/>
              </a:xfrm>
              <a:prstGeom prst="rect">
                <a:avLst/>
              </a:prstGeom>
              <a:blipFill>
                <a:blip r:embed="rId5"/>
                <a:stretch>
                  <a:fillRect l="-10127" r="-10127" b="-1764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2" name="TextBox 41">
                <a:extLst>
                  <a:ext uri="{FF2B5EF4-FFF2-40B4-BE49-F238E27FC236}">
                    <a16:creationId xmlns:a16="http://schemas.microsoft.com/office/drawing/2014/main" id="{9C604807-35DF-D037-4108-4CED99F46AE4}"/>
                  </a:ext>
                </a:extLst>
              </p:cNvPr>
              <p:cNvSpPr txBox="1"/>
              <p:nvPr/>
            </p:nvSpPr>
            <p:spPr>
              <a:xfrm>
                <a:off x="4833315" y="2691940"/>
                <a:ext cx="2052550"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𝑎</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mod</m:t>
                      </m:r>
                      <m:r>
                        <a:rPr lang="en-US" sz="2800" b="0" i="1" smtClean="0">
                          <a:latin typeface="Cambria Math" panose="02040503050406030204" pitchFamily="18" charset="0"/>
                        </a:rPr>
                        <m:t> </m:t>
                      </m:r>
                      <m:r>
                        <a:rPr lang="en-US" sz="2800" b="0" i="1" smtClean="0">
                          <a:latin typeface="Cambria Math" panose="02040503050406030204" pitchFamily="18" charset="0"/>
                        </a:rPr>
                        <m:t>𝑏</m:t>
                      </m:r>
                      <m:r>
                        <a:rPr lang="en-US" sz="2800" b="0" i="0" smtClean="0">
                          <a:latin typeface="Cambria Math" panose="02040503050406030204" pitchFamily="18" charset="0"/>
                        </a:rPr>
                        <m:t>=</m:t>
                      </m:r>
                      <m:r>
                        <a:rPr lang="en-US" sz="2800" b="0" i="1" smtClean="0">
                          <a:latin typeface="Cambria Math" panose="02040503050406030204" pitchFamily="18" charset="0"/>
                        </a:rPr>
                        <m:t>𝑟</m:t>
                      </m:r>
                      <m:r>
                        <a:rPr lang="en-US" sz="2800" b="0" i="0" smtClean="0">
                          <a:latin typeface="Cambria Math" panose="02040503050406030204" pitchFamily="18" charset="0"/>
                        </a:rPr>
                        <m:t> </m:t>
                      </m:r>
                    </m:oMath>
                  </m:oMathPara>
                </a14:m>
                <a:endParaRPr lang="en-US" sz="2800" dirty="0"/>
              </a:p>
            </p:txBody>
          </p:sp>
        </mc:Choice>
        <mc:Fallback>
          <p:sp>
            <p:nvSpPr>
              <p:cNvPr id="42" name="TextBox 41">
                <a:extLst>
                  <a:ext uri="{FF2B5EF4-FFF2-40B4-BE49-F238E27FC236}">
                    <a16:creationId xmlns:a16="http://schemas.microsoft.com/office/drawing/2014/main" id="{9C604807-35DF-D037-4108-4CED99F46AE4}"/>
                  </a:ext>
                </a:extLst>
              </p:cNvPr>
              <p:cNvSpPr txBox="1">
                <a:spLocks noRot="1" noChangeAspect="1" noMove="1" noResize="1" noEditPoints="1" noAdjustHandles="1" noChangeArrowheads="1" noChangeShapeType="1" noTextEdit="1"/>
              </p:cNvSpPr>
              <p:nvPr/>
            </p:nvSpPr>
            <p:spPr>
              <a:xfrm>
                <a:off x="4833315" y="2691940"/>
                <a:ext cx="2052550" cy="430887"/>
              </a:xfrm>
              <a:prstGeom prst="rect">
                <a:avLst/>
              </a:prstGeom>
              <a:blipFill>
                <a:blip r:embed="rId6"/>
                <a:stretch>
                  <a:fillRect l="-1840" t="-11765" r="-6135" b="-38235"/>
                </a:stretch>
              </a:blipFill>
            </p:spPr>
            <p:txBody>
              <a:bodyPr/>
              <a:lstStyle/>
              <a:p>
                <a:r>
                  <a:rPr lang="en-US">
                    <a:noFill/>
                  </a:rPr>
                  <a:t> </a:t>
                </a:r>
              </a:p>
            </p:txBody>
          </p:sp>
        </mc:Fallback>
      </mc:AlternateContent>
      <p:sp>
        <p:nvSpPr>
          <p:cNvPr id="43" name="TextBox 42">
            <a:extLst>
              <a:ext uri="{FF2B5EF4-FFF2-40B4-BE49-F238E27FC236}">
                <a16:creationId xmlns:a16="http://schemas.microsoft.com/office/drawing/2014/main" id="{7B9ABF91-79FB-2435-BD34-1C3F74F41A16}"/>
              </a:ext>
            </a:extLst>
          </p:cNvPr>
          <p:cNvSpPr txBox="1"/>
          <p:nvPr/>
        </p:nvSpPr>
        <p:spPr>
          <a:xfrm>
            <a:off x="67362" y="3510075"/>
            <a:ext cx="3801041" cy="523220"/>
          </a:xfrm>
          <a:prstGeom prst="rect">
            <a:avLst/>
          </a:prstGeom>
          <a:noFill/>
        </p:spPr>
        <p:txBody>
          <a:bodyPr wrap="none" rtlCol="0">
            <a:spAutoFit/>
          </a:bodyPr>
          <a:lstStyle/>
          <a:p>
            <a:pPr marL="457200" indent="-457200">
              <a:buFont typeface="Arial" panose="020B0604020202020204" pitchFamily="34" charset="0"/>
              <a:buChar char="•"/>
            </a:pPr>
            <a:r>
              <a:rPr lang="en-US" sz="2800" dirty="0"/>
              <a:t>Congruence Modulo :</a:t>
            </a:r>
          </a:p>
        </p:txBody>
      </p:sp>
      <mc:AlternateContent xmlns:mc="http://schemas.openxmlformats.org/markup-compatibility/2006">
        <mc:Choice xmlns:a14="http://schemas.microsoft.com/office/drawing/2010/main" Requires="a14">
          <p:sp>
            <p:nvSpPr>
              <p:cNvPr id="44" name="TextBox 43">
                <a:extLst>
                  <a:ext uri="{FF2B5EF4-FFF2-40B4-BE49-F238E27FC236}">
                    <a16:creationId xmlns:a16="http://schemas.microsoft.com/office/drawing/2014/main" id="{00D6B7F1-ACB8-4226-C382-29697BA8B65A}"/>
                  </a:ext>
                </a:extLst>
              </p:cNvPr>
              <p:cNvSpPr txBox="1"/>
              <p:nvPr/>
            </p:nvSpPr>
            <p:spPr>
              <a:xfrm>
                <a:off x="2778410" y="4380648"/>
                <a:ext cx="2050626"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𝑎</m:t>
                      </m:r>
                      <m:r>
                        <a:rPr lang="en-US" sz="2800" b="0" i="1" smtClean="0">
                          <a:latin typeface="Cambria Math" panose="02040503050406030204" pitchFamily="18" charset="0"/>
                        </a:rPr>
                        <m:t> −</m:t>
                      </m:r>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𝑘𝑚</m:t>
                      </m:r>
                      <m:r>
                        <a:rPr lang="en-US" sz="2800" b="0" i="1" smtClean="0">
                          <a:latin typeface="Cambria Math" panose="02040503050406030204" pitchFamily="18" charset="0"/>
                        </a:rPr>
                        <m:t> </m:t>
                      </m:r>
                    </m:oMath>
                  </m:oMathPara>
                </a14:m>
                <a:endParaRPr lang="en-US" sz="2800" i="1" dirty="0"/>
              </a:p>
            </p:txBody>
          </p:sp>
        </mc:Choice>
        <mc:Fallback>
          <p:sp>
            <p:nvSpPr>
              <p:cNvPr id="44" name="TextBox 43">
                <a:extLst>
                  <a:ext uri="{FF2B5EF4-FFF2-40B4-BE49-F238E27FC236}">
                    <a16:creationId xmlns:a16="http://schemas.microsoft.com/office/drawing/2014/main" id="{00D6B7F1-ACB8-4226-C382-29697BA8B65A}"/>
                  </a:ext>
                </a:extLst>
              </p:cNvPr>
              <p:cNvSpPr txBox="1">
                <a:spLocks noRot="1" noChangeAspect="1" noMove="1" noResize="1" noEditPoints="1" noAdjustHandles="1" noChangeArrowheads="1" noChangeShapeType="1" noTextEdit="1"/>
              </p:cNvSpPr>
              <p:nvPr/>
            </p:nvSpPr>
            <p:spPr>
              <a:xfrm>
                <a:off x="2778410" y="4380648"/>
                <a:ext cx="2050626" cy="430887"/>
              </a:xfrm>
              <a:prstGeom prst="rect">
                <a:avLst/>
              </a:prstGeom>
              <a:blipFill>
                <a:blip r:embed="rId7"/>
                <a:stretch>
                  <a:fillRect l="-1227" t="-11765" r="-6135" b="-38235"/>
                </a:stretch>
              </a:blipFill>
            </p:spPr>
            <p:txBody>
              <a:bodyPr/>
              <a:lstStyle/>
              <a:p>
                <a:r>
                  <a:rPr lang="en-US">
                    <a:noFill/>
                  </a:rPr>
                  <a:t> </a:t>
                </a:r>
              </a:p>
            </p:txBody>
          </p:sp>
        </mc:Fallback>
      </mc:AlternateContent>
      <p:sp>
        <p:nvSpPr>
          <p:cNvPr id="46" name="TextBox 45">
            <a:extLst>
              <a:ext uri="{FF2B5EF4-FFF2-40B4-BE49-F238E27FC236}">
                <a16:creationId xmlns:a16="http://schemas.microsoft.com/office/drawing/2014/main" id="{9D153D77-C9ED-FAD6-B53B-C4C53926DA04}"/>
              </a:ext>
            </a:extLst>
          </p:cNvPr>
          <p:cNvSpPr txBox="1"/>
          <p:nvPr/>
        </p:nvSpPr>
        <p:spPr>
          <a:xfrm>
            <a:off x="49184" y="6507459"/>
            <a:ext cx="6119868" cy="369332"/>
          </a:xfrm>
          <a:prstGeom prst="rect">
            <a:avLst/>
          </a:prstGeom>
          <a:noFill/>
        </p:spPr>
        <p:txBody>
          <a:bodyPr wrap="square">
            <a:spAutoFit/>
          </a:bodyPr>
          <a:lstStyle/>
          <a:p>
            <a:r>
              <a:rPr lang="en-US" dirty="0"/>
              <a:t>https://</a:t>
            </a:r>
            <a:r>
              <a:rPr lang="en-US" dirty="0" err="1"/>
              <a:t>en.wikipedia.org</a:t>
            </a:r>
            <a:r>
              <a:rPr lang="en-US" dirty="0"/>
              <a:t>/wiki/</a:t>
            </a:r>
            <a:r>
              <a:rPr lang="en-US" dirty="0" err="1"/>
              <a:t>Modular_arithmetic#Congruence</a:t>
            </a:r>
            <a:endParaRPr lang="en-US" dirty="0"/>
          </a:p>
        </p:txBody>
      </p:sp>
      <mc:AlternateContent xmlns:mc="http://schemas.openxmlformats.org/markup-compatibility/2006">
        <mc:Choice xmlns:a14="http://schemas.microsoft.com/office/drawing/2010/main" Requires="a14">
          <p:sp>
            <p:nvSpPr>
              <p:cNvPr id="47" name="TextBox 46">
                <a:extLst>
                  <a:ext uri="{FF2B5EF4-FFF2-40B4-BE49-F238E27FC236}">
                    <a16:creationId xmlns:a16="http://schemas.microsoft.com/office/drawing/2014/main" id="{384F6C22-8799-1A18-8B21-DB8CE8F7578B}"/>
                  </a:ext>
                </a:extLst>
              </p:cNvPr>
              <p:cNvSpPr txBox="1"/>
              <p:nvPr/>
            </p:nvSpPr>
            <p:spPr>
              <a:xfrm>
                <a:off x="6943574" y="4362191"/>
                <a:ext cx="2400272"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𝑎</m:t>
                      </m:r>
                      <m:r>
                        <a:rPr lang="en-US" sz="2800" i="1">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𝑏</m:t>
                      </m:r>
                      <m:r>
                        <a:rPr lang="en-US" sz="2800" b="0" i="0" smtClean="0">
                          <a:latin typeface="Cambria Math" panose="02040503050406030204" pitchFamily="18" charset="0"/>
                          <a:ea typeface="Cambria Math" panose="02040503050406030204" pitchFamily="18" charset="0"/>
                        </a:rPr>
                        <m:t>(</m:t>
                      </m:r>
                      <m:r>
                        <m:rPr>
                          <m:sty m:val="p"/>
                        </m:rPr>
                        <a:rPr lang="en-US" sz="2800" b="0" i="0" smtClean="0">
                          <a:latin typeface="Cambria Math" panose="02040503050406030204" pitchFamily="18" charset="0"/>
                          <a:ea typeface="Cambria Math" panose="02040503050406030204" pitchFamily="18" charset="0"/>
                        </a:rPr>
                        <m:t>mod</m:t>
                      </m:r>
                      <m:r>
                        <a:rPr lang="en-US" sz="2800" b="0" i="0" smtClean="0">
                          <a:latin typeface="Cambria Math" panose="02040503050406030204" pitchFamily="18" charset="0"/>
                          <a:ea typeface="Cambria Math" panose="02040503050406030204" pitchFamily="18" charset="0"/>
                        </a:rPr>
                        <m:t> </m:t>
                      </m:r>
                      <m:r>
                        <a:rPr lang="en-US" sz="2800" b="0" i="1" smtClean="0">
                          <a:latin typeface="Cambria Math" panose="02040503050406030204" pitchFamily="18" charset="0"/>
                          <a:ea typeface="Cambria Math" panose="02040503050406030204" pitchFamily="18" charset="0"/>
                        </a:rPr>
                        <m:t>𝑚</m:t>
                      </m:r>
                      <m:r>
                        <a:rPr lang="en-US" sz="2800" b="0" i="0" smtClean="0">
                          <a:latin typeface="Cambria Math" panose="02040503050406030204" pitchFamily="18" charset="0"/>
                          <a:ea typeface="Cambria Math" panose="02040503050406030204" pitchFamily="18" charset="0"/>
                        </a:rPr>
                        <m:t>)</m:t>
                      </m:r>
                      <m:r>
                        <a:rPr lang="en-US" sz="2800" b="0" i="0" smtClean="0">
                          <a:latin typeface="Cambria Math" panose="02040503050406030204" pitchFamily="18" charset="0"/>
                        </a:rPr>
                        <m:t> </m:t>
                      </m:r>
                    </m:oMath>
                  </m:oMathPara>
                </a14:m>
                <a:endParaRPr lang="en-US" sz="2800" dirty="0"/>
              </a:p>
            </p:txBody>
          </p:sp>
        </mc:Choice>
        <mc:Fallback>
          <p:sp>
            <p:nvSpPr>
              <p:cNvPr id="47" name="TextBox 46">
                <a:extLst>
                  <a:ext uri="{FF2B5EF4-FFF2-40B4-BE49-F238E27FC236}">
                    <a16:creationId xmlns:a16="http://schemas.microsoft.com/office/drawing/2014/main" id="{384F6C22-8799-1A18-8B21-DB8CE8F7578B}"/>
                  </a:ext>
                </a:extLst>
              </p:cNvPr>
              <p:cNvSpPr txBox="1">
                <a:spLocks noRot="1" noChangeAspect="1" noMove="1" noResize="1" noEditPoints="1" noAdjustHandles="1" noChangeArrowheads="1" noChangeShapeType="1" noTextEdit="1"/>
              </p:cNvSpPr>
              <p:nvPr/>
            </p:nvSpPr>
            <p:spPr>
              <a:xfrm>
                <a:off x="6943574" y="4362191"/>
                <a:ext cx="2400272" cy="430887"/>
              </a:xfrm>
              <a:prstGeom prst="rect">
                <a:avLst/>
              </a:prstGeom>
              <a:blipFill>
                <a:blip r:embed="rId8"/>
                <a:stretch>
                  <a:fillRect l="-1579" t="-8571" r="-5789" b="-34286"/>
                </a:stretch>
              </a:blipFill>
            </p:spPr>
            <p:txBody>
              <a:bodyPr/>
              <a:lstStyle/>
              <a:p>
                <a:r>
                  <a:rPr lang="en-US">
                    <a:noFill/>
                  </a:rPr>
                  <a:t> </a:t>
                </a:r>
              </a:p>
            </p:txBody>
          </p:sp>
        </mc:Fallback>
      </mc:AlternateContent>
      <p:sp>
        <p:nvSpPr>
          <p:cNvPr id="48" name="TextBox 47">
            <a:extLst>
              <a:ext uri="{FF2B5EF4-FFF2-40B4-BE49-F238E27FC236}">
                <a16:creationId xmlns:a16="http://schemas.microsoft.com/office/drawing/2014/main" id="{F5F92D95-2B46-B75F-512D-2A4A4DDC1FB8}"/>
              </a:ext>
            </a:extLst>
          </p:cNvPr>
          <p:cNvSpPr txBox="1"/>
          <p:nvPr/>
        </p:nvSpPr>
        <p:spPr>
          <a:xfrm>
            <a:off x="5023756" y="4328210"/>
            <a:ext cx="1722651" cy="523220"/>
          </a:xfrm>
          <a:prstGeom prst="rect">
            <a:avLst/>
          </a:prstGeom>
          <a:noFill/>
        </p:spPr>
        <p:txBody>
          <a:bodyPr wrap="none" rtlCol="0">
            <a:spAutoFit/>
          </a:bodyPr>
          <a:lstStyle/>
          <a:p>
            <a:r>
              <a:rPr lang="en-US" sz="2800" dirty="0"/>
              <a:t>written as </a:t>
            </a:r>
          </a:p>
        </p:txBody>
      </p:sp>
      <mc:AlternateContent xmlns:mc="http://schemas.openxmlformats.org/markup-compatibility/2006">
        <mc:Choice xmlns:a14="http://schemas.microsoft.com/office/drawing/2010/main" Requires="a14">
          <p:sp>
            <p:nvSpPr>
              <p:cNvPr id="52" name="TextBox 51">
                <a:extLst>
                  <a:ext uri="{FF2B5EF4-FFF2-40B4-BE49-F238E27FC236}">
                    <a16:creationId xmlns:a16="http://schemas.microsoft.com/office/drawing/2014/main" id="{D749EE50-7016-80A9-DCBA-8B208E30BEAB}"/>
                  </a:ext>
                </a:extLst>
              </p:cNvPr>
              <p:cNvSpPr txBox="1"/>
              <p:nvPr/>
            </p:nvSpPr>
            <p:spPr>
              <a:xfrm>
                <a:off x="1779355" y="6049318"/>
                <a:ext cx="6119868"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1800" b="0" i="0" smtClean="0">
                          <a:latin typeface="Cambria Math" panose="02040503050406030204" pitchFamily="18" charset="0"/>
                        </a:rPr>
                        <m:t> </m:t>
                      </m:r>
                    </m:oMath>
                  </m:oMathPara>
                </a14:m>
                <a:endParaRPr lang="en-US" sz="1800" dirty="0"/>
              </a:p>
            </p:txBody>
          </p:sp>
        </mc:Choice>
        <mc:Fallback>
          <p:sp>
            <p:nvSpPr>
              <p:cNvPr id="52" name="TextBox 51">
                <a:extLst>
                  <a:ext uri="{FF2B5EF4-FFF2-40B4-BE49-F238E27FC236}">
                    <a16:creationId xmlns:a16="http://schemas.microsoft.com/office/drawing/2014/main" id="{D749EE50-7016-80A9-DCBA-8B208E30BEAB}"/>
                  </a:ext>
                </a:extLst>
              </p:cNvPr>
              <p:cNvSpPr txBox="1">
                <a:spLocks noRot="1" noChangeAspect="1" noMove="1" noResize="1" noEditPoints="1" noAdjustHandles="1" noChangeArrowheads="1" noChangeShapeType="1" noTextEdit="1"/>
              </p:cNvSpPr>
              <p:nvPr/>
            </p:nvSpPr>
            <p:spPr>
              <a:xfrm>
                <a:off x="1779355" y="6049318"/>
                <a:ext cx="6119868" cy="369332"/>
              </a:xfrm>
              <a:prstGeom prst="rect">
                <a:avLst/>
              </a:prstGeom>
              <a:blipFill>
                <a:blip r:embed="rId9"/>
                <a:stretch>
                  <a:fillRect b="-16667"/>
                </a:stretch>
              </a:blipFill>
            </p:spPr>
            <p:txBody>
              <a:bodyPr/>
              <a:lstStyle/>
              <a:p>
                <a:r>
                  <a:rPr lang="en-US">
                    <a:noFill/>
                  </a:rPr>
                  <a:t> </a:t>
                </a:r>
              </a:p>
            </p:txBody>
          </p:sp>
        </mc:Fallback>
      </mc:AlternateContent>
      <p:sp>
        <p:nvSpPr>
          <p:cNvPr id="53" name="TextBox 52">
            <a:extLst>
              <a:ext uri="{FF2B5EF4-FFF2-40B4-BE49-F238E27FC236}">
                <a16:creationId xmlns:a16="http://schemas.microsoft.com/office/drawing/2014/main" id="{D012B60D-D491-748C-E680-D731CF287527}"/>
              </a:ext>
            </a:extLst>
          </p:cNvPr>
          <p:cNvSpPr txBox="1"/>
          <p:nvPr/>
        </p:nvSpPr>
        <p:spPr>
          <a:xfrm>
            <a:off x="67362" y="5138850"/>
            <a:ext cx="12057275" cy="523220"/>
          </a:xfrm>
          <a:prstGeom prst="rect">
            <a:avLst/>
          </a:prstGeom>
          <a:noFill/>
        </p:spPr>
        <p:txBody>
          <a:bodyPr wrap="none" rtlCol="0">
            <a:spAutoFit/>
          </a:bodyPr>
          <a:lstStyle/>
          <a:p>
            <a:pPr marL="457200" indent="-457200">
              <a:buFont typeface="Arial" panose="020B0604020202020204" pitchFamily="34" charset="0"/>
              <a:buChar char="•"/>
            </a:pPr>
            <a:r>
              <a:rPr lang="en-US" sz="2800" dirty="0"/>
              <a:t>Congruence Modulo asserts that ‘a’ and ‘b’ have same remainder when / by m</a:t>
            </a:r>
          </a:p>
        </p:txBody>
      </p:sp>
      <mc:AlternateContent xmlns:mc="http://schemas.openxmlformats.org/markup-compatibility/2006">
        <mc:Choice xmlns:a14="http://schemas.microsoft.com/office/drawing/2010/main" Requires="a14">
          <p:sp>
            <p:nvSpPr>
              <p:cNvPr id="54" name="TextBox 53">
                <a:extLst>
                  <a:ext uri="{FF2B5EF4-FFF2-40B4-BE49-F238E27FC236}">
                    <a16:creationId xmlns:a16="http://schemas.microsoft.com/office/drawing/2014/main" id="{43E73875-A905-4B88-A0E9-7A2BF9D7CE2A}"/>
                  </a:ext>
                </a:extLst>
              </p:cNvPr>
              <p:cNvSpPr txBox="1"/>
              <p:nvPr/>
            </p:nvSpPr>
            <p:spPr>
              <a:xfrm>
                <a:off x="4195032" y="5927014"/>
                <a:ext cx="3329116"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𝑎</m:t>
                      </m:r>
                      <m:r>
                        <a:rPr lang="en-US" sz="2800" b="0" i="0" smtClean="0">
                          <a:latin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mod</m:t>
                      </m:r>
                      <m:r>
                        <a:rPr lang="en-US" sz="2800" b="0" i="0" smtClean="0">
                          <a:latin typeface="Cambria Math" panose="02040503050406030204" pitchFamily="18" charset="0"/>
                          <a:ea typeface="Cambria Math" panose="02040503050406030204" pitchFamily="18" charset="0"/>
                        </a:rPr>
                        <m:t> </m:t>
                      </m:r>
                      <m:r>
                        <a:rPr lang="en-US" sz="2800" b="0" i="1" smtClean="0">
                          <a:latin typeface="Cambria Math" panose="02040503050406030204" pitchFamily="18" charset="0"/>
                          <a:ea typeface="Cambria Math" panose="02040503050406030204" pitchFamily="18" charset="0"/>
                        </a:rPr>
                        <m:t>𝑚</m:t>
                      </m:r>
                      <m:r>
                        <a:rPr lang="en-US" sz="2800" b="0" i="0" smtClean="0">
                          <a:latin typeface="Cambria Math" panose="02040503050406030204" pitchFamily="18" charset="0"/>
                          <a:ea typeface="Cambria Math" panose="02040503050406030204" pitchFamily="18" charset="0"/>
                        </a:rPr>
                        <m:t>=</m:t>
                      </m:r>
                      <m:r>
                        <m:rPr>
                          <m:sty m:val="p"/>
                        </m:rPr>
                        <a:rPr lang="en-US" sz="2800" b="0" i="0" smtClean="0">
                          <a:latin typeface="Cambria Math" panose="02040503050406030204" pitchFamily="18" charset="0"/>
                          <a:ea typeface="Cambria Math" panose="02040503050406030204" pitchFamily="18" charset="0"/>
                        </a:rPr>
                        <m:t>b</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mod</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m:t>
                      </m:r>
                      <m:r>
                        <a:rPr lang="en-US" sz="2800" b="0" i="0" smtClean="0">
                          <a:latin typeface="Cambria Math" panose="02040503050406030204" pitchFamily="18" charset="0"/>
                        </a:rPr>
                        <m:t> </m:t>
                      </m:r>
                    </m:oMath>
                  </m:oMathPara>
                </a14:m>
                <a:endParaRPr lang="en-US" sz="2800" dirty="0"/>
              </a:p>
            </p:txBody>
          </p:sp>
        </mc:Choice>
        <mc:Fallback>
          <p:sp>
            <p:nvSpPr>
              <p:cNvPr id="54" name="TextBox 53">
                <a:extLst>
                  <a:ext uri="{FF2B5EF4-FFF2-40B4-BE49-F238E27FC236}">
                    <a16:creationId xmlns:a16="http://schemas.microsoft.com/office/drawing/2014/main" id="{43E73875-A905-4B88-A0E9-7A2BF9D7CE2A}"/>
                  </a:ext>
                </a:extLst>
              </p:cNvPr>
              <p:cNvSpPr txBox="1">
                <a:spLocks noRot="1" noChangeAspect="1" noMove="1" noResize="1" noEditPoints="1" noAdjustHandles="1" noChangeArrowheads="1" noChangeShapeType="1" noTextEdit="1"/>
              </p:cNvSpPr>
              <p:nvPr/>
            </p:nvSpPr>
            <p:spPr>
              <a:xfrm>
                <a:off x="4195032" y="5927014"/>
                <a:ext cx="3329116" cy="430887"/>
              </a:xfrm>
              <a:prstGeom prst="rect">
                <a:avLst/>
              </a:prstGeom>
              <a:blipFill>
                <a:blip r:embed="rId10"/>
                <a:stretch>
                  <a:fillRect l="-1141" t="-8571" r="-3802" b="-37143"/>
                </a:stretch>
              </a:blipFill>
            </p:spPr>
            <p:txBody>
              <a:bodyPr/>
              <a:lstStyle/>
              <a:p>
                <a:r>
                  <a:rPr lang="en-US">
                    <a:noFill/>
                  </a:rPr>
                  <a:t> </a:t>
                </a:r>
              </a:p>
            </p:txBody>
          </p:sp>
        </mc:Fallback>
      </mc:AlternateContent>
    </p:spTree>
    <p:extLst>
      <p:ext uri="{BB962C8B-B14F-4D97-AF65-F5344CB8AC3E}">
        <p14:creationId xmlns:p14="http://schemas.microsoft.com/office/powerpoint/2010/main" val="1191087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RSA Encryption</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7</a:t>
            </a:fld>
            <a:endParaRPr lang="en-US"/>
          </a:p>
        </p:txBody>
      </p:sp>
      <p:sp>
        <p:nvSpPr>
          <p:cNvPr id="6" name="TextBox 5">
            <a:extLst>
              <a:ext uri="{FF2B5EF4-FFF2-40B4-BE49-F238E27FC236}">
                <a16:creationId xmlns:a16="http://schemas.microsoft.com/office/drawing/2014/main" id="{E9AA1111-CAE8-46CA-6052-2A72204E3A3F}"/>
              </a:ext>
            </a:extLst>
          </p:cNvPr>
          <p:cNvSpPr txBox="1"/>
          <p:nvPr/>
        </p:nvSpPr>
        <p:spPr>
          <a:xfrm>
            <a:off x="0" y="1210961"/>
            <a:ext cx="8519383" cy="523220"/>
          </a:xfrm>
          <a:prstGeom prst="rect">
            <a:avLst/>
          </a:prstGeom>
          <a:noFill/>
        </p:spPr>
        <p:txBody>
          <a:bodyPr wrap="none" rtlCol="0">
            <a:spAutoFit/>
          </a:bodyPr>
          <a:lstStyle/>
          <a:p>
            <a:r>
              <a:rPr lang="en-US" sz="2800" dirty="0"/>
              <a:t>To encrypt a message in RSA do the following operation : </a:t>
            </a:r>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2E053832-4D56-D09B-58E8-2B029F27F009}"/>
                  </a:ext>
                </a:extLst>
              </p:cNvPr>
              <p:cNvSpPr txBox="1"/>
              <p:nvPr/>
            </p:nvSpPr>
            <p:spPr>
              <a:xfrm>
                <a:off x="4895639" y="2042335"/>
                <a:ext cx="2404376"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𝐶</m:t>
                      </m:r>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𝑀</m:t>
                          </m:r>
                        </m:e>
                        <m:sup>
                          <m:r>
                            <a:rPr lang="en-US" sz="2800" b="0" i="1" smtClean="0">
                              <a:latin typeface="Cambria Math" panose="02040503050406030204" pitchFamily="18" charset="0"/>
                            </a:rPr>
                            <m:t>𝐸</m:t>
                          </m:r>
                        </m:sup>
                      </m:sSup>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mod</m:t>
                      </m:r>
                      <m:r>
                        <a:rPr lang="en-US" sz="2800" b="0" i="1" smtClean="0">
                          <a:latin typeface="Cambria Math" panose="02040503050406030204" pitchFamily="18" charset="0"/>
                        </a:rPr>
                        <m:t> </m:t>
                      </m:r>
                      <m:r>
                        <a:rPr lang="en-US" sz="2800" b="0" i="1" smtClean="0">
                          <a:latin typeface="Cambria Math" panose="02040503050406030204" pitchFamily="18" charset="0"/>
                        </a:rPr>
                        <m:t>𝑁</m:t>
                      </m:r>
                    </m:oMath>
                  </m:oMathPara>
                </a14:m>
                <a:endParaRPr lang="en-US" sz="2800" dirty="0"/>
              </a:p>
            </p:txBody>
          </p:sp>
        </mc:Choice>
        <mc:Fallback>
          <p:sp>
            <p:nvSpPr>
              <p:cNvPr id="8" name="TextBox 7">
                <a:extLst>
                  <a:ext uri="{FF2B5EF4-FFF2-40B4-BE49-F238E27FC236}">
                    <a16:creationId xmlns:a16="http://schemas.microsoft.com/office/drawing/2014/main" id="{2E053832-4D56-D09B-58E8-2B029F27F009}"/>
                  </a:ext>
                </a:extLst>
              </p:cNvPr>
              <p:cNvSpPr txBox="1">
                <a:spLocks noRot="1" noChangeAspect="1" noMove="1" noResize="1" noEditPoints="1" noAdjustHandles="1" noChangeArrowheads="1" noChangeShapeType="1" noTextEdit="1"/>
              </p:cNvSpPr>
              <p:nvPr/>
            </p:nvSpPr>
            <p:spPr>
              <a:xfrm>
                <a:off x="4895639" y="2042335"/>
                <a:ext cx="2404376" cy="430887"/>
              </a:xfrm>
              <a:prstGeom prst="rect">
                <a:avLst/>
              </a:prstGeom>
              <a:blipFill>
                <a:blip r:embed="rId3"/>
                <a:stretch>
                  <a:fillRect l="-3141" t="-8571" r="-2094" b="-37143"/>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10FD2893-B198-D7C8-6E99-100000B288AE}"/>
              </a:ext>
            </a:extLst>
          </p:cNvPr>
          <p:cNvSpPr txBox="1"/>
          <p:nvPr/>
        </p:nvSpPr>
        <p:spPr>
          <a:xfrm>
            <a:off x="0" y="2781376"/>
            <a:ext cx="8708538" cy="523220"/>
          </a:xfrm>
          <a:prstGeom prst="rect">
            <a:avLst/>
          </a:prstGeom>
          <a:noFill/>
        </p:spPr>
        <p:txBody>
          <a:bodyPr wrap="none" rtlCol="0">
            <a:spAutoFit/>
          </a:bodyPr>
          <a:lstStyle/>
          <a:p>
            <a:r>
              <a:rPr lang="en-US" sz="2800" dirty="0"/>
              <a:t>To decrypt a message in RSA do the following operation : </a:t>
            </a:r>
          </a:p>
        </p:txBody>
      </p: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44BB67EB-E28D-B268-AC10-D78AA82774AE}"/>
                  </a:ext>
                </a:extLst>
              </p:cNvPr>
              <p:cNvSpPr txBox="1"/>
              <p:nvPr/>
            </p:nvSpPr>
            <p:spPr>
              <a:xfrm>
                <a:off x="4895639" y="3612750"/>
                <a:ext cx="2425087"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𝑀</m:t>
                      </m:r>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𝐶</m:t>
                          </m:r>
                        </m:e>
                        <m:sup>
                          <m:r>
                            <a:rPr lang="en-US" sz="2800" b="0" i="1" smtClean="0">
                              <a:latin typeface="Cambria Math" panose="02040503050406030204" pitchFamily="18" charset="0"/>
                            </a:rPr>
                            <m:t>𝐷</m:t>
                          </m:r>
                        </m:sup>
                      </m:sSup>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mod</m:t>
                      </m:r>
                      <m:r>
                        <a:rPr lang="en-US" sz="2800" b="0" i="1" smtClean="0">
                          <a:latin typeface="Cambria Math" panose="02040503050406030204" pitchFamily="18" charset="0"/>
                        </a:rPr>
                        <m:t> </m:t>
                      </m:r>
                      <m:r>
                        <a:rPr lang="en-US" sz="2800" b="0" i="1" smtClean="0">
                          <a:latin typeface="Cambria Math" panose="02040503050406030204" pitchFamily="18" charset="0"/>
                        </a:rPr>
                        <m:t>𝑁</m:t>
                      </m:r>
                    </m:oMath>
                  </m:oMathPara>
                </a14:m>
                <a:endParaRPr lang="en-US" sz="2800" dirty="0"/>
              </a:p>
            </p:txBody>
          </p:sp>
        </mc:Choice>
        <mc:Fallback>
          <p:sp>
            <p:nvSpPr>
              <p:cNvPr id="10" name="TextBox 9">
                <a:extLst>
                  <a:ext uri="{FF2B5EF4-FFF2-40B4-BE49-F238E27FC236}">
                    <a16:creationId xmlns:a16="http://schemas.microsoft.com/office/drawing/2014/main" id="{44BB67EB-E28D-B268-AC10-D78AA82774AE}"/>
                  </a:ext>
                </a:extLst>
              </p:cNvPr>
              <p:cNvSpPr txBox="1">
                <a:spLocks noRot="1" noChangeAspect="1" noMove="1" noResize="1" noEditPoints="1" noAdjustHandles="1" noChangeArrowheads="1" noChangeShapeType="1" noTextEdit="1"/>
              </p:cNvSpPr>
              <p:nvPr/>
            </p:nvSpPr>
            <p:spPr>
              <a:xfrm>
                <a:off x="4895639" y="3612750"/>
                <a:ext cx="2425087" cy="430887"/>
              </a:xfrm>
              <a:prstGeom prst="rect">
                <a:avLst/>
              </a:prstGeom>
              <a:blipFill>
                <a:blip r:embed="rId4"/>
                <a:stretch>
                  <a:fillRect l="-3125" t="-8571" r="-2604" b="-34286"/>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39BA944D-2024-7F23-3CB7-A6FABEBBB2CE}"/>
              </a:ext>
            </a:extLst>
          </p:cNvPr>
          <p:cNvSpPr txBox="1"/>
          <p:nvPr/>
        </p:nvSpPr>
        <p:spPr>
          <a:xfrm>
            <a:off x="8966921" y="4575307"/>
            <a:ext cx="2968057" cy="523220"/>
          </a:xfrm>
          <a:prstGeom prst="rect">
            <a:avLst/>
          </a:prstGeom>
          <a:noFill/>
        </p:spPr>
        <p:txBody>
          <a:bodyPr wrap="none" rtlCol="0">
            <a:spAutoFit/>
          </a:bodyPr>
          <a:lstStyle/>
          <a:p>
            <a:r>
              <a:rPr lang="en-US" sz="2800" dirty="0"/>
              <a:t>(E, N) -&gt; Public key </a:t>
            </a:r>
          </a:p>
        </p:txBody>
      </p:sp>
      <p:sp>
        <p:nvSpPr>
          <p:cNvPr id="12" name="TextBox 11">
            <a:extLst>
              <a:ext uri="{FF2B5EF4-FFF2-40B4-BE49-F238E27FC236}">
                <a16:creationId xmlns:a16="http://schemas.microsoft.com/office/drawing/2014/main" id="{361A66E3-1C7D-09B1-4A87-48DD82C51F50}"/>
              </a:ext>
            </a:extLst>
          </p:cNvPr>
          <p:cNvSpPr txBox="1"/>
          <p:nvPr/>
        </p:nvSpPr>
        <p:spPr>
          <a:xfrm>
            <a:off x="8966921" y="5100740"/>
            <a:ext cx="3136756" cy="523220"/>
          </a:xfrm>
          <a:prstGeom prst="rect">
            <a:avLst/>
          </a:prstGeom>
          <a:noFill/>
        </p:spPr>
        <p:txBody>
          <a:bodyPr wrap="none" rtlCol="0">
            <a:spAutoFit/>
          </a:bodyPr>
          <a:lstStyle/>
          <a:p>
            <a:r>
              <a:rPr lang="en-US" sz="2800" dirty="0"/>
              <a:t>(D, N) -&gt; Private key </a:t>
            </a:r>
          </a:p>
        </p:txBody>
      </p:sp>
      <p:sp>
        <p:nvSpPr>
          <p:cNvPr id="13" name="TextBox 12">
            <a:extLst>
              <a:ext uri="{FF2B5EF4-FFF2-40B4-BE49-F238E27FC236}">
                <a16:creationId xmlns:a16="http://schemas.microsoft.com/office/drawing/2014/main" id="{98E6C24A-26AF-649E-EF9D-372FC970114E}"/>
              </a:ext>
            </a:extLst>
          </p:cNvPr>
          <p:cNvSpPr txBox="1"/>
          <p:nvPr/>
        </p:nvSpPr>
        <p:spPr>
          <a:xfrm>
            <a:off x="0" y="4351791"/>
            <a:ext cx="5638210" cy="523220"/>
          </a:xfrm>
          <a:prstGeom prst="rect">
            <a:avLst/>
          </a:prstGeom>
          <a:noFill/>
        </p:spPr>
        <p:txBody>
          <a:bodyPr wrap="none" rtlCol="0">
            <a:spAutoFit/>
          </a:bodyPr>
          <a:lstStyle/>
          <a:p>
            <a:r>
              <a:rPr lang="en-US" sz="2800" dirty="0"/>
              <a:t>We can simplify and write as follows: </a:t>
            </a:r>
          </a:p>
        </p:txBody>
      </p:sp>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4CA17FAD-2912-2515-6D19-EA48658903BA}"/>
                  </a:ext>
                </a:extLst>
              </p:cNvPr>
              <p:cNvSpPr txBox="1"/>
              <p:nvPr/>
            </p:nvSpPr>
            <p:spPr>
              <a:xfrm>
                <a:off x="4335621" y="5098527"/>
                <a:ext cx="3520758" cy="523220"/>
              </a:xfrm>
              <a:prstGeom prst="rect">
                <a:avLst/>
              </a:prstGeom>
              <a:noFill/>
            </p:spPr>
            <p:txBody>
              <a:bodyPr wrap="square">
                <a:spAutoFit/>
              </a:bodyPr>
              <a:lstStyle/>
              <a:p>
                <a:pPr marL="0" indent="0" algn="ctr">
                  <a:buNone/>
                </a:pPr>
                <a14:m>
                  <m:oMathPara xmlns:m="http://schemas.openxmlformats.org/officeDocument/2006/math">
                    <m:oMathParaPr>
                      <m:jc m:val="centerGroup"/>
                    </m:oMathParaPr>
                    <m:oMath xmlns:m="http://schemas.openxmlformats.org/officeDocument/2006/math">
                      <m:sSup>
                        <m:sSupPr>
                          <m:ctrlPr>
                            <a:rPr lang="en-US" sz="2800" i="1" smtClean="0">
                              <a:latin typeface="Cambria Math" panose="02040503050406030204" pitchFamily="18" charset="0"/>
                            </a:rPr>
                          </m:ctrlPr>
                        </m:sSupPr>
                        <m:e>
                          <m:d>
                            <m:dPr>
                              <m:ctrlPr>
                                <a:rPr lang="en-US" sz="2800" i="1">
                                  <a:latin typeface="Cambria Math" panose="02040503050406030204" pitchFamily="18" charset="0"/>
                                </a:rPr>
                              </m:ctrlPr>
                            </m:dPr>
                            <m:e>
                              <m:sSup>
                                <m:sSupPr>
                                  <m:ctrlPr>
                                    <a:rPr lang="en-US" sz="2800" i="1">
                                      <a:latin typeface="Cambria Math" panose="02040503050406030204" pitchFamily="18" charset="0"/>
                                    </a:rPr>
                                  </m:ctrlPr>
                                </m:sSupPr>
                                <m:e>
                                  <m:r>
                                    <a:rPr lang="en-US" sz="2800" i="1">
                                      <a:latin typeface="Cambria Math" panose="02040503050406030204" pitchFamily="18" charset="0"/>
                                    </a:rPr>
                                    <m:t>𝑀</m:t>
                                  </m:r>
                                </m:e>
                                <m:sup>
                                  <m:r>
                                    <a:rPr lang="en-US" sz="2800" b="0" i="1" smtClean="0">
                                      <a:latin typeface="Cambria Math" panose="02040503050406030204" pitchFamily="18" charset="0"/>
                                    </a:rPr>
                                    <m:t>𝐸</m:t>
                                  </m:r>
                                </m:sup>
                              </m:sSup>
                            </m:e>
                          </m:d>
                        </m:e>
                        <m:sup>
                          <m:r>
                            <a:rPr lang="en-US" sz="2800" b="0" i="1" smtClean="0">
                              <a:latin typeface="Cambria Math" panose="02040503050406030204" pitchFamily="18" charset="0"/>
                            </a:rPr>
                            <m:t>𝐷</m:t>
                          </m:r>
                        </m:sup>
                      </m:sSup>
                      <m:r>
                        <a:rPr lang="en-US" sz="2800" b="0" i="1" smtClean="0">
                          <a:latin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𝑀</m:t>
                      </m:r>
                      <m:r>
                        <a:rPr lang="en-US" sz="2800" b="0" i="1" smtClean="0">
                          <a:latin typeface="Cambria Math" panose="02040503050406030204" pitchFamily="18" charset="0"/>
                          <a:ea typeface="Cambria Math" panose="02040503050406030204" pitchFamily="18" charset="0"/>
                        </a:rPr>
                        <m:t> </m:t>
                      </m:r>
                      <m:r>
                        <a:rPr lang="en-US" sz="2800" b="0" i="1" smtClean="0">
                          <a:latin typeface="Cambria Math" panose="02040503050406030204" pitchFamily="18" charset="0"/>
                          <a:ea typeface="Cambria Math" panose="02040503050406030204" pitchFamily="18" charset="0"/>
                        </a:rPr>
                        <m:t>𝑚𝑜𝑑</m:t>
                      </m:r>
                      <m:r>
                        <a:rPr lang="en-US" sz="2800" b="0" i="1" smtClean="0">
                          <a:latin typeface="Cambria Math" panose="02040503050406030204" pitchFamily="18" charset="0"/>
                          <a:ea typeface="Cambria Math" panose="02040503050406030204" pitchFamily="18" charset="0"/>
                        </a:rPr>
                        <m:t> </m:t>
                      </m:r>
                      <m:r>
                        <a:rPr lang="en-US" sz="2800" b="0" i="1" smtClean="0">
                          <a:latin typeface="Cambria Math" panose="02040503050406030204" pitchFamily="18" charset="0"/>
                          <a:ea typeface="Cambria Math" panose="02040503050406030204" pitchFamily="18" charset="0"/>
                        </a:rPr>
                        <m:t>𝑁</m:t>
                      </m:r>
                    </m:oMath>
                  </m:oMathPara>
                </a14:m>
                <a:endParaRPr lang="en-US" sz="2800" dirty="0"/>
              </a:p>
            </p:txBody>
          </p:sp>
        </mc:Choice>
        <mc:Fallback>
          <p:sp>
            <p:nvSpPr>
              <p:cNvPr id="16" name="TextBox 15">
                <a:extLst>
                  <a:ext uri="{FF2B5EF4-FFF2-40B4-BE49-F238E27FC236}">
                    <a16:creationId xmlns:a16="http://schemas.microsoft.com/office/drawing/2014/main" id="{4CA17FAD-2912-2515-6D19-EA48658903BA}"/>
                  </a:ext>
                </a:extLst>
              </p:cNvPr>
              <p:cNvSpPr txBox="1">
                <a:spLocks noRot="1" noChangeAspect="1" noMove="1" noResize="1" noEditPoints="1" noAdjustHandles="1" noChangeArrowheads="1" noChangeShapeType="1" noTextEdit="1"/>
              </p:cNvSpPr>
              <p:nvPr/>
            </p:nvSpPr>
            <p:spPr>
              <a:xfrm>
                <a:off x="4335621" y="5098527"/>
                <a:ext cx="3520758" cy="523220"/>
              </a:xfrm>
              <a:prstGeom prst="rect">
                <a:avLst/>
              </a:prstGeom>
              <a:blipFill>
                <a:blip r:embed="rId5"/>
                <a:stretch>
                  <a:fillRect b="-21429"/>
                </a:stretch>
              </a:blipFill>
            </p:spPr>
            <p:txBody>
              <a:bodyPr/>
              <a:lstStyle/>
              <a:p>
                <a:r>
                  <a:rPr lang="en-US">
                    <a:noFill/>
                  </a:rPr>
                  <a:t> </a:t>
                </a:r>
              </a:p>
            </p:txBody>
          </p:sp>
        </mc:Fallback>
      </mc:AlternateContent>
      <p:sp>
        <p:nvSpPr>
          <p:cNvPr id="18" name="Rectangle 17">
            <a:extLst>
              <a:ext uri="{FF2B5EF4-FFF2-40B4-BE49-F238E27FC236}">
                <a16:creationId xmlns:a16="http://schemas.microsoft.com/office/drawing/2014/main" id="{4122DCC0-FFE0-9D46-A52E-1AC89F8C6A67}"/>
              </a:ext>
            </a:extLst>
          </p:cNvPr>
          <p:cNvSpPr/>
          <p:nvPr/>
        </p:nvSpPr>
        <p:spPr>
          <a:xfrm>
            <a:off x="1023552" y="5922206"/>
            <a:ext cx="10330248" cy="852616"/>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Challenge : How to find E,D,N such that the above equation holds ? </a:t>
            </a:r>
          </a:p>
        </p:txBody>
      </p:sp>
    </p:spTree>
    <p:extLst>
      <p:ext uri="{BB962C8B-B14F-4D97-AF65-F5344CB8AC3E}">
        <p14:creationId xmlns:p14="http://schemas.microsoft.com/office/powerpoint/2010/main" val="72236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RSA Encryption: The Keys</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a:xfrm>
            <a:off x="9240795" y="6509562"/>
            <a:ext cx="2743200" cy="365125"/>
          </a:xfrm>
        </p:spPr>
        <p:txBody>
          <a:bodyPr/>
          <a:lstStyle/>
          <a:p>
            <a:fld id="{039594E2-DD67-8748-9F72-46C8CFC01FDA}" type="slidenum">
              <a:rPr lang="en-US" smtClean="0"/>
              <a:t>8</a:t>
            </a:fld>
            <a:endParaRPr lang="en-US" dirty="0"/>
          </a:p>
        </p:txBody>
      </p:sp>
      <mc:AlternateContent xmlns:mc="http://schemas.openxmlformats.org/markup-compatibility/2006">
        <mc:Choice xmlns:a14="http://schemas.microsoft.com/office/drawing/2010/main" Requires="a14">
          <p:sp>
            <p:nvSpPr>
              <p:cNvPr id="9" name="Rectangle 8">
                <a:extLst>
                  <a:ext uri="{FF2B5EF4-FFF2-40B4-BE49-F238E27FC236}">
                    <a16:creationId xmlns:a16="http://schemas.microsoft.com/office/drawing/2014/main" id="{441B5295-05E7-42B6-9390-602A501C1561}"/>
                  </a:ext>
                </a:extLst>
              </p:cNvPr>
              <p:cNvSpPr/>
              <p:nvPr/>
            </p:nvSpPr>
            <p:spPr>
              <a:xfrm>
                <a:off x="1987378" y="5555512"/>
                <a:ext cx="3827154" cy="523220"/>
              </a:xfrm>
              <a:prstGeom prst="rect">
                <a:avLst/>
              </a:prstGeom>
            </p:spPr>
            <p:txBody>
              <a:bodyPr wrap="square">
                <a:spAutoFit/>
              </a:bodyPr>
              <a:lstStyle/>
              <a:p>
                <a:pPr marL="274320" lvl="1" algn="ctr"/>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𝐷</m:t>
                      </m:r>
                      <m:r>
                        <a:rPr lang="en-US" sz="2800" i="1" smtClean="0">
                          <a:latin typeface="Cambria Math" panose="02040503050406030204" pitchFamily="18" charset="0"/>
                        </a:rPr>
                        <m:t>∗</m:t>
                      </m:r>
                      <m:r>
                        <a:rPr lang="en-US" sz="2800" i="1" smtClean="0">
                          <a:latin typeface="Cambria Math" panose="02040503050406030204" pitchFamily="18" charset="0"/>
                        </a:rPr>
                        <m:t>𝐸</m:t>
                      </m:r>
                      <m:r>
                        <a:rPr lang="en-US" sz="2800" i="1" smtClean="0">
                          <a:latin typeface="Cambria Math" panose="02040503050406030204" pitchFamily="18" charset="0"/>
                        </a:rPr>
                        <m:t>=</m:t>
                      </m:r>
                      <m:r>
                        <a:rPr lang="en-US" sz="2800" i="1" smtClean="0">
                          <a:latin typeface="Cambria Math" panose="02040503050406030204" pitchFamily="18" charset="0"/>
                        </a:rPr>
                        <m:t>𝑘</m:t>
                      </m:r>
                      <m:r>
                        <a:rPr lang="en-US" sz="2800" i="1" smtClean="0">
                          <a:latin typeface="Cambria Math" panose="02040503050406030204" pitchFamily="18" charset="0"/>
                        </a:rPr>
                        <m:t>∗</m:t>
                      </m:r>
                      <m:r>
                        <a:rPr lang="en-US" sz="2800" b="0" i="1" smtClean="0">
                          <a:latin typeface="Cambria Math" panose="02040503050406030204" pitchFamily="18" charset="0"/>
                        </a:rPr>
                        <m:t>𝜙</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𝑁</m:t>
                          </m:r>
                        </m:e>
                      </m:d>
                      <m:r>
                        <a:rPr lang="en-US" sz="2800" i="1">
                          <a:latin typeface="Cambria Math" panose="02040503050406030204" pitchFamily="18" charset="0"/>
                        </a:rPr>
                        <m:t>+1</m:t>
                      </m:r>
                    </m:oMath>
                  </m:oMathPara>
                </a14:m>
                <a:endParaRPr lang="en-US" sz="2800" dirty="0">
                  <a:latin typeface="Cambria" panose="02040503050406030204" pitchFamily="18" charset="0"/>
                  <a:ea typeface="Cambria" panose="02040503050406030204" pitchFamily="18" charset="0"/>
                </a:endParaRPr>
              </a:p>
            </p:txBody>
          </p:sp>
        </mc:Choice>
        <mc:Fallback>
          <p:sp>
            <p:nvSpPr>
              <p:cNvPr id="9" name="Rectangle 8">
                <a:extLst>
                  <a:ext uri="{FF2B5EF4-FFF2-40B4-BE49-F238E27FC236}">
                    <a16:creationId xmlns:a16="http://schemas.microsoft.com/office/drawing/2014/main" id="{441B5295-05E7-42B6-9390-602A501C1561}"/>
                  </a:ext>
                </a:extLst>
              </p:cNvPr>
              <p:cNvSpPr>
                <a:spLocks noRot="1" noChangeAspect="1" noMove="1" noResize="1" noEditPoints="1" noAdjustHandles="1" noChangeArrowheads="1" noChangeShapeType="1" noTextEdit="1"/>
              </p:cNvSpPr>
              <p:nvPr/>
            </p:nvSpPr>
            <p:spPr>
              <a:xfrm>
                <a:off x="1987378" y="5555512"/>
                <a:ext cx="3827154" cy="523220"/>
              </a:xfrm>
              <a:prstGeom prst="rect">
                <a:avLst/>
              </a:prstGeom>
              <a:blipFill>
                <a:blip r:embed="rId3"/>
                <a:stretch>
                  <a:fillRect b="-1904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7335F420-4D7C-67C0-4103-C85916091A17}"/>
                  </a:ext>
                </a:extLst>
              </p:cNvPr>
              <p:cNvSpPr txBox="1"/>
              <p:nvPr/>
            </p:nvSpPr>
            <p:spPr>
              <a:xfrm>
                <a:off x="208005" y="945240"/>
                <a:ext cx="4880631" cy="523220"/>
              </a:xfrm>
              <a:prstGeom prst="rect">
                <a:avLst/>
              </a:prstGeom>
              <a:noFill/>
            </p:spPr>
            <p:txBody>
              <a:bodyPr wrap="none" rtlCol="0">
                <a:spAutoFit/>
              </a:bodyPr>
              <a:lstStyle/>
              <a:p>
                <a:r>
                  <a:rPr lang="en-US" sz="2800" b="1" dirty="0"/>
                  <a:t>Step 1 : Calculate N : </a:t>
                </a:r>
                <a14:m>
                  <m:oMath xmlns:m="http://schemas.openxmlformats.org/officeDocument/2006/math">
                    <m:r>
                      <a:rPr lang="en-GB" sz="2800" b="0" i="1" smtClean="0">
                        <a:latin typeface="Cambria Math" panose="02040503050406030204" pitchFamily="18" charset="0"/>
                      </a:rPr>
                      <m:t>𝑁</m:t>
                    </m:r>
                    <m:r>
                      <a:rPr lang="en-GB" sz="2800" b="0" i="1" smtClean="0">
                        <a:latin typeface="Cambria Math" panose="02040503050406030204" pitchFamily="18" charset="0"/>
                      </a:rPr>
                      <m:t>=</m:t>
                    </m:r>
                    <m:r>
                      <a:rPr lang="en-GB" sz="2800" b="0" i="1" smtClean="0">
                        <a:latin typeface="Cambria Math" panose="02040503050406030204" pitchFamily="18" charset="0"/>
                      </a:rPr>
                      <m:t>𝑃</m:t>
                    </m:r>
                    <m:r>
                      <a:rPr lang="en-GB" sz="2800" b="0" i="1" smtClean="0">
                        <a:latin typeface="Cambria Math" panose="02040503050406030204" pitchFamily="18" charset="0"/>
                      </a:rPr>
                      <m:t> ×</m:t>
                    </m:r>
                    <m:r>
                      <a:rPr lang="en-GB" sz="2800" b="0" i="1" smtClean="0">
                        <a:latin typeface="Cambria Math" panose="02040503050406030204" pitchFamily="18" charset="0"/>
                        <a:ea typeface="Cambria Math" panose="02040503050406030204" pitchFamily="18" charset="0"/>
                      </a:rPr>
                      <m:t>𝑄</m:t>
                    </m:r>
                  </m:oMath>
                </a14:m>
                <a:endParaRPr lang="en-GB" sz="2800" dirty="0"/>
              </a:p>
            </p:txBody>
          </p:sp>
        </mc:Choice>
        <mc:Fallback>
          <p:sp>
            <p:nvSpPr>
              <p:cNvPr id="8" name="TextBox 7">
                <a:extLst>
                  <a:ext uri="{FF2B5EF4-FFF2-40B4-BE49-F238E27FC236}">
                    <a16:creationId xmlns:a16="http://schemas.microsoft.com/office/drawing/2014/main" id="{7335F420-4D7C-67C0-4103-C85916091A17}"/>
                  </a:ext>
                </a:extLst>
              </p:cNvPr>
              <p:cNvSpPr txBox="1">
                <a:spLocks noRot="1" noChangeAspect="1" noMove="1" noResize="1" noEditPoints="1" noAdjustHandles="1" noChangeArrowheads="1" noChangeShapeType="1" noTextEdit="1"/>
              </p:cNvSpPr>
              <p:nvPr/>
            </p:nvSpPr>
            <p:spPr>
              <a:xfrm>
                <a:off x="208005" y="945240"/>
                <a:ext cx="4880631" cy="523220"/>
              </a:xfrm>
              <a:prstGeom prst="rect">
                <a:avLst/>
              </a:prstGeom>
              <a:blipFill>
                <a:blip r:embed="rId4"/>
                <a:stretch>
                  <a:fillRect l="-2597" t="-11905" r="-260" b="-30952"/>
                </a:stretch>
              </a:blipFill>
            </p:spPr>
            <p:txBody>
              <a:bodyPr/>
              <a:lstStyle/>
              <a:p>
                <a:r>
                  <a:rPr lang="en-US">
                    <a:noFill/>
                  </a:rPr>
                  <a:t> </a:t>
                </a:r>
              </a:p>
            </p:txBody>
          </p:sp>
        </mc:Fallback>
      </mc:AlternateContent>
      <p:sp>
        <p:nvSpPr>
          <p:cNvPr id="10" name="TextBox 9">
            <a:extLst>
              <a:ext uri="{FF2B5EF4-FFF2-40B4-BE49-F238E27FC236}">
                <a16:creationId xmlns:a16="http://schemas.microsoft.com/office/drawing/2014/main" id="{FC38D44B-68B4-65E4-94E4-1DC7D504DA6C}"/>
              </a:ext>
            </a:extLst>
          </p:cNvPr>
          <p:cNvSpPr txBox="1"/>
          <p:nvPr/>
        </p:nvSpPr>
        <p:spPr>
          <a:xfrm>
            <a:off x="204615" y="2157454"/>
            <a:ext cx="6016391" cy="523220"/>
          </a:xfrm>
          <a:prstGeom prst="rect">
            <a:avLst/>
          </a:prstGeom>
          <a:noFill/>
        </p:spPr>
        <p:txBody>
          <a:bodyPr wrap="none" rtlCol="0">
            <a:spAutoFit/>
          </a:bodyPr>
          <a:lstStyle/>
          <a:p>
            <a:r>
              <a:rPr lang="en-US" sz="2800" b="1" dirty="0"/>
              <a:t>Step 2 : Find number of co-primes to N </a:t>
            </a:r>
          </a:p>
        </p:txBody>
      </p:sp>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77867FD5-5E28-3221-9F1F-2AEBCDAE189E}"/>
                  </a:ext>
                </a:extLst>
              </p:cNvPr>
              <p:cNvSpPr txBox="1"/>
              <p:nvPr/>
            </p:nvSpPr>
            <p:spPr>
              <a:xfrm>
                <a:off x="2452369" y="3084304"/>
                <a:ext cx="6422720" cy="43088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𝜙</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𝑁</m:t>
                          </m:r>
                        </m:e>
                      </m:d>
                      <m:r>
                        <a:rPr lang="en-US" sz="2800" b="0" i="1" smtClean="0">
                          <a:latin typeface="Cambria Math" panose="02040503050406030204" pitchFamily="18" charset="0"/>
                        </a:rPr>
                        <m:t>=</m:t>
                      </m:r>
                      <m:r>
                        <a:rPr lang="en-US" sz="2800" b="0" i="1" smtClean="0">
                          <a:latin typeface="Cambria Math" panose="02040503050406030204" pitchFamily="18" charset="0"/>
                        </a:rPr>
                        <m:t>𝜙</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𝑃</m:t>
                          </m:r>
                        </m:e>
                      </m:d>
                      <m:r>
                        <a:rPr lang="en-US" sz="2800" b="0" i="1" smtClean="0">
                          <a:latin typeface="Cambria Math" panose="02040503050406030204" pitchFamily="18" charset="0"/>
                        </a:rPr>
                        <m:t>∗</m:t>
                      </m:r>
                      <m:r>
                        <a:rPr lang="en-US" sz="2800" b="0" i="1" smtClean="0">
                          <a:latin typeface="Cambria Math" panose="02040503050406030204" pitchFamily="18" charset="0"/>
                        </a:rPr>
                        <m:t>𝜙</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𝑄</m:t>
                          </m:r>
                        </m:e>
                      </m:d>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𝑃</m:t>
                          </m:r>
                          <m:r>
                            <a:rPr lang="en-US" sz="2800" b="0" i="1" smtClean="0">
                              <a:latin typeface="Cambria Math" panose="02040503050406030204" pitchFamily="18" charset="0"/>
                            </a:rPr>
                            <m:t>−1</m:t>
                          </m:r>
                        </m:e>
                      </m:d>
                      <m:r>
                        <a:rPr lang="en-US" sz="2800" b="0" i="1" smtClean="0">
                          <a:latin typeface="Cambria Math" panose="02040503050406030204" pitchFamily="18" charset="0"/>
                        </a:rPr>
                        <m:t>∗(</m:t>
                      </m:r>
                      <m:r>
                        <a:rPr lang="en-US" sz="2800" b="0" i="1" smtClean="0">
                          <a:latin typeface="Cambria Math" panose="02040503050406030204" pitchFamily="18" charset="0"/>
                        </a:rPr>
                        <m:t>𝑄</m:t>
                      </m:r>
                      <m:r>
                        <a:rPr lang="en-US" sz="2800" b="0" i="1" smtClean="0">
                          <a:latin typeface="Cambria Math" panose="02040503050406030204" pitchFamily="18" charset="0"/>
                        </a:rPr>
                        <m:t>−1)</m:t>
                      </m:r>
                    </m:oMath>
                  </m:oMathPara>
                </a14:m>
                <a:endParaRPr lang="en-US" sz="2800" dirty="0"/>
              </a:p>
            </p:txBody>
          </p:sp>
        </mc:Choice>
        <mc:Fallback>
          <p:sp>
            <p:nvSpPr>
              <p:cNvPr id="11" name="TextBox 10">
                <a:extLst>
                  <a:ext uri="{FF2B5EF4-FFF2-40B4-BE49-F238E27FC236}">
                    <a16:creationId xmlns:a16="http://schemas.microsoft.com/office/drawing/2014/main" id="{77867FD5-5E28-3221-9F1F-2AEBCDAE189E}"/>
                  </a:ext>
                </a:extLst>
              </p:cNvPr>
              <p:cNvSpPr txBox="1">
                <a:spLocks noRot="1" noChangeAspect="1" noMove="1" noResize="1" noEditPoints="1" noAdjustHandles="1" noChangeArrowheads="1" noChangeShapeType="1" noTextEdit="1"/>
              </p:cNvSpPr>
              <p:nvPr/>
            </p:nvSpPr>
            <p:spPr>
              <a:xfrm>
                <a:off x="2452369" y="3084304"/>
                <a:ext cx="6422720" cy="430887"/>
              </a:xfrm>
              <a:prstGeom prst="rect">
                <a:avLst/>
              </a:prstGeom>
              <a:blipFill>
                <a:blip r:embed="rId5"/>
                <a:stretch>
                  <a:fillRect l="-1381" t="-2857" r="-1578" b="-3142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D645CD32-460D-AE21-33F0-2D569C5BEB44}"/>
                  </a:ext>
                </a:extLst>
              </p:cNvPr>
              <p:cNvSpPr txBox="1"/>
              <p:nvPr/>
            </p:nvSpPr>
            <p:spPr>
              <a:xfrm>
                <a:off x="219205" y="3729554"/>
                <a:ext cx="6779292" cy="523220"/>
              </a:xfrm>
              <a:prstGeom prst="rect">
                <a:avLst/>
              </a:prstGeom>
              <a:noFill/>
            </p:spPr>
            <p:txBody>
              <a:bodyPr wrap="none" rtlCol="0">
                <a:spAutoFit/>
              </a:bodyPr>
              <a:lstStyle/>
              <a:p>
                <a:r>
                  <a:rPr lang="en-US" sz="2800" b="1" dirty="0"/>
                  <a:t>Step 3 : Find E such that is co-prime to </a:t>
                </a:r>
                <a14:m>
                  <m:oMath xmlns:m="http://schemas.openxmlformats.org/officeDocument/2006/math">
                    <m:r>
                      <a:rPr lang="en-US" sz="2800" b="1" i="1" smtClean="0">
                        <a:latin typeface="Cambria Math" panose="02040503050406030204" pitchFamily="18" charset="0"/>
                      </a:rPr>
                      <m:t>𝝓</m:t>
                    </m:r>
                    <m:r>
                      <a:rPr lang="en-US" sz="2800" b="1" i="1" smtClean="0">
                        <a:latin typeface="Cambria Math" panose="02040503050406030204" pitchFamily="18" charset="0"/>
                      </a:rPr>
                      <m:t>(</m:t>
                    </m:r>
                    <m:r>
                      <a:rPr lang="en-US" sz="2800" b="1" i="1" smtClean="0">
                        <a:latin typeface="Cambria Math" panose="02040503050406030204" pitchFamily="18" charset="0"/>
                      </a:rPr>
                      <m:t>𝑵</m:t>
                    </m:r>
                    <m:r>
                      <a:rPr lang="en-US" sz="2800" b="1" i="1" smtClean="0">
                        <a:latin typeface="Cambria Math" panose="02040503050406030204" pitchFamily="18" charset="0"/>
                      </a:rPr>
                      <m:t>)</m:t>
                    </m:r>
                  </m:oMath>
                </a14:m>
                <a:endParaRPr lang="en-US" sz="2800" b="1" dirty="0"/>
              </a:p>
            </p:txBody>
          </p:sp>
        </mc:Choice>
        <mc:Fallback>
          <p:sp>
            <p:nvSpPr>
              <p:cNvPr id="15" name="TextBox 14">
                <a:extLst>
                  <a:ext uri="{FF2B5EF4-FFF2-40B4-BE49-F238E27FC236}">
                    <a16:creationId xmlns:a16="http://schemas.microsoft.com/office/drawing/2014/main" id="{D645CD32-460D-AE21-33F0-2D569C5BEB44}"/>
                  </a:ext>
                </a:extLst>
              </p:cNvPr>
              <p:cNvSpPr txBox="1">
                <a:spLocks noRot="1" noChangeAspect="1" noMove="1" noResize="1" noEditPoints="1" noAdjustHandles="1" noChangeArrowheads="1" noChangeShapeType="1" noTextEdit="1"/>
              </p:cNvSpPr>
              <p:nvPr/>
            </p:nvSpPr>
            <p:spPr>
              <a:xfrm>
                <a:off x="219205" y="3729554"/>
                <a:ext cx="6779292" cy="523220"/>
              </a:xfrm>
              <a:prstGeom prst="rect">
                <a:avLst/>
              </a:prstGeom>
              <a:blipFill>
                <a:blip r:embed="rId6"/>
                <a:stretch>
                  <a:fillRect l="-1869" t="-11628" b="-27907"/>
                </a:stretch>
              </a:blipFill>
            </p:spPr>
            <p:txBody>
              <a:bodyPr/>
              <a:lstStyle/>
              <a:p>
                <a:r>
                  <a:rPr lang="en-US">
                    <a:noFill/>
                  </a:rPr>
                  <a:t> </a:t>
                </a:r>
              </a:p>
            </p:txBody>
          </p:sp>
        </mc:Fallback>
      </mc:AlternateContent>
      <p:sp>
        <p:nvSpPr>
          <p:cNvPr id="16" name="TextBox 15">
            <a:extLst>
              <a:ext uri="{FF2B5EF4-FFF2-40B4-BE49-F238E27FC236}">
                <a16:creationId xmlns:a16="http://schemas.microsoft.com/office/drawing/2014/main" id="{034738DD-C9FC-4C0C-FC14-10D5A3BFB43B}"/>
              </a:ext>
            </a:extLst>
          </p:cNvPr>
          <p:cNvSpPr txBox="1"/>
          <p:nvPr/>
        </p:nvSpPr>
        <p:spPr>
          <a:xfrm>
            <a:off x="219205" y="4904897"/>
            <a:ext cx="9959201" cy="523220"/>
          </a:xfrm>
          <a:prstGeom prst="rect">
            <a:avLst/>
          </a:prstGeom>
          <a:noFill/>
        </p:spPr>
        <p:txBody>
          <a:bodyPr wrap="none" rtlCol="0">
            <a:spAutoFit/>
          </a:bodyPr>
          <a:lstStyle/>
          <a:p>
            <a:r>
              <a:rPr lang="en-US" sz="2800" b="1" dirty="0"/>
              <a:t>Step 4 : To find D we want the following condition to be satisfied :</a:t>
            </a:r>
          </a:p>
        </p:txBody>
      </p:sp>
      <mc:AlternateContent xmlns:mc="http://schemas.openxmlformats.org/markup-compatibility/2006">
        <mc:Choice xmlns:a14="http://schemas.microsoft.com/office/drawing/2010/main" Requires="a14">
          <p:sp>
            <p:nvSpPr>
              <p:cNvPr id="17" name="Rectangle 16">
                <a:extLst>
                  <a:ext uri="{FF2B5EF4-FFF2-40B4-BE49-F238E27FC236}">
                    <a16:creationId xmlns:a16="http://schemas.microsoft.com/office/drawing/2014/main" id="{FEB87EEF-11D1-3A57-FA9A-CB0DA547A09B}"/>
                  </a:ext>
                </a:extLst>
              </p:cNvPr>
              <p:cNvSpPr/>
              <p:nvPr/>
            </p:nvSpPr>
            <p:spPr>
              <a:xfrm>
                <a:off x="6394694" y="5560850"/>
                <a:ext cx="3637373" cy="523220"/>
              </a:xfrm>
              <a:prstGeom prst="rect">
                <a:avLst/>
              </a:prstGeom>
            </p:spPr>
            <p:txBody>
              <a:bodyPr wrap="square">
                <a:spAutoFit/>
              </a:bodyPr>
              <a:lstStyle/>
              <a:p>
                <a:pPr marL="274320" lvl="1" algn="ctr"/>
                <a14:m>
                  <m:oMathPara xmlns:m="http://schemas.openxmlformats.org/officeDocument/2006/math">
                    <m:oMathParaPr>
                      <m:jc m:val="centerGroup"/>
                    </m:oMathParaPr>
                    <m:oMath xmlns:m="http://schemas.openxmlformats.org/officeDocument/2006/math">
                      <m:r>
                        <a:rPr lang="en-US" sz="2800" i="1" smtClean="0">
                          <a:latin typeface="Cambria Math" panose="02040503050406030204" pitchFamily="18" charset="0"/>
                        </a:rPr>
                        <m:t>𝐷</m:t>
                      </m:r>
                      <m:r>
                        <a:rPr lang="en-US" sz="2800" i="1" smtClean="0">
                          <a:latin typeface="Cambria Math" panose="02040503050406030204" pitchFamily="18" charset="0"/>
                        </a:rPr>
                        <m:t>∗</m:t>
                      </m:r>
                      <m:r>
                        <a:rPr lang="en-US" sz="2800" i="1" smtClean="0">
                          <a:latin typeface="Cambria Math" panose="02040503050406030204" pitchFamily="18" charset="0"/>
                        </a:rPr>
                        <m:t>𝐸</m:t>
                      </m:r>
                      <m:r>
                        <a:rPr lang="en-US" sz="2800" i="1">
                          <a:latin typeface="Cambria Math" panose="02040503050406030204" pitchFamily="18" charset="0"/>
                        </a:rPr>
                        <m:t> </m:t>
                      </m:r>
                      <m:r>
                        <m:rPr>
                          <m:sty m:val="p"/>
                        </m:rPr>
                        <a:rPr lang="en-US" sz="2800" i="0">
                          <a:latin typeface="Cambria Math" panose="02040503050406030204" pitchFamily="18" charset="0"/>
                        </a:rPr>
                        <m:t>mod</m:t>
                      </m:r>
                      <m:r>
                        <a:rPr lang="en-US" sz="2800" b="0" i="1" smtClean="0">
                          <a:latin typeface="Cambria Math" panose="02040503050406030204" pitchFamily="18" charset="0"/>
                        </a:rPr>
                        <m:t> </m:t>
                      </m:r>
                      <m:r>
                        <a:rPr lang="en-US" sz="2800" i="1">
                          <a:latin typeface="Cambria Math" panose="02040503050406030204" pitchFamily="18" charset="0"/>
                        </a:rPr>
                        <m:t>𝜙</m:t>
                      </m:r>
                      <m:r>
                        <a:rPr lang="en-US" sz="2800" i="1">
                          <a:latin typeface="Cambria Math" panose="02040503050406030204" pitchFamily="18" charset="0"/>
                        </a:rPr>
                        <m:t>(</m:t>
                      </m:r>
                      <m:r>
                        <a:rPr lang="en-US" sz="2800" i="1">
                          <a:latin typeface="Cambria Math" panose="02040503050406030204" pitchFamily="18" charset="0"/>
                        </a:rPr>
                        <m:t>𝑁</m:t>
                      </m:r>
                      <m:r>
                        <a:rPr lang="en-US" sz="2800" i="1">
                          <a:latin typeface="Cambria Math" panose="02040503050406030204" pitchFamily="18" charset="0"/>
                        </a:rPr>
                        <m:t>)=1</m:t>
                      </m:r>
                    </m:oMath>
                  </m:oMathPara>
                </a14:m>
                <a:endParaRPr lang="en-US" sz="2800" dirty="0">
                  <a:latin typeface="Cambria" panose="02040503050406030204" pitchFamily="18" charset="0"/>
                  <a:ea typeface="Cambria" panose="02040503050406030204" pitchFamily="18" charset="0"/>
                </a:endParaRPr>
              </a:p>
            </p:txBody>
          </p:sp>
        </mc:Choice>
        <mc:Fallback>
          <p:sp>
            <p:nvSpPr>
              <p:cNvPr id="17" name="Rectangle 16">
                <a:extLst>
                  <a:ext uri="{FF2B5EF4-FFF2-40B4-BE49-F238E27FC236}">
                    <a16:creationId xmlns:a16="http://schemas.microsoft.com/office/drawing/2014/main" id="{FEB87EEF-11D1-3A57-FA9A-CB0DA547A09B}"/>
                  </a:ext>
                </a:extLst>
              </p:cNvPr>
              <p:cNvSpPr>
                <a:spLocks noRot="1" noChangeAspect="1" noMove="1" noResize="1" noEditPoints="1" noAdjustHandles="1" noChangeArrowheads="1" noChangeShapeType="1" noTextEdit="1"/>
              </p:cNvSpPr>
              <p:nvPr/>
            </p:nvSpPr>
            <p:spPr>
              <a:xfrm>
                <a:off x="6394694" y="5560850"/>
                <a:ext cx="3637373" cy="523220"/>
              </a:xfrm>
              <a:prstGeom prst="rect">
                <a:avLst/>
              </a:prstGeom>
              <a:blipFill>
                <a:blip r:embed="rId7"/>
                <a:stretch>
                  <a:fillRect b="-23256"/>
                </a:stretch>
              </a:blipFill>
            </p:spPr>
            <p:txBody>
              <a:bodyPr/>
              <a:lstStyle/>
              <a:p>
                <a:r>
                  <a:rPr lang="en-US">
                    <a:noFill/>
                  </a:rPr>
                  <a:t> </a:t>
                </a:r>
              </a:p>
            </p:txBody>
          </p:sp>
        </mc:Fallback>
      </mc:AlternateContent>
      <p:sp>
        <p:nvSpPr>
          <p:cNvPr id="18" name="TextBox 17">
            <a:extLst>
              <a:ext uri="{FF2B5EF4-FFF2-40B4-BE49-F238E27FC236}">
                <a16:creationId xmlns:a16="http://schemas.microsoft.com/office/drawing/2014/main" id="{E98F8E19-78B7-CA8A-A690-73AF785B2488}"/>
              </a:ext>
            </a:extLst>
          </p:cNvPr>
          <p:cNvSpPr txBox="1"/>
          <p:nvPr/>
        </p:nvSpPr>
        <p:spPr>
          <a:xfrm>
            <a:off x="3005038" y="6134109"/>
            <a:ext cx="2096984" cy="369332"/>
          </a:xfrm>
          <a:prstGeom prst="rect">
            <a:avLst/>
          </a:prstGeom>
          <a:noFill/>
        </p:spPr>
        <p:txBody>
          <a:bodyPr wrap="none" rtlCol="0">
            <a:spAutoFit/>
          </a:bodyPr>
          <a:lstStyle/>
          <a:p>
            <a:r>
              <a:rPr lang="en-US" dirty="0"/>
              <a:t>For some integer ‘k’ </a:t>
            </a:r>
          </a:p>
        </p:txBody>
      </p:sp>
      <p:sp>
        <p:nvSpPr>
          <p:cNvPr id="20" name="TextBox 19">
            <a:extLst>
              <a:ext uri="{FF2B5EF4-FFF2-40B4-BE49-F238E27FC236}">
                <a16:creationId xmlns:a16="http://schemas.microsoft.com/office/drawing/2014/main" id="{46BA7C78-B441-BD74-7712-778214626B64}"/>
              </a:ext>
            </a:extLst>
          </p:cNvPr>
          <p:cNvSpPr txBox="1"/>
          <p:nvPr/>
        </p:nvSpPr>
        <p:spPr>
          <a:xfrm>
            <a:off x="0" y="6507458"/>
            <a:ext cx="6122772" cy="369332"/>
          </a:xfrm>
          <a:prstGeom prst="rect">
            <a:avLst/>
          </a:prstGeom>
          <a:noFill/>
        </p:spPr>
        <p:txBody>
          <a:bodyPr wrap="square">
            <a:spAutoFit/>
          </a:bodyPr>
          <a:lstStyle/>
          <a:p>
            <a:r>
              <a:rPr lang="en-US" dirty="0"/>
              <a:t>https://</a:t>
            </a:r>
            <a:r>
              <a:rPr lang="en-US" dirty="0" err="1"/>
              <a:t>www.cryptool.org</a:t>
            </a:r>
            <a:r>
              <a:rPr lang="en-US" dirty="0"/>
              <a:t>/</a:t>
            </a:r>
            <a:r>
              <a:rPr lang="en-US" dirty="0" err="1"/>
              <a:t>en</a:t>
            </a:r>
            <a:r>
              <a:rPr lang="en-US" dirty="0"/>
              <a:t>/</a:t>
            </a:r>
            <a:r>
              <a:rPr lang="en-US" dirty="0" err="1"/>
              <a:t>cto</a:t>
            </a:r>
            <a:r>
              <a:rPr lang="en-US" dirty="0"/>
              <a:t>/</a:t>
            </a:r>
            <a:r>
              <a:rPr lang="en-US" dirty="0" err="1"/>
              <a:t>rsa</a:t>
            </a:r>
            <a:r>
              <a:rPr lang="en-US" dirty="0"/>
              <a:t>-step-by-step/</a:t>
            </a:r>
          </a:p>
        </p:txBody>
      </p:sp>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F0EFF4FF-2ADF-7909-BA4C-4603135F999A}"/>
                  </a:ext>
                </a:extLst>
              </p:cNvPr>
              <p:cNvSpPr txBox="1"/>
              <p:nvPr/>
            </p:nvSpPr>
            <p:spPr>
              <a:xfrm>
                <a:off x="9071163" y="3094941"/>
                <a:ext cx="1921808" cy="369332"/>
              </a:xfrm>
              <a:prstGeom prst="rect">
                <a:avLst/>
              </a:prstGeom>
              <a:noFill/>
            </p:spPr>
            <p:txBody>
              <a:bodyPr wrap="none" rtlCol="0">
                <a:spAutoFit/>
              </a:bodyPr>
              <a:lstStyle/>
              <a:p>
                <a:pPr algn="ctr"/>
                <a:r>
                  <a:rPr lang="en-US" dirty="0"/>
                  <a:t>Euler’s </a:t>
                </a:r>
                <a14:m>
                  <m:oMath xmlns:m="http://schemas.openxmlformats.org/officeDocument/2006/math">
                    <m:r>
                      <a:rPr lang="en-US" b="0" i="1" smtClean="0">
                        <a:latin typeface="Cambria Math" panose="02040503050406030204" pitchFamily="18" charset="0"/>
                      </a:rPr>
                      <m:t>𝜙</m:t>
                    </m:r>
                  </m:oMath>
                </a14:m>
                <a:r>
                  <a:rPr lang="en-US" dirty="0"/>
                  <a:t> function</a:t>
                </a:r>
              </a:p>
            </p:txBody>
          </p:sp>
        </mc:Choice>
        <mc:Fallback>
          <p:sp>
            <p:nvSpPr>
              <p:cNvPr id="21" name="TextBox 20">
                <a:extLst>
                  <a:ext uri="{FF2B5EF4-FFF2-40B4-BE49-F238E27FC236}">
                    <a16:creationId xmlns:a16="http://schemas.microsoft.com/office/drawing/2014/main" id="{F0EFF4FF-2ADF-7909-BA4C-4603135F999A}"/>
                  </a:ext>
                </a:extLst>
              </p:cNvPr>
              <p:cNvSpPr txBox="1">
                <a:spLocks noRot="1" noChangeAspect="1" noMove="1" noResize="1" noEditPoints="1" noAdjustHandles="1" noChangeArrowheads="1" noChangeShapeType="1" noTextEdit="1"/>
              </p:cNvSpPr>
              <p:nvPr/>
            </p:nvSpPr>
            <p:spPr>
              <a:xfrm>
                <a:off x="9071163" y="3094941"/>
                <a:ext cx="1921808" cy="369332"/>
              </a:xfrm>
              <a:prstGeom prst="rect">
                <a:avLst/>
              </a:prstGeom>
              <a:blipFill>
                <a:blip r:embed="rId8"/>
                <a:stretch>
                  <a:fillRect l="-658" t="-6667" r="-658" b="-26667"/>
                </a:stretch>
              </a:blipFill>
            </p:spPr>
            <p:txBody>
              <a:bodyPr/>
              <a:lstStyle/>
              <a:p>
                <a:r>
                  <a:rPr lang="en-US">
                    <a:noFill/>
                  </a:rPr>
                  <a:t> </a:t>
                </a:r>
              </a:p>
            </p:txBody>
          </p:sp>
        </mc:Fallback>
      </mc:AlternateContent>
      <p:sp>
        <p:nvSpPr>
          <p:cNvPr id="22" name="TextBox 21">
            <a:extLst>
              <a:ext uri="{FF2B5EF4-FFF2-40B4-BE49-F238E27FC236}">
                <a16:creationId xmlns:a16="http://schemas.microsoft.com/office/drawing/2014/main" id="{E1B6EB9E-8D85-A44C-BAA7-CC5854B32708}"/>
              </a:ext>
            </a:extLst>
          </p:cNvPr>
          <p:cNvSpPr txBox="1"/>
          <p:nvPr/>
        </p:nvSpPr>
        <p:spPr>
          <a:xfrm>
            <a:off x="1055537" y="1551347"/>
            <a:ext cx="10040569" cy="523220"/>
          </a:xfrm>
          <a:prstGeom prst="rect">
            <a:avLst/>
          </a:prstGeom>
          <a:noFill/>
        </p:spPr>
        <p:txBody>
          <a:bodyPr wrap="none" rtlCol="0">
            <a:spAutoFit/>
          </a:bodyPr>
          <a:lstStyle/>
          <a:p>
            <a:pPr marL="285750" indent="-285750">
              <a:buFont typeface="Arial" panose="020B0604020202020204" pitchFamily="34" charset="0"/>
              <a:buChar char="•"/>
            </a:pPr>
            <a:r>
              <a:rPr lang="en-US" sz="2800" dirty="0"/>
              <a:t>Choose large P &amp; Q. Can only encode ASCII character encoding &lt; N</a:t>
            </a:r>
          </a:p>
        </p:txBody>
      </p:sp>
      <mc:AlternateContent xmlns:mc="http://schemas.openxmlformats.org/markup-compatibility/2006">
        <mc:Choice xmlns:a14="http://schemas.microsoft.com/office/drawing/2010/main" Requires="a14">
          <p:sp>
            <p:nvSpPr>
              <p:cNvPr id="23" name="TextBox 22">
                <a:extLst>
                  <a:ext uri="{FF2B5EF4-FFF2-40B4-BE49-F238E27FC236}">
                    <a16:creationId xmlns:a16="http://schemas.microsoft.com/office/drawing/2014/main" id="{9E36FAFC-ED86-29A3-B94B-308C3A40B872}"/>
                  </a:ext>
                </a:extLst>
              </p:cNvPr>
              <p:cNvSpPr txBox="1"/>
              <p:nvPr/>
            </p:nvSpPr>
            <p:spPr>
              <a:xfrm>
                <a:off x="4613543" y="4335661"/>
                <a:ext cx="2964914" cy="486352"/>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𝐺𝐶𝐷</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𝐸</m:t>
                          </m:r>
                          <m:r>
                            <a:rPr lang="en-US" sz="2800" b="0" i="1" smtClean="0">
                              <a:latin typeface="Cambria Math" panose="02040503050406030204" pitchFamily="18" charset="0"/>
                            </a:rPr>
                            <m:t>,</m:t>
                          </m:r>
                          <m:r>
                            <a:rPr lang="en-US" sz="2800" b="0" i="1" smtClean="0">
                              <a:latin typeface="Cambria Math" panose="02040503050406030204" pitchFamily="18" charset="0"/>
                            </a:rPr>
                            <m:t>𝜙</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𝑁</m:t>
                              </m:r>
                            </m:e>
                          </m:d>
                        </m:e>
                      </m:d>
                      <m:r>
                        <a:rPr lang="en-US" sz="2800" b="0" i="1" smtClean="0">
                          <a:latin typeface="Cambria Math" panose="02040503050406030204" pitchFamily="18" charset="0"/>
                        </a:rPr>
                        <m:t>=1</m:t>
                      </m:r>
                    </m:oMath>
                  </m:oMathPara>
                </a14:m>
                <a:endParaRPr lang="en-US" sz="2800" dirty="0"/>
              </a:p>
            </p:txBody>
          </p:sp>
        </mc:Choice>
        <mc:Fallback>
          <p:sp>
            <p:nvSpPr>
              <p:cNvPr id="23" name="TextBox 22">
                <a:extLst>
                  <a:ext uri="{FF2B5EF4-FFF2-40B4-BE49-F238E27FC236}">
                    <a16:creationId xmlns:a16="http://schemas.microsoft.com/office/drawing/2014/main" id="{9E36FAFC-ED86-29A3-B94B-308C3A40B872}"/>
                  </a:ext>
                </a:extLst>
              </p:cNvPr>
              <p:cNvSpPr txBox="1">
                <a:spLocks noRot="1" noChangeAspect="1" noMove="1" noResize="1" noEditPoints="1" noAdjustHandles="1" noChangeArrowheads="1" noChangeShapeType="1" noTextEdit="1"/>
              </p:cNvSpPr>
              <p:nvPr/>
            </p:nvSpPr>
            <p:spPr>
              <a:xfrm>
                <a:off x="4613543" y="4335661"/>
                <a:ext cx="2964914" cy="486352"/>
              </a:xfrm>
              <a:prstGeom prst="rect">
                <a:avLst/>
              </a:prstGeom>
              <a:blipFill>
                <a:blip r:embed="rId9"/>
                <a:stretch>
                  <a:fillRect l="-2564" r="-2137" b="-25641"/>
                </a:stretch>
              </a:blipFill>
            </p:spPr>
            <p:txBody>
              <a:bodyPr/>
              <a:lstStyle/>
              <a:p>
                <a:r>
                  <a:rPr lang="en-US">
                    <a:noFill/>
                  </a:rPr>
                  <a:t> </a:t>
                </a:r>
              </a:p>
            </p:txBody>
          </p:sp>
        </mc:Fallback>
      </mc:AlternateContent>
    </p:spTree>
    <p:extLst>
      <p:ext uri="{BB962C8B-B14F-4D97-AF65-F5344CB8AC3E}">
        <p14:creationId xmlns:p14="http://schemas.microsoft.com/office/powerpoint/2010/main" val="1553801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RSA Encryption</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9</a:t>
            </a:fld>
            <a:endParaRPr lang="en-US"/>
          </a:p>
        </p:txBody>
      </p:sp>
      <mc:AlternateContent xmlns:mc="http://schemas.openxmlformats.org/markup-compatibility/2006" xmlns:a14="http://schemas.microsoft.com/office/drawing/2010/main">
        <mc:Choice Requires="a14">
          <p:sp>
            <p:nvSpPr>
              <p:cNvPr id="5" name="Content Placeholder 4">
                <a:extLst>
                  <a:ext uri="{FF2B5EF4-FFF2-40B4-BE49-F238E27FC236}">
                    <a16:creationId xmlns:a16="http://schemas.microsoft.com/office/drawing/2014/main" id="{FB382B7F-17C5-4F0D-92CB-1A9D068E6A24}"/>
                  </a:ext>
                </a:extLst>
              </p:cNvPr>
              <p:cNvSpPr>
                <a:spLocks noGrp="1"/>
              </p:cNvSpPr>
              <p:nvPr>
                <p:ph idx="1"/>
              </p:nvPr>
            </p:nvSpPr>
            <p:spPr/>
            <p:txBody>
              <a:bodyPr/>
              <a:lstStyle/>
              <a:p>
                <a:pPr marL="0" indent="0">
                  <a:buNone/>
                </a:pPr>
                <a:r>
                  <a:rPr lang="en-US" dirty="0"/>
                  <a:t>If we take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𝑀</m:t>
                        </m:r>
                      </m:e>
                      <m:sup>
                        <m:r>
                          <a:rPr lang="en-US" i="1">
                            <a:latin typeface="Cambria Math" panose="02040503050406030204" pitchFamily="18" charset="0"/>
                          </a:rPr>
                          <m:t>𝐸</m:t>
                        </m:r>
                      </m:sup>
                    </m:sSup>
                  </m:oMath>
                </a14:m>
                <a:r>
                  <a:rPr lang="en-US" dirty="0"/>
                  <a:t> or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𝑀</m:t>
                        </m:r>
                      </m:e>
                      <m:sup>
                        <m:r>
                          <a:rPr lang="en-US" i="1">
                            <a:latin typeface="Cambria Math" panose="02040503050406030204" pitchFamily="18" charset="0"/>
                          </a:rPr>
                          <m:t>𝐷</m:t>
                        </m:r>
                      </m:sup>
                    </m:sSup>
                  </m:oMath>
                </a14:m>
                <a:r>
                  <a:rPr lang="en-US" dirty="0"/>
                  <a:t>, we can see that this value will be incredibly large.</a:t>
                </a:r>
              </a:p>
              <a:p>
                <a:pPr lvl="1"/>
                <a:r>
                  <a:rPr lang="en-US" dirty="0"/>
                  <a:t>To handle this, and to make it even harder to brute force, let’s also have an N that is incredibly large.  We can generate N as the multiple of two large prime numbers, P and Q</a:t>
                </a:r>
              </a:p>
              <a:p>
                <a:endParaRPr lang="en-GB" dirty="0"/>
              </a:p>
            </p:txBody>
          </p:sp>
        </mc:Choice>
        <mc:Fallback xmlns="">
          <p:sp>
            <p:nvSpPr>
              <p:cNvPr id="5" name="Content Placeholder 4">
                <a:extLst>
                  <a:ext uri="{FF2B5EF4-FFF2-40B4-BE49-F238E27FC236}">
                    <a16:creationId xmlns:a16="http://schemas.microsoft.com/office/drawing/2014/main" id="{FB382B7F-17C5-4F0D-92CB-1A9D068E6A24}"/>
                  </a:ext>
                </a:extLst>
              </p:cNvPr>
              <p:cNvSpPr>
                <a:spLocks noGrp="1" noRot="1" noChangeAspect="1" noMove="1" noResize="1" noEditPoints="1" noAdjustHandles="1" noChangeArrowheads="1" noChangeShapeType="1" noTextEdit="1"/>
              </p:cNvSpPr>
              <p:nvPr>
                <p:ph idx="1"/>
              </p:nvPr>
            </p:nvSpPr>
            <p:spPr>
              <a:blipFill>
                <a:blip r:embed="rId3"/>
                <a:stretch>
                  <a:fillRect l="-1217" t="-2187" r="-870"/>
                </a:stretch>
              </a:blipFill>
            </p:spPr>
            <p:txBody>
              <a:bodyPr/>
              <a:lstStyle/>
              <a:p>
                <a:r>
                  <a:rPr lang="en-GB">
                    <a:noFill/>
                  </a:rPr>
                  <a:t> </a:t>
                </a:r>
              </a:p>
            </p:txBody>
          </p:sp>
        </mc:Fallback>
      </mc:AlternateContent>
      <p:sp>
        <p:nvSpPr>
          <p:cNvPr id="6" name="Rectangle: Rounded Corners 5">
            <a:extLst>
              <a:ext uri="{FF2B5EF4-FFF2-40B4-BE49-F238E27FC236}">
                <a16:creationId xmlns:a16="http://schemas.microsoft.com/office/drawing/2014/main" id="{9CA5B306-73FA-45EE-9FB9-953AC8DC2D4A}"/>
              </a:ext>
            </a:extLst>
          </p:cNvPr>
          <p:cNvSpPr/>
          <p:nvPr/>
        </p:nvSpPr>
        <p:spPr>
          <a:xfrm>
            <a:off x="676819" y="4174731"/>
            <a:ext cx="1311965" cy="5897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0021EA64-037D-4C3C-BCBF-E3808FFAB0E4}"/>
              </a:ext>
            </a:extLst>
          </p:cNvPr>
          <p:cNvSpPr txBox="1"/>
          <p:nvPr/>
        </p:nvSpPr>
        <p:spPr>
          <a:xfrm>
            <a:off x="769186" y="4284926"/>
            <a:ext cx="1127232" cy="369332"/>
          </a:xfrm>
          <a:prstGeom prst="rect">
            <a:avLst/>
          </a:prstGeom>
          <a:noFill/>
        </p:spPr>
        <p:txBody>
          <a:bodyPr wrap="none" rtlCol="0">
            <a:spAutoFit/>
          </a:bodyPr>
          <a:lstStyle/>
          <a:p>
            <a:r>
              <a:rPr lang="en-GB" dirty="0">
                <a:latin typeface="Cambria" panose="02040503050406030204" pitchFamily="18" charset="0"/>
                <a:ea typeface="Cambria" panose="02040503050406030204" pitchFamily="18" charset="0"/>
              </a:rPr>
              <a:t>‘Message’</a:t>
            </a:r>
          </a:p>
        </p:txBody>
      </p:sp>
      <p:cxnSp>
        <p:nvCxnSpPr>
          <p:cNvPr id="12" name="Straight Connector 11">
            <a:extLst>
              <a:ext uri="{FF2B5EF4-FFF2-40B4-BE49-F238E27FC236}">
                <a16:creationId xmlns:a16="http://schemas.microsoft.com/office/drawing/2014/main" id="{4AC8972C-0C9B-4465-B4CC-24ECA6FD4916}"/>
              </a:ext>
            </a:extLst>
          </p:cNvPr>
          <p:cNvCxnSpPr/>
          <p:nvPr/>
        </p:nvCxnSpPr>
        <p:spPr>
          <a:xfrm>
            <a:off x="991160" y="4603457"/>
            <a:ext cx="0" cy="8878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F0F06AE-DF61-4697-8AA4-91E1B10AE9DE}"/>
              </a:ext>
            </a:extLst>
          </p:cNvPr>
          <p:cNvCxnSpPr>
            <a:cxnSpLocks/>
          </p:cNvCxnSpPr>
          <p:nvPr/>
        </p:nvCxnSpPr>
        <p:spPr>
          <a:xfrm flipV="1">
            <a:off x="991160" y="5488038"/>
            <a:ext cx="294304" cy="33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Rounded Corners 15">
            <a:extLst>
              <a:ext uri="{FF2B5EF4-FFF2-40B4-BE49-F238E27FC236}">
                <a16:creationId xmlns:a16="http://schemas.microsoft.com/office/drawing/2014/main" id="{20B0C1C5-86FE-451E-829D-3DAD02B9A55C}"/>
              </a:ext>
            </a:extLst>
          </p:cNvPr>
          <p:cNvSpPr/>
          <p:nvPr/>
        </p:nvSpPr>
        <p:spPr>
          <a:xfrm>
            <a:off x="3854799" y="5197256"/>
            <a:ext cx="1578827" cy="5897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643EAC1A-591B-4B94-AE58-3AC2A787F170}"/>
                  </a:ext>
                </a:extLst>
              </p:cNvPr>
              <p:cNvSpPr txBox="1"/>
              <p:nvPr/>
            </p:nvSpPr>
            <p:spPr>
              <a:xfrm>
                <a:off x="3705932" y="5405458"/>
                <a:ext cx="1921964" cy="215444"/>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panose="02040503050406030204" pitchFamily="18" charset="0"/>
                        </a:rPr>
                        <m:t>𝐶</m:t>
                      </m:r>
                      <m:r>
                        <a:rPr lang="en-GB" sz="1400" b="0" i="1" smtClean="0">
                          <a:latin typeface="Cambria Math" panose="02040503050406030204" pitchFamily="18" charset="0"/>
                        </a:rPr>
                        <m:t> ≡</m:t>
                      </m:r>
                      <m:sSup>
                        <m:sSupPr>
                          <m:ctrlPr>
                            <a:rPr lang="en-GB" sz="1400" b="0" i="1" smtClean="0">
                              <a:latin typeface="Cambria Math" panose="02040503050406030204" pitchFamily="18" charset="0"/>
                              <a:ea typeface="Cambria Math" panose="02040503050406030204" pitchFamily="18" charset="0"/>
                            </a:rPr>
                          </m:ctrlPr>
                        </m:sSupPr>
                        <m:e>
                          <m:r>
                            <a:rPr lang="en-GB" sz="1400" b="0" i="1" smtClean="0">
                              <a:latin typeface="Cambria Math" panose="02040503050406030204" pitchFamily="18" charset="0"/>
                              <a:ea typeface="Cambria Math" panose="02040503050406030204" pitchFamily="18" charset="0"/>
                            </a:rPr>
                            <m:t>𝑀</m:t>
                          </m:r>
                        </m:e>
                        <m:sup>
                          <m:r>
                            <a:rPr lang="en-GB" sz="1400" b="0" i="1" smtClean="0">
                              <a:latin typeface="Cambria Math" panose="02040503050406030204" pitchFamily="18" charset="0"/>
                              <a:ea typeface="Cambria Math" panose="02040503050406030204" pitchFamily="18" charset="0"/>
                            </a:rPr>
                            <m:t>𝐸</m:t>
                          </m:r>
                        </m:sup>
                      </m:sSup>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𝑚𝑜𝑑</m:t>
                      </m:r>
                      <m:r>
                        <a:rPr lang="en-GB" sz="1400" b="0" i="1" smtClean="0">
                          <a:latin typeface="Cambria Math" panose="02040503050406030204" pitchFamily="18" charset="0"/>
                          <a:ea typeface="Cambria Math" panose="02040503050406030204" pitchFamily="18" charset="0"/>
                        </a:rPr>
                        <m:t> </m:t>
                      </m:r>
                      <m:r>
                        <a:rPr lang="en-GB" sz="1400" b="0" i="1" smtClean="0">
                          <a:latin typeface="Cambria Math" panose="02040503050406030204" pitchFamily="18" charset="0"/>
                          <a:ea typeface="Cambria Math" panose="02040503050406030204" pitchFamily="18" charset="0"/>
                        </a:rPr>
                        <m:t>𝑁</m:t>
                      </m:r>
                      <m:r>
                        <a:rPr lang="en-GB" sz="1400" b="0" i="1" smtClean="0">
                          <a:latin typeface="Cambria Math" panose="02040503050406030204" pitchFamily="18" charset="0"/>
                          <a:ea typeface="Cambria Math" panose="02040503050406030204" pitchFamily="18" charset="0"/>
                        </a:rPr>
                        <m:t>) </m:t>
                      </m:r>
                    </m:oMath>
                  </m:oMathPara>
                </a14:m>
                <a:endParaRPr lang="en-GB" sz="1400" dirty="0"/>
              </a:p>
            </p:txBody>
          </p:sp>
        </mc:Choice>
        <mc:Fallback xmlns="">
          <p:sp>
            <p:nvSpPr>
              <p:cNvPr id="17" name="TextBox 16">
                <a:extLst>
                  <a:ext uri="{FF2B5EF4-FFF2-40B4-BE49-F238E27FC236}">
                    <a16:creationId xmlns:a16="http://schemas.microsoft.com/office/drawing/2014/main" id="{643EAC1A-591B-4B94-AE58-3AC2A787F170}"/>
                  </a:ext>
                </a:extLst>
              </p:cNvPr>
              <p:cNvSpPr txBox="1">
                <a:spLocks noRot="1" noChangeAspect="1" noMove="1" noResize="1" noEditPoints="1" noAdjustHandles="1" noChangeArrowheads="1" noChangeShapeType="1" noTextEdit="1"/>
              </p:cNvSpPr>
              <p:nvPr/>
            </p:nvSpPr>
            <p:spPr>
              <a:xfrm>
                <a:off x="3705932" y="5405458"/>
                <a:ext cx="1921964" cy="215444"/>
              </a:xfrm>
              <a:prstGeom prst="rect">
                <a:avLst/>
              </a:prstGeom>
              <a:blipFill>
                <a:blip r:embed="rId4"/>
                <a:stretch>
                  <a:fillRect b="-34286"/>
                </a:stretch>
              </a:blipFill>
            </p:spPr>
            <p:txBody>
              <a:bodyPr/>
              <a:lstStyle/>
              <a:p>
                <a:r>
                  <a:rPr lang="en-GB">
                    <a:noFill/>
                  </a:rPr>
                  <a:t> </a:t>
                </a:r>
              </a:p>
            </p:txBody>
          </p:sp>
        </mc:Fallback>
      </mc:AlternateContent>
      <p:sp>
        <p:nvSpPr>
          <p:cNvPr id="18" name="TextBox 17">
            <a:extLst>
              <a:ext uri="{FF2B5EF4-FFF2-40B4-BE49-F238E27FC236}">
                <a16:creationId xmlns:a16="http://schemas.microsoft.com/office/drawing/2014/main" id="{8E0B03AE-6AAF-4BC8-8D16-696AEDD10E01}"/>
              </a:ext>
            </a:extLst>
          </p:cNvPr>
          <p:cNvSpPr txBox="1"/>
          <p:nvPr/>
        </p:nvSpPr>
        <p:spPr>
          <a:xfrm>
            <a:off x="1271578" y="5218602"/>
            <a:ext cx="1598707" cy="584775"/>
          </a:xfrm>
          <a:prstGeom prst="rect">
            <a:avLst/>
          </a:prstGeom>
          <a:noFill/>
        </p:spPr>
        <p:txBody>
          <a:bodyPr wrap="square" rtlCol="0">
            <a:spAutoFit/>
          </a:bodyPr>
          <a:lstStyle/>
          <a:p>
            <a:pPr algn="ctr"/>
            <a:r>
              <a:rPr lang="en-GB" sz="1600" dirty="0">
                <a:latin typeface="Cambria" panose="02040503050406030204" pitchFamily="18" charset="0"/>
                <a:ea typeface="Cambria" panose="02040503050406030204" pitchFamily="18" charset="0"/>
              </a:rPr>
              <a:t>ASCII</a:t>
            </a:r>
          </a:p>
          <a:p>
            <a:pPr algn="ctr"/>
            <a:r>
              <a:rPr lang="en-GB" sz="1600" dirty="0">
                <a:latin typeface="Cambria" panose="02040503050406030204" pitchFamily="18" charset="0"/>
                <a:ea typeface="Cambria" panose="02040503050406030204" pitchFamily="18" charset="0"/>
              </a:rPr>
              <a:t>Encoding (‘</a:t>
            </a:r>
            <a:r>
              <a:rPr lang="en-GB" sz="1600" dirty="0" err="1">
                <a:latin typeface="Cambria" panose="02040503050406030204" pitchFamily="18" charset="0"/>
                <a:ea typeface="Cambria" panose="02040503050406030204" pitchFamily="18" charset="0"/>
              </a:rPr>
              <a:t>ord</a:t>
            </a:r>
            <a:r>
              <a:rPr lang="en-GB" sz="1600" dirty="0">
                <a:latin typeface="Cambria" panose="02040503050406030204" pitchFamily="18" charset="0"/>
                <a:ea typeface="Cambria" panose="02040503050406030204" pitchFamily="18" charset="0"/>
              </a:rPr>
              <a:t>’)</a:t>
            </a:r>
          </a:p>
        </p:txBody>
      </p:sp>
      <p:sp>
        <p:nvSpPr>
          <p:cNvPr id="19" name="Rectangle: Rounded Corners 18">
            <a:extLst>
              <a:ext uri="{FF2B5EF4-FFF2-40B4-BE49-F238E27FC236}">
                <a16:creationId xmlns:a16="http://schemas.microsoft.com/office/drawing/2014/main" id="{EFF130C2-7F2E-46D8-ABBE-0C8E050C191C}"/>
              </a:ext>
            </a:extLst>
          </p:cNvPr>
          <p:cNvSpPr/>
          <p:nvPr/>
        </p:nvSpPr>
        <p:spPr>
          <a:xfrm>
            <a:off x="1285465" y="5195147"/>
            <a:ext cx="1578828" cy="5897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 name="Straight Arrow Connector 20">
            <a:extLst>
              <a:ext uri="{FF2B5EF4-FFF2-40B4-BE49-F238E27FC236}">
                <a16:creationId xmlns:a16="http://schemas.microsoft.com/office/drawing/2014/main" id="{CA95B94C-0172-4972-BCA6-A119D72FFFE8}"/>
              </a:ext>
            </a:extLst>
          </p:cNvPr>
          <p:cNvCxnSpPr>
            <a:cxnSpLocks/>
            <a:stCxn id="19" idx="3"/>
            <a:endCxn id="16" idx="1"/>
          </p:cNvCxnSpPr>
          <p:nvPr/>
        </p:nvCxnSpPr>
        <p:spPr>
          <a:xfrm>
            <a:off x="2864293" y="5490008"/>
            <a:ext cx="990506" cy="21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E638C960-2D07-4ABF-A5E5-11534F93624C}"/>
              </a:ext>
            </a:extLst>
          </p:cNvPr>
          <p:cNvSpPr txBox="1"/>
          <p:nvPr/>
        </p:nvSpPr>
        <p:spPr>
          <a:xfrm>
            <a:off x="2782051" y="5826832"/>
            <a:ext cx="1154990" cy="338554"/>
          </a:xfrm>
          <a:prstGeom prst="rect">
            <a:avLst/>
          </a:prstGeom>
          <a:noFill/>
        </p:spPr>
        <p:txBody>
          <a:bodyPr wrap="square" rtlCol="0">
            <a:spAutoFit/>
          </a:bodyPr>
          <a:lstStyle/>
          <a:p>
            <a:r>
              <a:rPr lang="en-GB" sz="1600" dirty="0">
                <a:latin typeface="Cambria" panose="02040503050406030204" pitchFamily="18" charset="0"/>
                <a:ea typeface="Cambria" panose="02040503050406030204" pitchFamily="18" charset="0"/>
              </a:rPr>
              <a:t>Encryption</a:t>
            </a:r>
          </a:p>
        </p:txBody>
      </p:sp>
      <p:cxnSp>
        <p:nvCxnSpPr>
          <p:cNvPr id="27" name="Straight Arrow Connector 26">
            <a:extLst>
              <a:ext uri="{FF2B5EF4-FFF2-40B4-BE49-F238E27FC236}">
                <a16:creationId xmlns:a16="http://schemas.microsoft.com/office/drawing/2014/main" id="{F8F994F6-74B0-4C93-8995-E9A8DFED0FF3}"/>
              </a:ext>
            </a:extLst>
          </p:cNvPr>
          <p:cNvCxnSpPr>
            <a:cxnSpLocks/>
          </p:cNvCxnSpPr>
          <p:nvPr/>
        </p:nvCxnSpPr>
        <p:spPr>
          <a:xfrm>
            <a:off x="5433626" y="5505397"/>
            <a:ext cx="9419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736CA5DB-9916-4B32-A4C5-A0ED2844C14C}"/>
              </a:ext>
            </a:extLst>
          </p:cNvPr>
          <p:cNvSpPr txBox="1"/>
          <p:nvPr/>
        </p:nvSpPr>
        <p:spPr>
          <a:xfrm>
            <a:off x="5327128" y="5812009"/>
            <a:ext cx="1154990" cy="338554"/>
          </a:xfrm>
          <a:prstGeom prst="rect">
            <a:avLst/>
          </a:prstGeom>
          <a:noFill/>
        </p:spPr>
        <p:txBody>
          <a:bodyPr wrap="square" rtlCol="0">
            <a:spAutoFit/>
          </a:bodyPr>
          <a:lstStyle/>
          <a:p>
            <a:r>
              <a:rPr lang="en-GB" sz="1600" dirty="0">
                <a:latin typeface="Cambria" panose="02040503050406030204" pitchFamily="18" charset="0"/>
                <a:ea typeface="Cambria" panose="02040503050406030204" pitchFamily="18" charset="0"/>
              </a:rPr>
              <a:t>Decryption</a:t>
            </a:r>
          </a:p>
        </p:txBody>
      </p:sp>
      <p:sp>
        <p:nvSpPr>
          <p:cNvPr id="30" name="Rectangle: Rounded Corners 29">
            <a:extLst>
              <a:ext uri="{FF2B5EF4-FFF2-40B4-BE49-F238E27FC236}">
                <a16:creationId xmlns:a16="http://schemas.microsoft.com/office/drawing/2014/main" id="{C5F5FEF9-878D-4D19-915E-5EB896E1C8D9}"/>
              </a:ext>
            </a:extLst>
          </p:cNvPr>
          <p:cNvSpPr/>
          <p:nvPr/>
        </p:nvSpPr>
        <p:spPr>
          <a:xfrm>
            <a:off x="6375621" y="5216585"/>
            <a:ext cx="1473512" cy="5897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F85E8FB2-4245-46F4-AE4A-B0B8FAA506B2}"/>
                  </a:ext>
                </a:extLst>
              </p:cNvPr>
              <p:cNvSpPr txBox="1"/>
              <p:nvPr/>
            </p:nvSpPr>
            <p:spPr>
              <a:xfrm>
                <a:off x="6484365" y="5426087"/>
                <a:ext cx="1364768" cy="215444"/>
              </a:xfrm>
              <a:prstGeom prst="rect">
                <a:avLst/>
              </a:prstGeom>
              <a:noFill/>
            </p:spPr>
            <p:txBody>
              <a:bodyPr wrap="square" lIns="0" tIns="0" rIns="0" bIns="0" rtlCol="0">
                <a:spAutoFit/>
              </a:bodyPr>
              <a:lstStyle/>
              <a:p>
                <a:r>
                  <a:rPr lang="en-GB" sz="1400" b="0" dirty="0"/>
                  <a:t>M</a:t>
                </a:r>
                <a14:m>
                  <m:oMath xmlns:m="http://schemas.openxmlformats.org/officeDocument/2006/math">
                    <m:r>
                      <a:rPr lang="en-GB" sz="1400" b="0" i="1" smtClean="0">
                        <a:latin typeface="Cambria Math" panose="02040503050406030204" pitchFamily="18" charset="0"/>
                      </a:rPr>
                      <m:t> </m:t>
                    </m:r>
                    <m:r>
                      <a:rPr lang="en-GB" sz="1400" b="0" i="1" smtClean="0">
                        <a:latin typeface="Cambria Math" panose="02040503050406030204" pitchFamily="18" charset="0"/>
                        <a:ea typeface="Cambria Math" panose="02040503050406030204" pitchFamily="18" charset="0"/>
                      </a:rPr>
                      <m:t>≡</m:t>
                    </m:r>
                    <m:sSup>
                      <m:sSupPr>
                        <m:ctrlPr>
                          <a:rPr lang="en-GB" sz="1400" b="0" i="1" smtClean="0">
                            <a:latin typeface="Cambria Math" panose="02040503050406030204" pitchFamily="18" charset="0"/>
                            <a:ea typeface="Cambria Math" panose="02040503050406030204" pitchFamily="18" charset="0"/>
                          </a:rPr>
                        </m:ctrlPr>
                      </m:sSupPr>
                      <m:e>
                        <m:r>
                          <a:rPr lang="en-GB" sz="1400" b="0" i="1" smtClean="0">
                            <a:latin typeface="Cambria Math" panose="02040503050406030204" pitchFamily="18" charset="0"/>
                            <a:ea typeface="Cambria Math" panose="02040503050406030204" pitchFamily="18" charset="0"/>
                          </a:rPr>
                          <m:t>𝐶</m:t>
                        </m:r>
                      </m:e>
                      <m:sup>
                        <m:r>
                          <a:rPr lang="en-GB" sz="1400" b="0" i="1" smtClean="0">
                            <a:latin typeface="Cambria Math" panose="02040503050406030204" pitchFamily="18" charset="0"/>
                            <a:ea typeface="Cambria Math" panose="02040503050406030204" pitchFamily="18" charset="0"/>
                          </a:rPr>
                          <m:t>𝐷</m:t>
                        </m:r>
                      </m:sup>
                    </m:sSup>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𝑚𝑜𝑑</m:t>
                    </m:r>
                    <m:r>
                      <a:rPr lang="en-GB" sz="1400" b="0" i="1" smtClean="0">
                        <a:latin typeface="Cambria Math" panose="02040503050406030204" pitchFamily="18" charset="0"/>
                        <a:ea typeface="Cambria Math" panose="02040503050406030204" pitchFamily="18" charset="0"/>
                      </a:rPr>
                      <m:t> </m:t>
                    </m:r>
                    <m:r>
                      <a:rPr lang="en-GB" sz="1400" b="0" i="1" smtClean="0">
                        <a:latin typeface="Cambria Math" panose="02040503050406030204" pitchFamily="18" charset="0"/>
                        <a:ea typeface="Cambria Math" panose="02040503050406030204" pitchFamily="18" charset="0"/>
                      </a:rPr>
                      <m:t>𝑁</m:t>
                    </m:r>
                    <m:r>
                      <a:rPr lang="en-GB" sz="1400" b="0" i="1" smtClean="0">
                        <a:latin typeface="Cambria Math" panose="02040503050406030204" pitchFamily="18" charset="0"/>
                        <a:ea typeface="Cambria Math" panose="02040503050406030204" pitchFamily="18" charset="0"/>
                      </a:rPr>
                      <m:t>) </m:t>
                    </m:r>
                  </m:oMath>
                </a14:m>
                <a:endParaRPr lang="en-GB" sz="1400" dirty="0"/>
              </a:p>
            </p:txBody>
          </p:sp>
        </mc:Choice>
        <mc:Fallback xmlns="">
          <p:sp>
            <p:nvSpPr>
              <p:cNvPr id="31" name="TextBox 30">
                <a:extLst>
                  <a:ext uri="{FF2B5EF4-FFF2-40B4-BE49-F238E27FC236}">
                    <a16:creationId xmlns:a16="http://schemas.microsoft.com/office/drawing/2014/main" id="{F85E8FB2-4245-46F4-AE4A-B0B8FAA506B2}"/>
                  </a:ext>
                </a:extLst>
              </p:cNvPr>
              <p:cNvSpPr txBox="1">
                <a:spLocks noRot="1" noChangeAspect="1" noMove="1" noResize="1" noEditPoints="1" noAdjustHandles="1" noChangeArrowheads="1" noChangeShapeType="1" noTextEdit="1"/>
              </p:cNvSpPr>
              <p:nvPr/>
            </p:nvSpPr>
            <p:spPr>
              <a:xfrm>
                <a:off x="6484365" y="5426087"/>
                <a:ext cx="1364768" cy="215444"/>
              </a:xfrm>
              <a:prstGeom prst="rect">
                <a:avLst/>
              </a:prstGeom>
              <a:blipFill>
                <a:blip r:embed="rId5"/>
                <a:stretch>
                  <a:fillRect l="-8036" t="-22857" b="-54286"/>
                </a:stretch>
              </a:blipFill>
            </p:spPr>
            <p:txBody>
              <a:bodyPr/>
              <a:lstStyle/>
              <a:p>
                <a:r>
                  <a:rPr lang="en-GB">
                    <a:noFill/>
                  </a:rPr>
                  <a:t> </a:t>
                </a:r>
              </a:p>
            </p:txBody>
          </p:sp>
        </mc:Fallback>
      </mc:AlternateContent>
      <p:sp>
        <p:nvSpPr>
          <p:cNvPr id="32" name="Rectangle: Rounded Corners 31">
            <a:extLst>
              <a:ext uri="{FF2B5EF4-FFF2-40B4-BE49-F238E27FC236}">
                <a16:creationId xmlns:a16="http://schemas.microsoft.com/office/drawing/2014/main" id="{ECEA9D4F-5CB6-4BA7-8771-054A0702BE5B}"/>
              </a:ext>
            </a:extLst>
          </p:cNvPr>
          <p:cNvSpPr/>
          <p:nvPr/>
        </p:nvSpPr>
        <p:spPr>
          <a:xfrm>
            <a:off x="10194795" y="4285965"/>
            <a:ext cx="1311965" cy="5897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AAD3EC4A-6C69-41C6-B059-62D1CA2096D1}"/>
              </a:ext>
            </a:extLst>
          </p:cNvPr>
          <p:cNvSpPr txBox="1"/>
          <p:nvPr/>
        </p:nvSpPr>
        <p:spPr>
          <a:xfrm>
            <a:off x="10287161" y="4423771"/>
            <a:ext cx="1127232" cy="369332"/>
          </a:xfrm>
          <a:prstGeom prst="rect">
            <a:avLst/>
          </a:prstGeom>
          <a:noFill/>
        </p:spPr>
        <p:txBody>
          <a:bodyPr wrap="square" rtlCol="0">
            <a:spAutoFit/>
          </a:bodyPr>
          <a:lstStyle/>
          <a:p>
            <a:r>
              <a:rPr lang="en-GB" dirty="0">
                <a:latin typeface="Cambria" panose="02040503050406030204" pitchFamily="18" charset="0"/>
                <a:ea typeface="Cambria" panose="02040503050406030204" pitchFamily="18" charset="0"/>
              </a:rPr>
              <a:t>‘Message’</a:t>
            </a:r>
          </a:p>
        </p:txBody>
      </p:sp>
      <p:cxnSp>
        <p:nvCxnSpPr>
          <p:cNvPr id="35" name="Straight Connector 34">
            <a:extLst>
              <a:ext uri="{FF2B5EF4-FFF2-40B4-BE49-F238E27FC236}">
                <a16:creationId xmlns:a16="http://schemas.microsoft.com/office/drawing/2014/main" id="{AE122A9E-5A0A-4D68-8365-4A4B57C87AD8}"/>
              </a:ext>
            </a:extLst>
          </p:cNvPr>
          <p:cNvCxnSpPr>
            <a:cxnSpLocks/>
            <a:stCxn id="30" idx="3"/>
          </p:cNvCxnSpPr>
          <p:nvPr/>
        </p:nvCxnSpPr>
        <p:spPr>
          <a:xfrm>
            <a:off x="7849133" y="5511446"/>
            <a:ext cx="71010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B2E0C61-AF49-4C79-A64A-C21014D4AB43}"/>
              </a:ext>
            </a:extLst>
          </p:cNvPr>
          <p:cNvCxnSpPr>
            <a:cxnSpLocks/>
          </p:cNvCxnSpPr>
          <p:nvPr/>
        </p:nvCxnSpPr>
        <p:spPr>
          <a:xfrm flipV="1">
            <a:off x="10536658" y="4752300"/>
            <a:ext cx="0" cy="779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1C1C54BD-E2A4-4420-B1FE-8E0528B1053A}"/>
              </a:ext>
            </a:extLst>
          </p:cNvPr>
          <p:cNvSpPr txBox="1"/>
          <p:nvPr/>
        </p:nvSpPr>
        <p:spPr>
          <a:xfrm>
            <a:off x="8545355" y="5260807"/>
            <a:ext cx="1598707" cy="584775"/>
          </a:xfrm>
          <a:prstGeom prst="rect">
            <a:avLst/>
          </a:prstGeom>
          <a:noFill/>
        </p:spPr>
        <p:txBody>
          <a:bodyPr wrap="square" rtlCol="0">
            <a:spAutoFit/>
          </a:bodyPr>
          <a:lstStyle/>
          <a:p>
            <a:pPr algn="ctr"/>
            <a:r>
              <a:rPr lang="en-GB" sz="1600" dirty="0">
                <a:latin typeface="Cambria" panose="02040503050406030204" pitchFamily="18" charset="0"/>
                <a:ea typeface="Cambria" panose="02040503050406030204" pitchFamily="18" charset="0"/>
              </a:rPr>
              <a:t>ASCII</a:t>
            </a:r>
          </a:p>
          <a:p>
            <a:pPr algn="ctr"/>
            <a:r>
              <a:rPr lang="en-GB" sz="1600" dirty="0">
                <a:latin typeface="Cambria" panose="02040503050406030204" pitchFamily="18" charset="0"/>
                <a:ea typeface="Cambria" panose="02040503050406030204" pitchFamily="18" charset="0"/>
              </a:rPr>
              <a:t>Decoding (‘</a:t>
            </a:r>
            <a:r>
              <a:rPr lang="en-GB" sz="1600" dirty="0" err="1">
                <a:latin typeface="Cambria" panose="02040503050406030204" pitchFamily="18" charset="0"/>
                <a:ea typeface="Cambria" panose="02040503050406030204" pitchFamily="18" charset="0"/>
              </a:rPr>
              <a:t>chr</a:t>
            </a:r>
            <a:r>
              <a:rPr lang="en-GB" sz="1600" dirty="0">
                <a:latin typeface="Cambria" panose="02040503050406030204" pitchFamily="18" charset="0"/>
                <a:ea typeface="Cambria" panose="02040503050406030204" pitchFamily="18" charset="0"/>
              </a:rPr>
              <a:t>’)</a:t>
            </a:r>
          </a:p>
        </p:txBody>
      </p:sp>
      <p:sp>
        <p:nvSpPr>
          <p:cNvPr id="53" name="Rectangle: Rounded Corners 52">
            <a:extLst>
              <a:ext uri="{FF2B5EF4-FFF2-40B4-BE49-F238E27FC236}">
                <a16:creationId xmlns:a16="http://schemas.microsoft.com/office/drawing/2014/main" id="{40F67E90-2041-42FF-BE8F-F2ECCD3258CF}"/>
              </a:ext>
            </a:extLst>
          </p:cNvPr>
          <p:cNvSpPr/>
          <p:nvPr/>
        </p:nvSpPr>
        <p:spPr>
          <a:xfrm>
            <a:off x="8559242" y="5237352"/>
            <a:ext cx="1578828" cy="58972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Connector 55">
            <a:extLst>
              <a:ext uri="{FF2B5EF4-FFF2-40B4-BE49-F238E27FC236}">
                <a16:creationId xmlns:a16="http://schemas.microsoft.com/office/drawing/2014/main" id="{D59051A2-2F58-429D-A60F-77BD2D3122E8}"/>
              </a:ext>
            </a:extLst>
          </p:cNvPr>
          <p:cNvCxnSpPr>
            <a:cxnSpLocks/>
            <a:stCxn id="53" idx="3"/>
          </p:cNvCxnSpPr>
          <p:nvPr/>
        </p:nvCxnSpPr>
        <p:spPr>
          <a:xfrm>
            <a:off x="10138070" y="5532213"/>
            <a:ext cx="398588" cy="0"/>
          </a:xfrm>
          <a:prstGeom prst="line">
            <a:avLst/>
          </a:prstGeom>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7001827D-476E-402A-9ECA-8D44D4AE81F6}"/>
              </a:ext>
            </a:extLst>
          </p:cNvPr>
          <p:cNvSpPr txBox="1"/>
          <p:nvPr/>
        </p:nvSpPr>
        <p:spPr>
          <a:xfrm>
            <a:off x="4895799" y="3666372"/>
            <a:ext cx="2400401" cy="369332"/>
          </a:xfrm>
          <a:prstGeom prst="rect">
            <a:avLst/>
          </a:prstGeom>
          <a:noFill/>
        </p:spPr>
        <p:txBody>
          <a:bodyPr wrap="none" rtlCol="0">
            <a:spAutoFit/>
          </a:bodyPr>
          <a:lstStyle/>
          <a:p>
            <a:r>
              <a:rPr lang="en-GB" dirty="0">
                <a:latin typeface="Cambria" panose="02040503050406030204" pitchFamily="18" charset="0"/>
                <a:ea typeface="Cambria" panose="02040503050406030204" pitchFamily="18" charset="0"/>
              </a:rPr>
              <a:t>For a particular N, E, D</a:t>
            </a:r>
          </a:p>
        </p:txBody>
      </p:sp>
    </p:spTree>
    <p:extLst>
      <p:ext uri="{BB962C8B-B14F-4D97-AF65-F5344CB8AC3E}">
        <p14:creationId xmlns:p14="http://schemas.microsoft.com/office/powerpoint/2010/main" val="3024758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1364</TotalTime>
  <Words>2611</Words>
  <Application>Microsoft Macintosh PowerPoint</Application>
  <PresentationFormat>Widescreen</PresentationFormat>
  <Paragraphs>195</Paragraphs>
  <Slides>14</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Cambria</vt:lpstr>
      <vt:lpstr>Cambria Math</vt:lpstr>
      <vt:lpstr>Courier New</vt:lpstr>
      <vt:lpstr>Wingdings</vt:lpstr>
      <vt:lpstr>Office Theme</vt:lpstr>
      <vt:lpstr>EN.540.635 Software Carpentry  Lecture 5  Modular Arithmetic | RSA Encryption | Exceptions</vt:lpstr>
      <vt:lpstr>Encryption</vt:lpstr>
      <vt:lpstr>RSA Encryption</vt:lpstr>
      <vt:lpstr>RSA Encryption</vt:lpstr>
      <vt:lpstr>ASCII</vt:lpstr>
      <vt:lpstr>Modular Arithmetic</vt:lpstr>
      <vt:lpstr>RSA Encryption</vt:lpstr>
      <vt:lpstr>RSA Encryption: The Keys</vt:lpstr>
      <vt:lpstr>RSA Encryption</vt:lpstr>
      <vt:lpstr>RSA Encryption: Example</vt:lpstr>
      <vt:lpstr>RSA Encryption: Why it works</vt:lpstr>
      <vt:lpstr>Syntax Errors vs Exceptions</vt:lpstr>
      <vt:lpstr>Exception Handling</vt:lpstr>
      <vt:lpstr>‘raise’ and ‘assert’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EN.540.635 Software Carpentry  Lecture # This is the Title of the Lecture</dc:title>
  <dc:creator>Isaiah Chen</dc:creator>
  <cp:lastModifiedBy>Nikhil Kumar Thota</cp:lastModifiedBy>
  <cp:revision>52</cp:revision>
  <dcterms:created xsi:type="dcterms:W3CDTF">2020-01-08T21:03:57Z</dcterms:created>
  <dcterms:modified xsi:type="dcterms:W3CDTF">2024-09-19T22:40:22Z</dcterms:modified>
</cp:coreProperties>
</file>