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7" r:id="rId2"/>
    <p:sldId id="352" r:id="rId3"/>
    <p:sldId id="353" r:id="rId4"/>
    <p:sldId id="354" r:id="rId5"/>
    <p:sldId id="350" r:id="rId6"/>
    <p:sldId id="370" r:id="rId7"/>
    <p:sldId id="355" r:id="rId8"/>
    <p:sldId id="356" r:id="rId9"/>
    <p:sldId id="357" r:id="rId10"/>
    <p:sldId id="270" r:id="rId11"/>
    <p:sldId id="359" r:id="rId12"/>
    <p:sldId id="360" r:id="rId13"/>
    <p:sldId id="361" r:id="rId14"/>
    <p:sldId id="362" r:id="rId15"/>
    <p:sldId id="363" r:id="rId16"/>
    <p:sldId id="275" r:id="rId17"/>
    <p:sldId id="346" r:id="rId18"/>
    <p:sldId id="364" r:id="rId19"/>
    <p:sldId id="365" r:id="rId20"/>
    <p:sldId id="366" r:id="rId21"/>
    <p:sldId id="369" r:id="rId22"/>
    <p:sldId id="374" r:id="rId23"/>
    <p:sldId id="371" r:id="rId24"/>
    <p:sldId id="372" r:id="rId25"/>
    <p:sldId id="373" r:id="rId26"/>
    <p:sldId id="367" r:id="rId27"/>
    <p:sldId id="3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87079"/>
  </p:normalViewPr>
  <p:slideViewPr>
    <p:cSldViewPr snapToGrid="0" snapToObjects="1">
      <p:cViewPr varScale="1">
        <p:scale>
          <a:sx n="107" d="100"/>
          <a:sy n="107"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A09B2-8C91-A445-90E5-6766EA5CC5F6}" type="datetimeFigureOut">
              <a:rPr lang="en-US" smtClean="0"/>
              <a:t>8/11/20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BAAB2-A5C2-C341-8007-CF2FB7605F6B}" type="slidenum">
              <a:rPr lang="en-US" smtClean="0"/>
              <a:t>‹#›</a:t>
            </a:fld>
            <a:endParaRPr lang="en-US"/>
          </a:p>
        </p:txBody>
      </p:sp>
    </p:spTree>
    <p:extLst>
      <p:ext uri="{BB962C8B-B14F-4D97-AF65-F5344CB8AC3E}">
        <p14:creationId xmlns:p14="http://schemas.microsoft.com/office/powerpoint/2010/main" val="243670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apply a mathematical function to a bunch of numbers ranging from 0 – 9.</a:t>
            </a:r>
          </a:p>
        </p:txBody>
      </p:sp>
      <p:sp>
        <p:nvSpPr>
          <p:cNvPr id="4" name="Slide Number Placeholder 3"/>
          <p:cNvSpPr>
            <a:spLocks noGrp="1"/>
          </p:cNvSpPr>
          <p:nvPr>
            <p:ph type="sldNum" sz="quarter" idx="5"/>
          </p:nvPr>
        </p:nvSpPr>
        <p:spPr/>
        <p:txBody>
          <a:bodyPr/>
          <a:lstStyle/>
          <a:p>
            <a:fld id="{843BAAB2-A5C2-C341-8007-CF2FB7605F6B}" type="slidenum">
              <a:rPr lang="en-US" smtClean="0"/>
              <a:t>2</a:t>
            </a:fld>
            <a:endParaRPr lang="en-US"/>
          </a:p>
        </p:txBody>
      </p:sp>
    </p:spTree>
    <p:extLst>
      <p:ext uri="{BB962C8B-B14F-4D97-AF65-F5344CB8AC3E}">
        <p14:creationId xmlns:p14="http://schemas.microsoft.com/office/powerpoint/2010/main" val="87285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return a certain number based on certain numerical conditionals.</a:t>
            </a:r>
          </a:p>
        </p:txBody>
      </p:sp>
      <p:sp>
        <p:nvSpPr>
          <p:cNvPr id="4" name="Slide Number Placeholder 3"/>
          <p:cNvSpPr>
            <a:spLocks noGrp="1"/>
          </p:cNvSpPr>
          <p:nvPr>
            <p:ph type="sldNum" sz="quarter" idx="5"/>
          </p:nvPr>
        </p:nvSpPr>
        <p:spPr/>
        <p:txBody>
          <a:bodyPr/>
          <a:lstStyle/>
          <a:p>
            <a:fld id="{843BAAB2-A5C2-C341-8007-CF2FB7605F6B}" type="slidenum">
              <a:rPr lang="en-US" smtClean="0"/>
              <a:t>3</a:t>
            </a:fld>
            <a:endParaRPr lang="en-US"/>
          </a:p>
        </p:txBody>
      </p:sp>
    </p:spTree>
    <p:extLst>
      <p:ext uri="{BB962C8B-B14F-4D97-AF65-F5344CB8AC3E}">
        <p14:creationId xmlns:p14="http://schemas.microsoft.com/office/powerpoint/2010/main" val="312639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 bunch of numbers to strings.</a:t>
            </a:r>
          </a:p>
          <a:p>
            <a:endParaRPr lang="en-US" dirty="0"/>
          </a:p>
          <a:p>
            <a:r>
              <a:rPr lang="en-US" dirty="0"/>
              <a:t>List comprehension</a:t>
            </a:r>
          </a:p>
        </p:txBody>
      </p:sp>
      <p:sp>
        <p:nvSpPr>
          <p:cNvPr id="4" name="Slide Number Placeholder 3"/>
          <p:cNvSpPr>
            <a:spLocks noGrp="1"/>
          </p:cNvSpPr>
          <p:nvPr>
            <p:ph type="sldNum" sz="quarter" idx="5"/>
          </p:nvPr>
        </p:nvSpPr>
        <p:spPr/>
        <p:txBody>
          <a:bodyPr/>
          <a:lstStyle/>
          <a:p>
            <a:fld id="{843BAAB2-A5C2-C341-8007-CF2FB7605F6B}" type="slidenum">
              <a:rPr lang="en-US" smtClean="0"/>
              <a:t>4</a:t>
            </a:fld>
            <a:endParaRPr lang="en-US"/>
          </a:p>
        </p:txBody>
      </p:sp>
    </p:spTree>
    <p:extLst>
      <p:ext uri="{BB962C8B-B14F-4D97-AF65-F5344CB8AC3E}">
        <p14:creationId xmlns:p14="http://schemas.microsoft.com/office/powerpoint/2010/main" val="284644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__str__ </a:t>
            </a:r>
            <a:r>
              <a:rPr lang="en-US" dirty="0">
                <a:sym typeface="Wingdings" panose="05000000000000000000" pitchFamily="2" charset="2"/>
              </a:rPr>
              <a:t> for End Users, to be pretty output</a:t>
            </a:r>
          </a:p>
          <a:p>
            <a:endParaRPr lang="en-US" dirty="0">
              <a:sym typeface="Wingdings" panose="05000000000000000000" pitchFamily="2" charset="2"/>
            </a:endParaRPr>
          </a:p>
          <a:p>
            <a:r>
              <a:rPr lang="en-US" dirty="0">
                <a:sym typeface="Wingdings" panose="05000000000000000000" pitchFamily="2" charset="2"/>
              </a:rPr>
              <a:t>__</a:t>
            </a:r>
            <a:r>
              <a:rPr lang="en-US" dirty="0" err="1">
                <a:sym typeface="Wingdings" panose="05000000000000000000" pitchFamily="2" charset="2"/>
              </a:rPr>
              <a:t>repr</a:t>
            </a:r>
            <a:r>
              <a:rPr lang="en-US" dirty="0">
                <a:sym typeface="Wingdings" panose="05000000000000000000" pitchFamily="2" charset="2"/>
              </a:rPr>
              <a:t>__  for programmers, to be used for debugging purposes (as much info as possible)</a:t>
            </a:r>
            <a:endParaRPr lang="en-US" dirty="0"/>
          </a:p>
        </p:txBody>
      </p:sp>
      <p:sp>
        <p:nvSpPr>
          <p:cNvPr id="4" name="Slide Number Placeholder 3"/>
          <p:cNvSpPr>
            <a:spLocks noGrp="1"/>
          </p:cNvSpPr>
          <p:nvPr>
            <p:ph type="sldNum" sz="quarter" idx="5"/>
          </p:nvPr>
        </p:nvSpPr>
        <p:spPr/>
        <p:txBody>
          <a:bodyPr/>
          <a:lstStyle/>
          <a:p>
            <a:fld id="{9A095A75-C9E5-AD44-BA0D-EEF37AC09BDE}" type="slidenum">
              <a:rPr lang="en-US" smtClean="0"/>
              <a:t>17</a:t>
            </a:fld>
            <a:endParaRPr lang="en-US"/>
          </a:p>
        </p:txBody>
      </p:sp>
    </p:spTree>
    <p:extLst>
      <p:ext uri="{BB962C8B-B14F-4D97-AF65-F5344CB8AC3E}">
        <p14:creationId xmlns:p14="http://schemas.microsoft.com/office/powerpoint/2010/main" val="22473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Naming convention - CamelCase</a:t>
            </a:r>
          </a:p>
        </p:txBody>
      </p:sp>
      <p:sp>
        <p:nvSpPr>
          <p:cNvPr id="4" name="Slide Number Placeholder 3"/>
          <p:cNvSpPr>
            <a:spLocks noGrp="1"/>
          </p:cNvSpPr>
          <p:nvPr>
            <p:ph type="sldNum" sz="quarter" idx="5"/>
          </p:nvPr>
        </p:nvSpPr>
        <p:spPr/>
        <p:txBody>
          <a:bodyPr/>
          <a:lstStyle/>
          <a:p>
            <a:fld id="{843BAAB2-A5C2-C341-8007-CF2FB7605F6B}" type="slidenum">
              <a:rPr lang="en-US" smtClean="0"/>
              <a:t>18</a:t>
            </a:fld>
            <a:endParaRPr lang="en-US"/>
          </a:p>
        </p:txBody>
      </p:sp>
    </p:spTree>
    <p:extLst>
      <p:ext uri="{BB962C8B-B14F-4D97-AF65-F5344CB8AC3E}">
        <p14:creationId xmlns:p14="http://schemas.microsoft.com/office/powerpoint/2010/main" val="169906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in Python is a class.</a:t>
            </a:r>
          </a:p>
        </p:txBody>
      </p:sp>
      <p:sp>
        <p:nvSpPr>
          <p:cNvPr id="4" name="Slide Number Placeholder 3"/>
          <p:cNvSpPr>
            <a:spLocks noGrp="1"/>
          </p:cNvSpPr>
          <p:nvPr>
            <p:ph type="sldNum" sz="quarter" idx="5"/>
          </p:nvPr>
        </p:nvSpPr>
        <p:spPr/>
        <p:txBody>
          <a:bodyPr/>
          <a:lstStyle/>
          <a:p>
            <a:fld id="{843BAAB2-A5C2-C341-8007-CF2FB7605F6B}" type="slidenum">
              <a:rPr lang="en-US" smtClean="0"/>
              <a:t>21</a:t>
            </a:fld>
            <a:endParaRPr lang="en-US"/>
          </a:p>
        </p:txBody>
      </p:sp>
    </p:spTree>
    <p:extLst>
      <p:ext uri="{BB962C8B-B14F-4D97-AF65-F5344CB8AC3E}">
        <p14:creationId xmlns:p14="http://schemas.microsoft.com/office/powerpoint/2010/main" val="3420662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7A920-1A25-EB4B-B477-089AF928CE83}"/>
              </a:ext>
            </a:extLst>
          </p:cNvPr>
          <p:cNvSpPr/>
          <p:nvPr userDrawn="1"/>
        </p:nvSpPr>
        <p:spPr>
          <a:xfrm>
            <a:off x="0" y="0"/>
            <a:ext cx="12192000" cy="6858000"/>
          </a:xfrm>
          <a:prstGeom prst="rect">
            <a:avLst/>
          </a:prstGeom>
          <a:solidFill>
            <a:srgbClr val="0B5EB8"/>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80A2D23-F461-0C45-BC8C-7DF844492DEB}"/>
              </a:ext>
            </a:extLst>
          </p:cNvPr>
          <p:cNvSpPr>
            <a:spLocks noGrp="1"/>
          </p:cNvSpPr>
          <p:nvPr>
            <p:ph type="ctrTitle"/>
          </p:nvPr>
        </p:nvSpPr>
        <p:spPr>
          <a:xfrm>
            <a:off x="1524000" y="2657254"/>
            <a:ext cx="9144000" cy="2387600"/>
          </a:xfrm>
        </p:spPr>
        <p:txBody>
          <a:bodyPr anchor="ctr">
            <a:normAutofit/>
          </a:bodyPr>
          <a:lstStyle>
            <a:lvl1pPr algn="ctr">
              <a:defRPr sz="3200">
                <a:solidFill>
                  <a:schemeClr val="bg1"/>
                </a:solidFill>
                <a:latin typeface="Cambria" panose="02040503050406030204" pitchFamily="18"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FB4B80E-C724-F24F-B890-F367ABEE79E1}"/>
              </a:ext>
            </a:extLst>
          </p:cNvPr>
          <p:cNvSpPr>
            <a:spLocks noGrp="1"/>
          </p:cNvSpPr>
          <p:nvPr>
            <p:ph type="dt" sz="half" idx="10"/>
          </p:nvPr>
        </p:nvSpPr>
        <p:spPr/>
        <p:txBody>
          <a:bodyPr/>
          <a:lstStyle/>
          <a:p>
            <a:fld id="{1695AEC3-F1AD-A34D-9AC3-9CDE220B750F}" type="datetime1">
              <a:rPr lang="en-US" smtClean="0"/>
              <a:t>8/11/20</a:t>
            </a:fld>
            <a:endParaRPr lang="en-US"/>
          </a:p>
        </p:txBody>
      </p:sp>
      <p:sp>
        <p:nvSpPr>
          <p:cNvPr id="5" name="Footer Placeholder 4">
            <a:extLst>
              <a:ext uri="{FF2B5EF4-FFF2-40B4-BE49-F238E27FC236}">
                <a16:creationId xmlns:a16="http://schemas.microsoft.com/office/drawing/2014/main" id="{2EC808E5-432B-C04C-8E80-9E255CC82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0E47E-D3B8-9047-8152-B3947F09B783}"/>
              </a:ext>
            </a:extLst>
          </p:cNvPr>
          <p:cNvSpPr>
            <a:spLocks noGrp="1"/>
          </p:cNvSpPr>
          <p:nvPr>
            <p:ph type="sldNum" sz="quarter" idx="12"/>
          </p:nvPr>
        </p:nvSpPr>
        <p:spPr/>
        <p:txBody>
          <a:bodyPr/>
          <a:lstStyle/>
          <a:p>
            <a:fld id="{039594E2-DD67-8748-9F72-46C8CFC01FDA}" type="slidenum">
              <a:rPr lang="en-US" smtClean="0"/>
              <a:t>‹#›</a:t>
            </a:fld>
            <a:endParaRPr lang="en-US"/>
          </a:p>
        </p:txBody>
      </p:sp>
      <p:cxnSp>
        <p:nvCxnSpPr>
          <p:cNvPr id="8" name="Straight Connector 7">
            <a:extLst>
              <a:ext uri="{FF2B5EF4-FFF2-40B4-BE49-F238E27FC236}">
                <a16:creationId xmlns:a16="http://schemas.microsoft.com/office/drawing/2014/main" id="{19682970-77C7-D34C-AF9B-C3715446C5AC}"/>
              </a:ext>
            </a:extLst>
          </p:cNvPr>
          <p:cNvCxnSpPr/>
          <p:nvPr userDrawn="1"/>
        </p:nvCxnSpPr>
        <p:spPr>
          <a:xfrm>
            <a:off x="3317668" y="2261339"/>
            <a:ext cx="5554151"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hiting.logo.large.vertical.white.eps">
            <a:extLst>
              <a:ext uri="{FF2B5EF4-FFF2-40B4-BE49-F238E27FC236}">
                <a16:creationId xmlns:a16="http://schemas.microsoft.com/office/drawing/2014/main" id="{BBC4353D-7129-5C46-B146-1FC0D9989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5579" y="269622"/>
            <a:ext cx="2938326" cy="1966596"/>
          </a:xfrm>
          <a:prstGeom prst="rect">
            <a:avLst/>
          </a:prstGeom>
        </p:spPr>
      </p:pic>
    </p:spTree>
    <p:extLst>
      <p:ext uri="{BB962C8B-B14F-4D97-AF65-F5344CB8AC3E}">
        <p14:creationId xmlns:p14="http://schemas.microsoft.com/office/powerpoint/2010/main" val="260614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808D-C286-004D-9F6C-ADB2ED7B31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F665D-6594-AD4D-BB02-5EFA66E16C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5CAB-B39D-1A47-9801-7A257926D6B9}"/>
              </a:ext>
            </a:extLst>
          </p:cNvPr>
          <p:cNvSpPr>
            <a:spLocks noGrp="1"/>
          </p:cNvSpPr>
          <p:nvPr>
            <p:ph type="dt" sz="half" idx="10"/>
          </p:nvPr>
        </p:nvSpPr>
        <p:spPr/>
        <p:txBody>
          <a:bodyPr/>
          <a:lstStyle/>
          <a:p>
            <a:fld id="{2482415E-DF78-3C4E-A20E-FEF805C9EED9}" type="datetime1">
              <a:rPr lang="en-US" smtClean="0"/>
              <a:t>8/11/20</a:t>
            </a:fld>
            <a:endParaRPr lang="en-US"/>
          </a:p>
        </p:txBody>
      </p:sp>
      <p:sp>
        <p:nvSpPr>
          <p:cNvPr id="5" name="Footer Placeholder 4">
            <a:extLst>
              <a:ext uri="{FF2B5EF4-FFF2-40B4-BE49-F238E27FC236}">
                <a16:creationId xmlns:a16="http://schemas.microsoft.com/office/drawing/2014/main" id="{C2FC4A56-7846-2C4A-83B4-1DAB9AA3B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2730A-CEF3-034F-AD9E-46FB63DA0BDB}"/>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21330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FC2EA-99F6-BC4D-A84A-9730436DB0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6B4AF-B0F4-EE4B-AC3F-CA8DACD03B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094B-553C-5142-8CBC-6E90D62A889C}"/>
              </a:ext>
            </a:extLst>
          </p:cNvPr>
          <p:cNvSpPr>
            <a:spLocks noGrp="1"/>
          </p:cNvSpPr>
          <p:nvPr>
            <p:ph type="dt" sz="half" idx="10"/>
          </p:nvPr>
        </p:nvSpPr>
        <p:spPr/>
        <p:txBody>
          <a:bodyPr/>
          <a:lstStyle/>
          <a:p>
            <a:fld id="{DF64311C-14A0-4F4E-8EC3-903BE5FAFE8C}" type="datetime1">
              <a:rPr lang="en-US" smtClean="0"/>
              <a:t>8/11/20</a:t>
            </a:fld>
            <a:endParaRPr lang="en-US"/>
          </a:p>
        </p:txBody>
      </p:sp>
      <p:sp>
        <p:nvSpPr>
          <p:cNvPr id="5" name="Footer Placeholder 4">
            <a:extLst>
              <a:ext uri="{FF2B5EF4-FFF2-40B4-BE49-F238E27FC236}">
                <a16:creationId xmlns:a16="http://schemas.microsoft.com/office/drawing/2014/main" id="{F4DB07BB-929C-4545-8D30-CA21CED7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3BB31-05FD-BA4B-B99F-7CC3236B4A46}"/>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405463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FA981-6550-1F46-99B0-766379DEDF26}"/>
              </a:ext>
            </a:extLst>
          </p:cNvPr>
          <p:cNvSpPr>
            <a:spLocks noGrp="1"/>
          </p:cNvSpPr>
          <p:nvPr>
            <p:ph idx="1"/>
          </p:nvPr>
        </p:nvSpPr>
        <p:spPr>
          <a:xfrm>
            <a:off x="838200" y="1155781"/>
            <a:ext cx="10515600" cy="5021182"/>
          </a:xfrm>
        </p:spPr>
        <p:txBody>
          <a:bodyPr/>
          <a:lstStyle>
            <a:lvl1pPr>
              <a:defRPr>
                <a:latin typeface="Cambria" panose="02040503050406030204" pitchFamily="18" charset="0"/>
              </a:defRPr>
            </a:lvl1pPr>
            <a:lvl2pPr marL="685800" indent="-228600">
              <a:buFont typeface="Courier New" panose="02070309020205020404" pitchFamily="49" charset="0"/>
              <a:buChar char="o"/>
              <a:defRPr>
                <a:latin typeface="Cambria" panose="02040503050406030204" pitchFamily="18" charset="0"/>
              </a:defRPr>
            </a:lvl2pPr>
            <a:lvl3pPr marL="1143000" indent="-228600">
              <a:buFont typeface="Wingdings" pitchFamily="2" charset="2"/>
              <a:buChar char="§"/>
              <a:defRPr>
                <a:latin typeface="Cambria" panose="02040503050406030204" pitchFamily="18" charset="0"/>
              </a:defRPr>
            </a:lvl3pPr>
            <a:lvl4pPr marL="1600200" indent="-228600">
              <a:buFont typeface="Wingdings" pitchFamily="2" charset="2"/>
              <a:buChar char="Ø"/>
              <a:defRPr>
                <a:latin typeface="Cambria" panose="02040503050406030204" pitchFamily="18" charset="0"/>
              </a:defRPr>
            </a:lvl4pPr>
            <a:lvl5pPr marL="2057400" indent="-228600">
              <a:buFont typeface="Wingdings" pitchFamily="2" charset="2"/>
              <a:buChar char="ü"/>
              <a:defRPr>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A2E6B7-F5A5-AF44-89E0-F18408BE3162}"/>
              </a:ext>
            </a:extLst>
          </p:cNvPr>
          <p:cNvSpPr>
            <a:spLocks noGrp="1"/>
          </p:cNvSpPr>
          <p:nvPr>
            <p:ph type="dt" sz="half" idx="10"/>
          </p:nvPr>
        </p:nvSpPr>
        <p:spPr/>
        <p:txBody>
          <a:bodyPr/>
          <a:lstStyle/>
          <a:p>
            <a:fld id="{04199E2E-D63C-9846-A24A-C5E7FD717277}" type="datetime1">
              <a:rPr lang="en-US" smtClean="0"/>
              <a:t>8/11/20</a:t>
            </a:fld>
            <a:endParaRPr lang="en-US"/>
          </a:p>
        </p:txBody>
      </p:sp>
      <p:sp>
        <p:nvSpPr>
          <p:cNvPr id="5" name="Footer Placeholder 4">
            <a:extLst>
              <a:ext uri="{FF2B5EF4-FFF2-40B4-BE49-F238E27FC236}">
                <a16:creationId xmlns:a16="http://schemas.microsoft.com/office/drawing/2014/main" id="{2DC2E46E-8DAE-3843-A230-8374F1EED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FAFF2-0130-2248-88AD-2B5769502240}"/>
              </a:ext>
            </a:extLst>
          </p:cNvPr>
          <p:cNvSpPr>
            <a:spLocks noGrp="1"/>
          </p:cNvSpPr>
          <p:nvPr>
            <p:ph type="sldNum" sz="quarter" idx="12"/>
          </p:nvPr>
        </p:nvSpPr>
        <p:spPr/>
        <p:txBody>
          <a:bodyPr/>
          <a:lstStyle/>
          <a:p>
            <a:fld id="{039594E2-DD67-8748-9F72-46C8CFC01FDA}" type="slidenum">
              <a:rPr lang="en-US" smtClean="0"/>
              <a:t>‹#›</a:t>
            </a:fld>
            <a:endParaRPr lang="en-US"/>
          </a:p>
        </p:txBody>
      </p:sp>
      <p:sp>
        <p:nvSpPr>
          <p:cNvPr id="7" name="Rectangle 6">
            <a:extLst>
              <a:ext uri="{FF2B5EF4-FFF2-40B4-BE49-F238E27FC236}">
                <a16:creationId xmlns:a16="http://schemas.microsoft.com/office/drawing/2014/main" id="{44532EE4-9982-EB46-9A76-10637392A01E}"/>
              </a:ext>
            </a:extLst>
          </p:cNvPr>
          <p:cNvSpPr/>
          <p:nvPr userDrawn="1"/>
        </p:nvSpPr>
        <p:spPr>
          <a:xfrm>
            <a:off x="0" y="-5410"/>
            <a:ext cx="12191999" cy="927098"/>
          </a:xfrm>
          <a:prstGeom prst="rect">
            <a:avLst/>
          </a:prstGeom>
          <a:solidFill>
            <a:srgbClr val="0B5EB8"/>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whiting.large.horizontal.white.eps">
            <a:extLst>
              <a:ext uri="{FF2B5EF4-FFF2-40B4-BE49-F238E27FC236}">
                <a16:creationId xmlns:a16="http://schemas.microsoft.com/office/drawing/2014/main" id="{AB84E8E9-ED52-954A-898E-EC60AFB3B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2927" y="-68218"/>
            <a:ext cx="2459073" cy="1052714"/>
          </a:xfrm>
          <a:prstGeom prst="rect">
            <a:avLst/>
          </a:prstGeom>
        </p:spPr>
      </p:pic>
      <p:sp>
        <p:nvSpPr>
          <p:cNvPr id="2" name="Title 1">
            <a:extLst>
              <a:ext uri="{FF2B5EF4-FFF2-40B4-BE49-F238E27FC236}">
                <a16:creationId xmlns:a16="http://schemas.microsoft.com/office/drawing/2014/main" id="{AEBF0FCD-9599-9A40-9DB3-ABBD60D6F55D}"/>
              </a:ext>
            </a:extLst>
          </p:cNvPr>
          <p:cNvSpPr>
            <a:spLocks noGrp="1"/>
          </p:cNvSpPr>
          <p:nvPr>
            <p:ph type="title"/>
          </p:nvPr>
        </p:nvSpPr>
        <p:spPr>
          <a:xfrm>
            <a:off x="108857" y="165875"/>
            <a:ext cx="9829799" cy="736932"/>
          </a:xfrm>
        </p:spPr>
        <p:txBody>
          <a:bodyPr>
            <a:normAutofit/>
          </a:bodyPr>
          <a:lstStyle>
            <a:lvl1pPr>
              <a:defRPr sz="3200">
                <a:solidFill>
                  <a:schemeClr val="bg1"/>
                </a:solidFill>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22744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591F-C057-934C-9AE7-9C17194B9B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312E4-06EC-1648-9A8E-5506089188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38849C-E421-DF46-BDD3-48C34D8C3DA0}"/>
              </a:ext>
            </a:extLst>
          </p:cNvPr>
          <p:cNvSpPr>
            <a:spLocks noGrp="1"/>
          </p:cNvSpPr>
          <p:nvPr>
            <p:ph type="dt" sz="half" idx="10"/>
          </p:nvPr>
        </p:nvSpPr>
        <p:spPr/>
        <p:txBody>
          <a:bodyPr/>
          <a:lstStyle/>
          <a:p>
            <a:fld id="{09257979-6E49-4341-A467-9A1C21DA1B4A}" type="datetime1">
              <a:rPr lang="en-US" smtClean="0"/>
              <a:t>8/11/20</a:t>
            </a:fld>
            <a:endParaRPr lang="en-US"/>
          </a:p>
        </p:txBody>
      </p:sp>
      <p:sp>
        <p:nvSpPr>
          <p:cNvPr id="5" name="Footer Placeholder 4">
            <a:extLst>
              <a:ext uri="{FF2B5EF4-FFF2-40B4-BE49-F238E27FC236}">
                <a16:creationId xmlns:a16="http://schemas.microsoft.com/office/drawing/2014/main" id="{FD7DE8EA-AF4C-4A41-9D9B-891EF9F9F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ED4DC-FC4B-B646-AD31-E7A968D2736A}"/>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85148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6106-6876-C547-8887-31269458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FBC54-D687-244C-9671-D40FE61E4C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74B298-6E6F-7F42-9775-1876BDCEB7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2ED0B9-082E-304F-B569-9BC2632CA807}"/>
              </a:ext>
            </a:extLst>
          </p:cNvPr>
          <p:cNvSpPr>
            <a:spLocks noGrp="1"/>
          </p:cNvSpPr>
          <p:nvPr>
            <p:ph type="dt" sz="half" idx="10"/>
          </p:nvPr>
        </p:nvSpPr>
        <p:spPr/>
        <p:txBody>
          <a:bodyPr/>
          <a:lstStyle/>
          <a:p>
            <a:fld id="{A86770BE-B39F-0446-9E56-AA81CEE9D8D4}" type="datetime1">
              <a:rPr lang="en-US" smtClean="0"/>
              <a:t>8/11/20</a:t>
            </a:fld>
            <a:endParaRPr lang="en-US"/>
          </a:p>
        </p:txBody>
      </p:sp>
      <p:sp>
        <p:nvSpPr>
          <p:cNvPr id="6" name="Footer Placeholder 5">
            <a:extLst>
              <a:ext uri="{FF2B5EF4-FFF2-40B4-BE49-F238E27FC236}">
                <a16:creationId xmlns:a16="http://schemas.microsoft.com/office/drawing/2014/main" id="{B6C7B212-7057-0F4E-989A-DDBCD9D65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899F8-9C38-7444-8E44-B269E53F305F}"/>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312814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4AC5-0625-B145-A298-A413587BC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52D86-CC79-B749-B0CB-86672FE6E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A630F3-655F-DF47-91DA-207954E378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884814-8FB9-5947-98F2-61D4CFDD6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FE1D7A-6883-E84B-85F6-3C1C9A5C78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3C8FB-E09C-7146-A1D4-522D4AC0379D}"/>
              </a:ext>
            </a:extLst>
          </p:cNvPr>
          <p:cNvSpPr>
            <a:spLocks noGrp="1"/>
          </p:cNvSpPr>
          <p:nvPr>
            <p:ph type="dt" sz="half" idx="10"/>
          </p:nvPr>
        </p:nvSpPr>
        <p:spPr/>
        <p:txBody>
          <a:bodyPr/>
          <a:lstStyle/>
          <a:p>
            <a:fld id="{66701AF4-00BC-0542-A402-E34D82D78AE8}" type="datetime1">
              <a:rPr lang="en-US" smtClean="0"/>
              <a:t>8/11/20</a:t>
            </a:fld>
            <a:endParaRPr lang="en-US"/>
          </a:p>
        </p:txBody>
      </p:sp>
      <p:sp>
        <p:nvSpPr>
          <p:cNvPr id="8" name="Footer Placeholder 7">
            <a:extLst>
              <a:ext uri="{FF2B5EF4-FFF2-40B4-BE49-F238E27FC236}">
                <a16:creationId xmlns:a16="http://schemas.microsoft.com/office/drawing/2014/main" id="{483110BE-9DB4-504D-BED7-6DE63681F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F27EA-D18A-8C4F-8446-6B9613E9081E}"/>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56980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5F0D-5980-2746-A5E0-9FD51A89DC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A21DD-C7A1-C54B-95A9-83D5D5BC6217}"/>
              </a:ext>
            </a:extLst>
          </p:cNvPr>
          <p:cNvSpPr>
            <a:spLocks noGrp="1"/>
          </p:cNvSpPr>
          <p:nvPr>
            <p:ph type="dt" sz="half" idx="10"/>
          </p:nvPr>
        </p:nvSpPr>
        <p:spPr/>
        <p:txBody>
          <a:bodyPr/>
          <a:lstStyle/>
          <a:p>
            <a:fld id="{C38EB3B2-31B7-AD44-992D-E046F7F74DF2}" type="datetime1">
              <a:rPr lang="en-US" smtClean="0"/>
              <a:t>8/11/20</a:t>
            </a:fld>
            <a:endParaRPr lang="en-US"/>
          </a:p>
        </p:txBody>
      </p:sp>
      <p:sp>
        <p:nvSpPr>
          <p:cNvPr id="4" name="Footer Placeholder 3">
            <a:extLst>
              <a:ext uri="{FF2B5EF4-FFF2-40B4-BE49-F238E27FC236}">
                <a16:creationId xmlns:a16="http://schemas.microsoft.com/office/drawing/2014/main" id="{6C91A5FB-89D2-1A48-A4FF-7DEA87C0C4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CACEB-D1FD-1F46-B330-51D556DAC86B}"/>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398943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063A1-FC0B-0145-88ED-AAAFACD6B7EE}"/>
              </a:ext>
            </a:extLst>
          </p:cNvPr>
          <p:cNvSpPr>
            <a:spLocks noGrp="1"/>
          </p:cNvSpPr>
          <p:nvPr>
            <p:ph type="dt" sz="half" idx="10"/>
          </p:nvPr>
        </p:nvSpPr>
        <p:spPr/>
        <p:txBody>
          <a:bodyPr/>
          <a:lstStyle/>
          <a:p>
            <a:fld id="{C0B9D3E0-E2DF-4048-BBE3-7DB34968D008}" type="datetime1">
              <a:rPr lang="en-US" smtClean="0"/>
              <a:t>8/11/20</a:t>
            </a:fld>
            <a:endParaRPr lang="en-US"/>
          </a:p>
        </p:txBody>
      </p:sp>
      <p:sp>
        <p:nvSpPr>
          <p:cNvPr id="3" name="Footer Placeholder 2">
            <a:extLst>
              <a:ext uri="{FF2B5EF4-FFF2-40B4-BE49-F238E27FC236}">
                <a16:creationId xmlns:a16="http://schemas.microsoft.com/office/drawing/2014/main" id="{B0D9200F-08AE-0E4C-AC0D-BB243847B7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CC3FE-71C3-694D-A5E2-93DC5B4CA090}"/>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124253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1EE6-DA73-2A4E-B205-EB484E46A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D5A480-A142-1A4C-B930-819479766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A15A20-8EDB-394C-947F-CEE534B60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A945CC-C5C9-6B48-975A-B89642BB8E0F}"/>
              </a:ext>
            </a:extLst>
          </p:cNvPr>
          <p:cNvSpPr>
            <a:spLocks noGrp="1"/>
          </p:cNvSpPr>
          <p:nvPr>
            <p:ph type="dt" sz="half" idx="10"/>
          </p:nvPr>
        </p:nvSpPr>
        <p:spPr/>
        <p:txBody>
          <a:bodyPr/>
          <a:lstStyle/>
          <a:p>
            <a:fld id="{1F074260-39E8-A64E-B7A9-216E37BA51C3}" type="datetime1">
              <a:rPr lang="en-US" smtClean="0"/>
              <a:t>8/11/20</a:t>
            </a:fld>
            <a:endParaRPr lang="en-US"/>
          </a:p>
        </p:txBody>
      </p:sp>
      <p:sp>
        <p:nvSpPr>
          <p:cNvPr id="6" name="Footer Placeholder 5">
            <a:extLst>
              <a:ext uri="{FF2B5EF4-FFF2-40B4-BE49-F238E27FC236}">
                <a16:creationId xmlns:a16="http://schemas.microsoft.com/office/drawing/2014/main" id="{4B64C420-8731-5F42-A326-88BCC081E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E7173-F0CA-5F4D-A354-08A83443CA89}"/>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128620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188F-5BBF-5847-A7C1-C6E01B834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DF57A3-CC60-FF40-A680-17B7A0011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7BB71-12E4-C94B-AEAC-57717C3EB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B93677-8897-E44D-B808-3AECB57FC61F}"/>
              </a:ext>
            </a:extLst>
          </p:cNvPr>
          <p:cNvSpPr>
            <a:spLocks noGrp="1"/>
          </p:cNvSpPr>
          <p:nvPr>
            <p:ph type="dt" sz="half" idx="10"/>
          </p:nvPr>
        </p:nvSpPr>
        <p:spPr/>
        <p:txBody>
          <a:bodyPr/>
          <a:lstStyle/>
          <a:p>
            <a:fld id="{855BFAB9-458C-C442-9BF7-F3D5D81EE09E}" type="datetime1">
              <a:rPr lang="en-US" smtClean="0"/>
              <a:t>8/11/20</a:t>
            </a:fld>
            <a:endParaRPr lang="en-US"/>
          </a:p>
        </p:txBody>
      </p:sp>
      <p:sp>
        <p:nvSpPr>
          <p:cNvPr id="6" name="Footer Placeholder 5">
            <a:extLst>
              <a:ext uri="{FF2B5EF4-FFF2-40B4-BE49-F238E27FC236}">
                <a16:creationId xmlns:a16="http://schemas.microsoft.com/office/drawing/2014/main" id="{F2E96F92-1164-C84D-9783-12A9499E9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1A718-BAFF-734F-A226-E58BB9C84F14}"/>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82130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9AC15-208F-564C-93C1-9B06614DE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77789-E353-5E43-9333-B06B18066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8DD6E-3CED-2046-BFE6-38B654C7E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A0051-3DA2-284E-938A-9A74C468A579}" type="datetime1">
              <a:rPr lang="en-US" smtClean="0"/>
              <a:t>8/11/20</a:t>
            </a:fld>
            <a:endParaRPr lang="en-US"/>
          </a:p>
        </p:txBody>
      </p:sp>
      <p:sp>
        <p:nvSpPr>
          <p:cNvPr id="5" name="Footer Placeholder 4">
            <a:extLst>
              <a:ext uri="{FF2B5EF4-FFF2-40B4-BE49-F238E27FC236}">
                <a16:creationId xmlns:a16="http://schemas.microsoft.com/office/drawing/2014/main" id="{2555EE6C-1706-6D45-B37A-1090C0FEF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CC8B25-6BE3-9B40-8D24-3B73E2EB2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594E2-DD67-8748-9F72-46C8CFC01FDA}" type="slidenum">
              <a:rPr lang="en-US" smtClean="0"/>
              <a:t>‹#›</a:t>
            </a:fld>
            <a:endParaRPr lang="en-US"/>
          </a:p>
        </p:txBody>
      </p:sp>
    </p:spTree>
    <p:extLst>
      <p:ext uri="{BB962C8B-B14F-4D97-AF65-F5344CB8AC3E}">
        <p14:creationId xmlns:p14="http://schemas.microsoft.com/office/powerpoint/2010/main" val="339463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iafoo.net/article/5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B605-6731-8047-AF6A-1DAB56BB0AF3}"/>
              </a:ext>
            </a:extLst>
          </p:cNvPr>
          <p:cNvSpPr>
            <a:spLocks noGrp="1"/>
          </p:cNvSpPr>
          <p:nvPr>
            <p:ph type="ctrTitle"/>
          </p:nvPr>
        </p:nvSpPr>
        <p:spPr/>
        <p:txBody>
          <a:bodyPr/>
          <a:lstStyle/>
          <a:p>
            <a:r>
              <a:rPr lang="en-US" dirty="0"/>
              <a:t>EN.540.635</a:t>
            </a:r>
            <a:br>
              <a:rPr lang="en-US" dirty="0"/>
            </a:br>
            <a:r>
              <a:rPr lang="en-US" dirty="0"/>
              <a:t>Software Carpentry</a:t>
            </a:r>
            <a:br>
              <a:rPr lang="en-US" dirty="0"/>
            </a:br>
            <a:br>
              <a:rPr lang="en-US" dirty="0"/>
            </a:br>
            <a:r>
              <a:rPr lang="en-US" dirty="0"/>
              <a:t>Lecture 6</a:t>
            </a:r>
            <a:br>
              <a:rPr lang="en-US" dirty="0"/>
            </a:br>
            <a:r>
              <a:rPr lang="en-US" dirty="0"/>
              <a:t>Functions, Classes, and Graphing with Matplotlib</a:t>
            </a:r>
          </a:p>
        </p:txBody>
      </p:sp>
    </p:spTree>
    <p:extLst>
      <p:ext uri="{BB962C8B-B14F-4D97-AF65-F5344CB8AC3E}">
        <p14:creationId xmlns:p14="http://schemas.microsoft.com/office/powerpoint/2010/main" val="254747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540D-8426-44D1-8506-84F46C245DDF}"/>
              </a:ext>
            </a:extLst>
          </p:cNvPr>
          <p:cNvSpPr>
            <a:spLocks noGrp="1"/>
          </p:cNvSpPr>
          <p:nvPr>
            <p:ph type="title"/>
          </p:nvPr>
        </p:nvSpPr>
        <p:spPr/>
        <p:txBody>
          <a:bodyPr/>
          <a:lstStyle/>
          <a:p>
            <a:r>
              <a:rPr lang="en-US" dirty="0"/>
              <a:t>The Tenants of Object-Oriented Programming</a:t>
            </a:r>
          </a:p>
        </p:txBody>
      </p:sp>
      <p:sp>
        <p:nvSpPr>
          <p:cNvPr id="3" name="Content Placeholder 2">
            <a:extLst>
              <a:ext uri="{FF2B5EF4-FFF2-40B4-BE49-F238E27FC236}">
                <a16:creationId xmlns:a16="http://schemas.microsoft.com/office/drawing/2014/main" id="{3D56261F-351D-4CA1-B552-665C3A0750BA}"/>
              </a:ext>
            </a:extLst>
          </p:cNvPr>
          <p:cNvSpPr>
            <a:spLocks noGrp="1"/>
          </p:cNvSpPr>
          <p:nvPr>
            <p:ph idx="1"/>
          </p:nvPr>
        </p:nvSpPr>
        <p:spPr/>
        <p:txBody>
          <a:bodyPr/>
          <a:lstStyle/>
          <a:p>
            <a:pPr marL="457200" indent="-457200">
              <a:buFont typeface="+mj-lt"/>
              <a:buAutoNum type="arabicPeriod"/>
            </a:pPr>
            <a:r>
              <a:rPr lang="en-US" dirty="0"/>
              <a:t>Abstraction</a:t>
            </a:r>
          </a:p>
          <a:p>
            <a:pPr marL="457200" indent="-457200">
              <a:buFont typeface="+mj-lt"/>
              <a:buAutoNum type="arabicPeriod"/>
            </a:pPr>
            <a:endParaRPr lang="en-US" dirty="0"/>
          </a:p>
          <a:p>
            <a:pPr marL="457200" indent="-457200">
              <a:buFont typeface="+mj-lt"/>
              <a:buAutoNum type="arabicPeriod"/>
            </a:pPr>
            <a:r>
              <a:rPr lang="en-US" dirty="0"/>
              <a:t>Polymorphism</a:t>
            </a:r>
          </a:p>
          <a:p>
            <a:pPr marL="457200" indent="-457200">
              <a:buFont typeface="+mj-lt"/>
              <a:buAutoNum type="arabicPeriod"/>
            </a:pPr>
            <a:endParaRPr lang="en-US" dirty="0"/>
          </a:p>
          <a:p>
            <a:pPr marL="457200" indent="-457200">
              <a:buFont typeface="+mj-lt"/>
              <a:buAutoNum type="arabicPeriod"/>
            </a:pPr>
            <a:r>
              <a:rPr lang="en-US" dirty="0"/>
              <a:t>Encapsulation</a:t>
            </a:r>
          </a:p>
          <a:p>
            <a:pPr marL="457200" indent="-457200">
              <a:buFont typeface="+mj-lt"/>
              <a:buAutoNum type="arabicPeriod"/>
            </a:pPr>
            <a:endParaRPr lang="en-US" dirty="0"/>
          </a:p>
          <a:p>
            <a:pPr marL="457200" indent="-457200">
              <a:buFont typeface="+mj-lt"/>
              <a:buAutoNum type="arabicPeriod"/>
            </a:pPr>
            <a:r>
              <a:rPr lang="en-US" dirty="0"/>
              <a:t>Inheritance</a:t>
            </a:r>
          </a:p>
        </p:txBody>
      </p:sp>
      <p:sp>
        <p:nvSpPr>
          <p:cNvPr id="4" name="Slide Number Placeholder 3">
            <a:extLst>
              <a:ext uri="{FF2B5EF4-FFF2-40B4-BE49-F238E27FC236}">
                <a16:creationId xmlns:a16="http://schemas.microsoft.com/office/drawing/2014/main" id="{5A294E39-315E-4673-835C-C591CFA261A1}"/>
              </a:ext>
            </a:extLst>
          </p:cNvPr>
          <p:cNvSpPr>
            <a:spLocks noGrp="1"/>
          </p:cNvSpPr>
          <p:nvPr>
            <p:ph type="sldNum" sz="quarter" idx="12"/>
          </p:nvPr>
        </p:nvSpPr>
        <p:spPr/>
        <p:txBody>
          <a:bodyPr/>
          <a:lstStyle/>
          <a:p>
            <a:fld id="{0CFEC368-1D7A-4F81-ABF6-AE0E36BAF64C}" type="slidenum">
              <a:rPr lang="en-US" smtClean="0"/>
              <a:pPr/>
              <a:t>10</a:t>
            </a:fld>
            <a:endParaRPr lang="en-US"/>
          </a:p>
        </p:txBody>
      </p:sp>
      <p:pic>
        <p:nvPicPr>
          <p:cNvPr id="5" name="Picture 4">
            <a:extLst>
              <a:ext uri="{FF2B5EF4-FFF2-40B4-BE49-F238E27FC236}">
                <a16:creationId xmlns:a16="http://schemas.microsoft.com/office/drawing/2014/main" id="{8F95E71B-47C3-7A44-B45E-881690390770}"/>
              </a:ext>
            </a:extLst>
          </p:cNvPr>
          <p:cNvPicPr>
            <a:picLocks noChangeAspect="1"/>
          </p:cNvPicPr>
          <p:nvPr/>
        </p:nvPicPr>
        <p:blipFill>
          <a:blip r:embed="rId2"/>
          <a:stretch>
            <a:fillRect/>
          </a:stretch>
        </p:blipFill>
        <p:spPr>
          <a:xfrm>
            <a:off x="5577709" y="1881352"/>
            <a:ext cx="4662103" cy="3737808"/>
          </a:xfrm>
          <a:prstGeom prst="rect">
            <a:avLst/>
          </a:prstGeom>
        </p:spPr>
      </p:pic>
    </p:spTree>
    <p:extLst>
      <p:ext uri="{BB962C8B-B14F-4D97-AF65-F5344CB8AC3E}">
        <p14:creationId xmlns:p14="http://schemas.microsoft.com/office/powerpoint/2010/main" val="83318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606EF7-BE3A-4742-86E5-A553D1D0A6D2}"/>
              </a:ext>
            </a:extLst>
          </p:cNvPr>
          <p:cNvSpPr>
            <a:spLocks noGrp="1"/>
          </p:cNvSpPr>
          <p:nvPr>
            <p:ph idx="1"/>
          </p:nvPr>
        </p:nvSpPr>
        <p:spPr/>
        <p:txBody>
          <a:bodyPr>
            <a:normAutofit fontScale="92500" lnSpcReduction="20000"/>
          </a:bodyPr>
          <a:lstStyle/>
          <a:p>
            <a:r>
              <a:rPr lang="en-US" dirty="0"/>
              <a:t>Abstraction is the idea that the underlying logic of something does not necessarily need to be known (the black box analogy).</a:t>
            </a:r>
          </a:p>
          <a:p>
            <a:endParaRPr lang="en-US" dirty="0"/>
          </a:p>
          <a:p>
            <a:r>
              <a:rPr lang="en-US" dirty="0"/>
              <a:t>Abstraction allows the user to only have to deal with the basics.</a:t>
            </a:r>
          </a:p>
          <a:p>
            <a:endParaRPr lang="en-US" dirty="0"/>
          </a:p>
          <a:p>
            <a:r>
              <a:rPr lang="en-US" dirty="0"/>
              <a:t>Ex: PIL allowed you to load an image just by running:</a:t>
            </a:r>
            <a:endParaRPr lang="en-US" i="1" dirty="0"/>
          </a:p>
          <a:p>
            <a:pPr marL="0" indent="0">
              <a:buNone/>
            </a:pPr>
            <a:r>
              <a:rPr lang="en-US" i="1" dirty="0"/>
              <a:t>	</a:t>
            </a:r>
            <a:r>
              <a:rPr lang="en-US" i="1" dirty="0" err="1"/>
              <a:t>img</a:t>
            </a:r>
            <a:r>
              <a:rPr lang="en-US" i="1" dirty="0"/>
              <a:t> = </a:t>
            </a:r>
            <a:r>
              <a:rPr lang="en-US" i="1" dirty="0" err="1"/>
              <a:t>Image.load</a:t>
            </a:r>
            <a:r>
              <a:rPr lang="en-US" i="1" dirty="0"/>
              <a:t>(“</a:t>
            </a:r>
            <a:r>
              <a:rPr lang="en-US" i="1" dirty="0" err="1"/>
              <a:t>cat.jpeg</a:t>
            </a:r>
            <a:r>
              <a:rPr lang="en-US" i="1" dirty="0"/>
              <a:t>”)</a:t>
            </a:r>
            <a:r>
              <a:rPr lang="en-US" dirty="0"/>
              <a:t>.</a:t>
            </a:r>
          </a:p>
          <a:p>
            <a:pPr marL="0" indent="0">
              <a:buNone/>
            </a:pPr>
            <a:endParaRPr lang="en-US" dirty="0"/>
          </a:p>
          <a:p>
            <a:pPr marL="0" indent="0">
              <a:buNone/>
            </a:pPr>
            <a:r>
              <a:rPr lang="en-US" dirty="0"/>
              <a:t>How was the file read in?</a:t>
            </a:r>
          </a:p>
          <a:p>
            <a:pPr marL="0" indent="0">
              <a:buNone/>
            </a:pPr>
            <a:r>
              <a:rPr lang="en-US" dirty="0"/>
              <a:t>How did it know it was a </a:t>
            </a:r>
            <a:r>
              <a:rPr lang="en-US" i="1" dirty="0"/>
              <a:t>.jpeg </a:t>
            </a:r>
            <a:r>
              <a:rPr lang="en-US" dirty="0"/>
              <a:t>instead of a </a:t>
            </a:r>
            <a:r>
              <a:rPr lang="en-US" i="1" dirty="0"/>
              <a:t>.</a:t>
            </a:r>
            <a:r>
              <a:rPr lang="en-US" i="1" dirty="0" err="1"/>
              <a:t>png</a:t>
            </a:r>
            <a:r>
              <a:rPr lang="en-US" dirty="0"/>
              <a:t>?</a:t>
            </a:r>
          </a:p>
          <a:p>
            <a:pPr marL="0" indent="0">
              <a:buNone/>
            </a:pPr>
            <a:r>
              <a:rPr lang="en-US" dirty="0"/>
              <a:t>Further, the object </a:t>
            </a:r>
            <a:r>
              <a:rPr lang="en-US" i="1" dirty="0" err="1"/>
              <a:t>img</a:t>
            </a:r>
            <a:r>
              <a:rPr lang="en-US" i="1" dirty="0"/>
              <a:t> </a:t>
            </a:r>
            <a:r>
              <a:rPr lang="en-US" dirty="0"/>
              <a:t>has methods such as </a:t>
            </a:r>
            <a:r>
              <a:rPr lang="en-US" i="1" dirty="0" err="1"/>
              <a:t>img.getpixel</a:t>
            </a:r>
            <a:r>
              <a:rPr lang="en-US" i="1" dirty="0"/>
              <a:t>((x, y)). </a:t>
            </a:r>
            <a:r>
              <a:rPr lang="en-US" dirty="0"/>
              <a:t>We used this function quite a lot without having to worry about what the function is actually doing.</a:t>
            </a:r>
          </a:p>
        </p:txBody>
      </p:sp>
      <p:sp>
        <p:nvSpPr>
          <p:cNvPr id="3" name="Slide Number Placeholder 2">
            <a:extLst>
              <a:ext uri="{FF2B5EF4-FFF2-40B4-BE49-F238E27FC236}">
                <a16:creationId xmlns:a16="http://schemas.microsoft.com/office/drawing/2014/main" id="{3607C476-8034-2C44-B04B-B4E295AE23BE}"/>
              </a:ext>
            </a:extLst>
          </p:cNvPr>
          <p:cNvSpPr>
            <a:spLocks noGrp="1"/>
          </p:cNvSpPr>
          <p:nvPr>
            <p:ph type="sldNum" sz="quarter" idx="12"/>
          </p:nvPr>
        </p:nvSpPr>
        <p:spPr/>
        <p:txBody>
          <a:bodyPr/>
          <a:lstStyle/>
          <a:p>
            <a:fld id="{039594E2-DD67-8748-9F72-46C8CFC01FDA}" type="slidenum">
              <a:rPr lang="en-US" smtClean="0"/>
              <a:t>11</a:t>
            </a:fld>
            <a:endParaRPr lang="en-US"/>
          </a:p>
        </p:txBody>
      </p:sp>
      <p:sp>
        <p:nvSpPr>
          <p:cNvPr id="4" name="Title 3">
            <a:extLst>
              <a:ext uri="{FF2B5EF4-FFF2-40B4-BE49-F238E27FC236}">
                <a16:creationId xmlns:a16="http://schemas.microsoft.com/office/drawing/2014/main" id="{7A3F4EAB-9518-684F-B5D2-96AFD5DF48CC}"/>
              </a:ext>
            </a:extLst>
          </p:cNvPr>
          <p:cNvSpPr>
            <a:spLocks noGrp="1"/>
          </p:cNvSpPr>
          <p:nvPr>
            <p:ph type="title"/>
          </p:nvPr>
        </p:nvSpPr>
        <p:spPr/>
        <p:txBody>
          <a:bodyPr/>
          <a:lstStyle/>
          <a:p>
            <a:r>
              <a:rPr lang="en-US" dirty="0"/>
              <a:t>Abstraction</a:t>
            </a:r>
          </a:p>
        </p:txBody>
      </p:sp>
    </p:spTree>
    <p:extLst>
      <p:ext uri="{BB962C8B-B14F-4D97-AF65-F5344CB8AC3E}">
        <p14:creationId xmlns:p14="http://schemas.microsoft.com/office/powerpoint/2010/main" val="351283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731BD-4415-8B41-B846-35C2DF4C1FA6}"/>
              </a:ext>
            </a:extLst>
          </p:cNvPr>
          <p:cNvSpPr>
            <a:spLocks noGrp="1"/>
          </p:cNvSpPr>
          <p:nvPr>
            <p:ph idx="1"/>
          </p:nvPr>
        </p:nvSpPr>
        <p:spPr>
          <a:xfrm>
            <a:off x="838199" y="1155781"/>
            <a:ext cx="4742793" cy="5021182"/>
          </a:xfrm>
        </p:spPr>
        <p:txBody>
          <a:bodyPr>
            <a:normAutofit/>
          </a:bodyPr>
          <a:lstStyle/>
          <a:p>
            <a:r>
              <a:rPr lang="en-US" dirty="0"/>
              <a:t>Polymorphism is the idea that your code should be robust and extensible in regards to handling different types of data.</a:t>
            </a:r>
          </a:p>
          <a:p>
            <a:endParaRPr lang="en-US" dirty="0"/>
          </a:p>
          <a:p>
            <a:r>
              <a:rPr lang="en-US" dirty="0"/>
              <a:t>Ex: PIL’s </a:t>
            </a:r>
            <a:r>
              <a:rPr lang="en-US" dirty="0" err="1"/>
              <a:t>Image.load</a:t>
            </a:r>
            <a:r>
              <a:rPr lang="en-US" dirty="0"/>
              <a:t> function works for .</a:t>
            </a:r>
            <a:r>
              <a:rPr lang="en-US" dirty="0" err="1"/>
              <a:t>png</a:t>
            </a:r>
            <a:r>
              <a:rPr lang="en-US" dirty="0"/>
              <a:t>, .jpeg, and other image file types.</a:t>
            </a:r>
          </a:p>
        </p:txBody>
      </p:sp>
      <p:sp>
        <p:nvSpPr>
          <p:cNvPr id="3" name="Slide Number Placeholder 2">
            <a:extLst>
              <a:ext uri="{FF2B5EF4-FFF2-40B4-BE49-F238E27FC236}">
                <a16:creationId xmlns:a16="http://schemas.microsoft.com/office/drawing/2014/main" id="{D4CDDDDD-8E4A-7844-822B-19426E375202}"/>
              </a:ext>
            </a:extLst>
          </p:cNvPr>
          <p:cNvSpPr>
            <a:spLocks noGrp="1"/>
          </p:cNvSpPr>
          <p:nvPr>
            <p:ph type="sldNum" sz="quarter" idx="12"/>
          </p:nvPr>
        </p:nvSpPr>
        <p:spPr/>
        <p:txBody>
          <a:bodyPr/>
          <a:lstStyle/>
          <a:p>
            <a:fld id="{039594E2-DD67-8748-9F72-46C8CFC01FDA}" type="slidenum">
              <a:rPr lang="en-US" smtClean="0"/>
              <a:t>12</a:t>
            </a:fld>
            <a:endParaRPr lang="en-US"/>
          </a:p>
        </p:txBody>
      </p:sp>
      <p:sp>
        <p:nvSpPr>
          <p:cNvPr id="4" name="Title 3">
            <a:extLst>
              <a:ext uri="{FF2B5EF4-FFF2-40B4-BE49-F238E27FC236}">
                <a16:creationId xmlns:a16="http://schemas.microsoft.com/office/drawing/2014/main" id="{B97F375E-99A6-BE45-8C2F-D6C01955063B}"/>
              </a:ext>
            </a:extLst>
          </p:cNvPr>
          <p:cNvSpPr>
            <a:spLocks noGrp="1"/>
          </p:cNvSpPr>
          <p:nvPr>
            <p:ph type="title"/>
          </p:nvPr>
        </p:nvSpPr>
        <p:spPr/>
        <p:txBody>
          <a:bodyPr/>
          <a:lstStyle/>
          <a:p>
            <a:r>
              <a:rPr lang="en-US" dirty="0"/>
              <a:t>Polymorphism</a:t>
            </a:r>
          </a:p>
        </p:txBody>
      </p:sp>
      <p:pic>
        <p:nvPicPr>
          <p:cNvPr id="5" name="Picture 4">
            <a:extLst>
              <a:ext uri="{FF2B5EF4-FFF2-40B4-BE49-F238E27FC236}">
                <a16:creationId xmlns:a16="http://schemas.microsoft.com/office/drawing/2014/main" id="{B38BA744-A9DC-344C-88B7-0D8EECF792CD}"/>
              </a:ext>
            </a:extLst>
          </p:cNvPr>
          <p:cNvPicPr>
            <a:picLocks noChangeAspect="1"/>
          </p:cNvPicPr>
          <p:nvPr/>
        </p:nvPicPr>
        <p:blipFill>
          <a:blip r:embed="rId2"/>
          <a:stretch>
            <a:fillRect/>
          </a:stretch>
        </p:blipFill>
        <p:spPr>
          <a:xfrm>
            <a:off x="6454988" y="1584044"/>
            <a:ext cx="4898812" cy="4006528"/>
          </a:xfrm>
          <a:prstGeom prst="rect">
            <a:avLst/>
          </a:prstGeom>
        </p:spPr>
      </p:pic>
    </p:spTree>
    <p:extLst>
      <p:ext uri="{BB962C8B-B14F-4D97-AF65-F5344CB8AC3E}">
        <p14:creationId xmlns:p14="http://schemas.microsoft.com/office/powerpoint/2010/main" val="143270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045F99-FA7F-4440-9331-6A3A59CCEEE6}"/>
              </a:ext>
            </a:extLst>
          </p:cNvPr>
          <p:cNvSpPr>
            <a:spLocks noGrp="1"/>
          </p:cNvSpPr>
          <p:nvPr>
            <p:ph idx="1"/>
          </p:nvPr>
        </p:nvSpPr>
        <p:spPr/>
        <p:txBody>
          <a:bodyPr>
            <a:normAutofit lnSpcReduction="10000"/>
          </a:bodyPr>
          <a:lstStyle/>
          <a:p>
            <a:r>
              <a:rPr lang="en-US" dirty="0"/>
              <a:t>Encapsulation is the idea that the class is “well-contained” and can be easily moved.</a:t>
            </a:r>
          </a:p>
          <a:p>
            <a:endParaRPr lang="en-US" dirty="0"/>
          </a:p>
          <a:p>
            <a:r>
              <a:rPr lang="en-US" dirty="0"/>
              <a:t>Because of encapsulation, we can quickly import a module and make use of its functions without needing to install a bunch of other things.</a:t>
            </a:r>
          </a:p>
          <a:p>
            <a:endParaRPr lang="en-US" dirty="0"/>
          </a:p>
          <a:p>
            <a:r>
              <a:rPr lang="en-US" dirty="0"/>
              <a:t>Everything needed to make the code work should be within the class itself.</a:t>
            </a:r>
          </a:p>
          <a:p>
            <a:endParaRPr lang="en-US" dirty="0"/>
          </a:p>
          <a:p>
            <a:r>
              <a:rPr lang="en-US" dirty="0"/>
              <a:t>Any internal data is handled by the code in the class, and the end-user doesn’t see any of it.</a:t>
            </a:r>
          </a:p>
        </p:txBody>
      </p:sp>
      <p:sp>
        <p:nvSpPr>
          <p:cNvPr id="3" name="Slide Number Placeholder 2">
            <a:extLst>
              <a:ext uri="{FF2B5EF4-FFF2-40B4-BE49-F238E27FC236}">
                <a16:creationId xmlns:a16="http://schemas.microsoft.com/office/drawing/2014/main" id="{A319875B-5FB7-214A-9506-E90A33F64C99}"/>
              </a:ext>
            </a:extLst>
          </p:cNvPr>
          <p:cNvSpPr>
            <a:spLocks noGrp="1"/>
          </p:cNvSpPr>
          <p:nvPr>
            <p:ph type="sldNum" sz="quarter" idx="12"/>
          </p:nvPr>
        </p:nvSpPr>
        <p:spPr/>
        <p:txBody>
          <a:bodyPr/>
          <a:lstStyle/>
          <a:p>
            <a:fld id="{039594E2-DD67-8748-9F72-46C8CFC01FDA}" type="slidenum">
              <a:rPr lang="en-US" smtClean="0"/>
              <a:t>13</a:t>
            </a:fld>
            <a:endParaRPr lang="en-US"/>
          </a:p>
        </p:txBody>
      </p:sp>
      <p:sp>
        <p:nvSpPr>
          <p:cNvPr id="4" name="Title 3">
            <a:extLst>
              <a:ext uri="{FF2B5EF4-FFF2-40B4-BE49-F238E27FC236}">
                <a16:creationId xmlns:a16="http://schemas.microsoft.com/office/drawing/2014/main" id="{BEAE0C1C-C551-FC49-A3A5-666F84BCC40A}"/>
              </a:ext>
            </a:extLst>
          </p:cNvPr>
          <p:cNvSpPr>
            <a:spLocks noGrp="1"/>
          </p:cNvSpPr>
          <p:nvPr>
            <p:ph type="title"/>
          </p:nvPr>
        </p:nvSpPr>
        <p:spPr/>
        <p:txBody>
          <a:bodyPr/>
          <a:lstStyle/>
          <a:p>
            <a:r>
              <a:rPr lang="en-US" dirty="0"/>
              <a:t>Encapsulation</a:t>
            </a:r>
          </a:p>
        </p:txBody>
      </p:sp>
    </p:spTree>
    <p:extLst>
      <p:ext uri="{BB962C8B-B14F-4D97-AF65-F5344CB8AC3E}">
        <p14:creationId xmlns:p14="http://schemas.microsoft.com/office/powerpoint/2010/main" val="221671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E1C548-7CB8-2A4A-996B-3B5391AA64E4}"/>
              </a:ext>
            </a:extLst>
          </p:cNvPr>
          <p:cNvSpPr>
            <a:spLocks noGrp="1"/>
          </p:cNvSpPr>
          <p:nvPr>
            <p:ph idx="1"/>
          </p:nvPr>
        </p:nvSpPr>
        <p:spPr/>
        <p:txBody>
          <a:bodyPr>
            <a:normAutofit lnSpcReduction="10000"/>
          </a:bodyPr>
          <a:lstStyle/>
          <a:p>
            <a:r>
              <a:rPr lang="en-US" dirty="0"/>
              <a:t>Inheritance is the idea that we can easily “extend” our objects and create many of them at once.</a:t>
            </a:r>
          </a:p>
          <a:p>
            <a:endParaRPr lang="en-US" dirty="0"/>
          </a:p>
          <a:p>
            <a:r>
              <a:rPr lang="en-US" dirty="0"/>
              <a:t>Ex: Imagine we have a class that has 500 lines of code. We want to make 20 instances of this object with slightly different parameters, but we want them to have all the same functionalities. Which approach would work best?</a:t>
            </a:r>
          </a:p>
          <a:p>
            <a:pPr lvl="1"/>
            <a:r>
              <a:rPr lang="en-US" dirty="0"/>
              <a:t>Repeat the same 500 lines of code 20 times, changing the parameters each time.</a:t>
            </a:r>
          </a:p>
          <a:p>
            <a:pPr marL="914400" lvl="2" indent="0">
              <a:buNone/>
            </a:pPr>
            <a:r>
              <a:rPr lang="en-US" dirty="0"/>
              <a:t>	OR</a:t>
            </a:r>
          </a:p>
          <a:p>
            <a:pPr marL="914400" lvl="2" indent="0">
              <a:buNone/>
            </a:pPr>
            <a:endParaRPr lang="en-US" dirty="0"/>
          </a:p>
          <a:p>
            <a:pPr lvl="1"/>
            <a:r>
              <a:rPr lang="en-US" dirty="0"/>
              <a:t>Initialize 20 objects from the original 500 lines of code, and change the parameters each time.</a:t>
            </a:r>
          </a:p>
        </p:txBody>
      </p:sp>
      <p:sp>
        <p:nvSpPr>
          <p:cNvPr id="3" name="Slide Number Placeholder 2">
            <a:extLst>
              <a:ext uri="{FF2B5EF4-FFF2-40B4-BE49-F238E27FC236}">
                <a16:creationId xmlns:a16="http://schemas.microsoft.com/office/drawing/2014/main" id="{627F373F-42DF-0043-B9E6-C5D8F73664DC}"/>
              </a:ext>
            </a:extLst>
          </p:cNvPr>
          <p:cNvSpPr>
            <a:spLocks noGrp="1"/>
          </p:cNvSpPr>
          <p:nvPr>
            <p:ph type="sldNum" sz="quarter" idx="12"/>
          </p:nvPr>
        </p:nvSpPr>
        <p:spPr/>
        <p:txBody>
          <a:bodyPr/>
          <a:lstStyle/>
          <a:p>
            <a:fld id="{039594E2-DD67-8748-9F72-46C8CFC01FDA}" type="slidenum">
              <a:rPr lang="en-US" smtClean="0"/>
              <a:t>14</a:t>
            </a:fld>
            <a:endParaRPr lang="en-US"/>
          </a:p>
        </p:txBody>
      </p:sp>
      <p:sp>
        <p:nvSpPr>
          <p:cNvPr id="4" name="Title 3">
            <a:extLst>
              <a:ext uri="{FF2B5EF4-FFF2-40B4-BE49-F238E27FC236}">
                <a16:creationId xmlns:a16="http://schemas.microsoft.com/office/drawing/2014/main" id="{80D020AC-9A65-C049-B3D3-1F32CF48923B}"/>
              </a:ext>
            </a:extLst>
          </p:cNvPr>
          <p:cNvSpPr>
            <a:spLocks noGrp="1"/>
          </p:cNvSpPr>
          <p:nvPr>
            <p:ph type="title"/>
          </p:nvPr>
        </p:nvSpPr>
        <p:spPr/>
        <p:txBody>
          <a:bodyPr/>
          <a:lstStyle/>
          <a:p>
            <a:r>
              <a:rPr lang="en-US" dirty="0"/>
              <a:t>Inheritance</a:t>
            </a:r>
          </a:p>
        </p:txBody>
      </p:sp>
    </p:spTree>
    <p:extLst>
      <p:ext uri="{BB962C8B-B14F-4D97-AF65-F5344CB8AC3E}">
        <p14:creationId xmlns:p14="http://schemas.microsoft.com/office/powerpoint/2010/main" val="89059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6FE2F5-33E6-F94C-9128-7057989BEEB4}"/>
              </a:ext>
            </a:extLst>
          </p:cNvPr>
          <p:cNvSpPr>
            <a:spLocks noGrp="1"/>
          </p:cNvSpPr>
          <p:nvPr>
            <p:ph idx="1"/>
          </p:nvPr>
        </p:nvSpPr>
        <p:spPr/>
        <p:txBody>
          <a:bodyPr/>
          <a:lstStyle/>
          <a:p>
            <a:pPr marL="514350" indent="-514350">
              <a:buFont typeface="+mj-lt"/>
              <a:buAutoNum type="arabicPeriod"/>
            </a:pPr>
            <a:r>
              <a:rPr lang="en-US" dirty="0"/>
              <a:t>Abstraction – the logic is hidden, but it works.</a:t>
            </a:r>
          </a:p>
          <a:p>
            <a:pPr marL="514350" indent="-514350">
              <a:buFont typeface="+mj-lt"/>
              <a:buAutoNum type="arabicPeriod"/>
            </a:pPr>
            <a:endParaRPr lang="en-US" dirty="0"/>
          </a:p>
          <a:p>
            <a:pPr marL="514350" indent="-514350">
              <a:buFont typeface="+mj-lt"/>
              <a:buAutoNum type="arabicPeriod"/>
            </a:pPr>
            <a:r>
              <a:rPr lang="en-US" dirty="0"/>
              <a:t>Polymorphism – it works robustly.</a:t>
            </a:r>
          </a:p>
          <a:p>
            <a:pPr marL="514350" indent="-514350">
              <a:buFont typeface="+mj-lt"/>
              <a:buAutoNum type="arabicPeriod"/>
            </a:pPr>
            <a:endParaRPr lang="en-US" dirty="0"/>
          </a:p>
          <a:p>
            <a:pPr marL="514350" indent="-514350">
              <a:buFont typeface="+mj-lt"/>
              <a:buAutoNum type="arabicPeriod"/>
            </a:pPr>
            <a:r>
              <a:rPr lang="en-US" dirty="0"/>
              <a:t>Encapsulation – it is easy to move around and hard to break.</a:t>
            </a:r>
          </a:p>
          <a:p>
            <a:pPr marL="514350" indent="-514350">
              <a:buFont typeface="+mj-lt"/>
              <a:buAutoNum type="arabicPeriod"/>
            </a:pPr>
            <a:endParaRPr lang="en-US" dirty="0"/>
          </a:p>
          <a:p>
            <a:pPr marL="514350" indent="-514350">
              <a:buFont typeface="+mj-lt"/>
              <a:buAutoNum type="arabicPeriod"/>
            </a:pPr>
            <a:r>
              <a:rPr lang="en-US" dirty="0"/>
              <a:t>Inheritance – we can make many of them.</a:t>
            </a:r>
          </a:p>
        </p:txBody>
      </p:sp>
      <p:sp>
        <p:nvSpPr>
          <p:cNvPr id="3" name="Slide Number Placeholder 2">
            <a:extLst>
              <a:ext uri="{FF2B5EF4-FFF2-40B4-BE49-F238E27FC236}">
                <a16:creationId xmlns:a16="http://schemas.microsoft.com/office/drawing/2014/main" id="{58493FD4-09B7-194F-B130-6F6BD45577F6}"/>
              </a:ext>
            </a:extLst>
          </p:cNvPr>
          <p:cNvSpPr>
            <a:spLocks noGrp="1"/>
          </p:cNvSpPr>
          <p:nvPr>
            <p:ph type="sldNum" sz="quarter" idx="12"/>
          </p:nvPr>
        </p:nvSpPr>
        <p:spPr/>
        <p:txBody>
          <a:bodyPr/>
          <a:lstStyle/>
          <a:p>
            <a:fld id="{039594E2-DD67-8748-9F72-46C8CFC01FDA}" type="slidenum">
              <a:rPr lang="en-US" smtClean="0"/>
              <a:t>15</a:t>
            </a:fld>
            <a:endParaRPr lang="en-US"/>
          </a:p>
        </p:txBody>
      </p:sp>
      <p:sp>
        <p:nvSpPr>
          <p:cNvPr id="4" name="Title 3">
            <a:extLst>
              <a:ext uri="{FF2B5EF4-FFF2-40B4-BE49-F238E27FC236}">
                <a16:creationId xmlns:a16="http://schemas.microsoft.com/office/drawing/2014/main" id="{0E61C98B-C5ED-8049-954E-445B219355ED}"/>
              </a:ext>
            </a:extLst>
          </p:cNvPr>
          <p:cNvSpPr>
            <a:spLocks noGrp="1"/>
          </p:cNvSpPr>
          <p:nvPr>
            <p:ph type="title"/>
          </p:nvPr>
        </p:nvSpPr>
        <p:spPr/>
        <p:txBody>
          <a:bodyPr/>
          <a:lstStyle/>
          <a:p>
            <a:r>
              <a:rPr lang="en-US" dirty="0"/>
              <a:t>The Tenants of Object-Oriented Programming</a:t>
            </a:r>
          </a:p>
        </p:txBody>
      </p:sp>
    </p:spTree>
    <p:extLst>
      <p:ext uri="{BB962C8B-B14F-4D97-AF65-F5344CB8AC3E}">
        <p14:creationId xmlns:p14="http://schemas.microsoft.com/office/powerpoint/2010/main" val="128125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438F-A9F2-415B-B709-20F574D112B7}"/>
              </a:ext>
            </a:extLst>
          </p:cNvPr>
          <p:cNvSpPr>
            <a:spLocks noGrp="1"/>
          </p:cNvSpPr>
          <p:nvPr>
            <p:ph type="title"/>
          </p:nvPr>
        </p:nvSpPr>
        <p:spPr/>
        <p:txBody>
          <a:bodyPr/>
          <a:lstStyle/>
          <a:p>
            <a:r>
              <a:rPr lang="en-US" dirty="0"/>
              <a:t>Minecraft Example</a:t>
            </a:r>
          </a:p>
        </p:txBody>
      </p:sp>
      <p:sp>
        <p:nvSpPr>
          <p:cNvPr id="4" name="Slide Number Placeholder 3">
            <a:extLst>
              <a:ext uri="{FF2B5EF4-FFF2-40B4-BE49-F238E27FC236}">
                <a16:creationId xmlns:a16="http://schemas.microsoft.com/office/drawing/2014/main" id="{B36772A4-B9F5-4E69-9994-5873628C5113}"/>
              </a:ext>
            </a:extLst>
          </p:cNvPr>
          <p:cNvSpPr>
            <a:spLocks noGrp="1"/>
          </p:cNvSpPr>
          <p:nvPr>
            <p:ph type="sldNum" sz="quarter" idx="12"/>
          </p:nvPr>
        </p:nvSpPr>
        <p:spPr/>
        <p:txBody>
          <a:bodyPr/>
          <a:lstStyle/>
          <a:p>
            <a:fld id="{0CFEC368-1D7A-4F81-ABF6-AE0E36BAF64C}" type="slidenum">
              <a:rPr lang="en-US" smtClean="0"/>
              <a:pPr/>
              <a:t>16</a:t>
            </a:fld>
            <a:endParaRPr lang="en-US"/>
          </a:p>
        </p:txBody>
      </p:sp>
      <p:pic>
        <p:nvPicPr>
          <p:cNvPr id="6" name="Picture 5">
            <a:extLst>
              <a:ext uri="{FF2B5EF4-FFF2-40B4-BE49-F238E27FC236}">
                <a16:creationId xmlns:a16="http://schemas.microsoft.com/office/drawing/2014/main" id="{98D73FB1-CF95-45E1-A73F-321B37D5B99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6018" y="2369206"/>
            <a:ext cx="5261796" cy="2959760"/>
          </a:xfrm>
          <a:prstGeom prst="rect">
            <a:avLst/>
          </a:prstGeom>
        </p:spPr>
      </p:pic>
      <p:pic>
        <p:nvPicPr>
          <p:cNvPr id="5" name="Picture 4">
            <a:extLst>
              <a:ext uri="{FF2B5EF4-FFF2-40B4-BE49-F238E27FC236}">
                <a16:creationId xmlns:a16="http://schemas.microsoft.com/office/drawing/2014/main" id="{E3BC7B8C-0CFA-9144-B028-B8F922C8BCD8}"/>
              </a:ext>
            </a:extLst>
          </p:cNvPr>
          <p:cNvPicPr>
            <a:picLocks noChangeAspect="1"/>
          </p:cNvPicPr>
          <p:nvPr/>
        </p:nvPicPr>
        <p:blipFill>
          <a:blip r:embed="rId3"/>
          <a:stretch>
            <a:fillRect/>
          </a:stretch>
        </p:blipFill>
        <p:spPr>
          <a:xfrm>
            <a:off x="6486358" y="2369206"/>
            <a:ext cx="5198840" cy="2905234"/>
          </a:xfrm>
          <a:prstGeom prst="rect">
            <a:avLst/>
          </a:prstGeom>
        </p:spPr>
      </p:pic>
    </p:spTree>
    <p:extLst>
      <p:ext uri="{BB962C8B-B14F-4D97-AF65-F5344CB8AC3E}">
        <p14:creationId xmlns:p14="http://schemas.microsoft.com/office/powerpoint/2010/main" val="1442802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D702-7459-4097-B7CD-C285B04B8F2B}"/>
              </a:ext>
            </a:extLst>
          </p:cNvPr>
          <p:cNvSpPr>
            <a:spLocks noGrp="1"/>
          </p:cNvSpPr>
          <p:nvPr>
            <p:ph type="title"/>
          </p:nvPr>
        </p:nvSpPr>
        <p:spPr/>
        <p:txBody>
          <a:bodyPr/>
          <a:lstStyle/>
          <a:p>
            <a:r>
              <a:rPr lang="en-US" dirty="0"/>
              <a:t>Classes</a:t>
            </a:r>
          </a:p>
        </p:txBody>
      </p:sp>
      <p:sp>
        <p:nvSpPr>
          <p:cNvPr id="3" name="Content Placeholder 2">
            <a:extLst>
              <a:ext uri="{FF2B5EF4-FFF2-40B4-BE49-F238E27FC236}">
                <a16:creationId xmlns:a16="http://schemas.microsoft.com/office/drawing/2014/main" id="{60AD1020-924D-4337-B8CF-420082BFDDC5}"/>
              </a:ext>
            </a:extLst>
          </p:cNvPr>
          <p:cNvSpPr>
            <a:spLocks noGrp="1"/>
          </p:cNvSpPr>
          <p:nvPr>
            <p:ph idx="1"/>
          </p:nvPr>
        </p:nvSpPr>
        <p:spPr/>
        <p:txBody>
          <a:bodyPr/>
          <a:lstStyle/>
          <a:p>
            <a:r>
              <a:rPr lang="en-US" dirty="0"/>
              <a:t>In Python, a </a:t>
            </a:r>
            <a:r>
              <a:rPr lang="en-US" i="1" dirty="0"/>
              <a:t>class</a:t>
            </a:r>
            <a:r>
              <a:rPr lang="en-US" dirty="0"/>
              <a:t> is how we can make an object.</a:t>
            </a:r>
          </a:p>
          <a:p>
            <a:endParaRPr lang="en-US" dirty="0"/>
          </a:p>
          <a:p>
            <a:r>
              <a:rPr lang="en-US" dirty="0"/>
              <a:t>To get started, let’s use something extremely simple as our first example of creating a class – a point in 2D space.</a:t>
            </a:r>
          </a:p>
          <a:p>
            <a:endParaRPr lang="en-US" dirty="0"/>
          </a:p>
          <a:p>
            <a:r>
              <a:rPr lang="en-US" dirty="0"/>
              <a:t>What parameters do you need to fully define a point?</a:t>
            </a:r>
          </a:p>
          <a:p>
            <a:pPr lvl="1"/>
            <a:r>
              <a:rPr lang="en-US" dirty="0"/>
              <a:t>X-coordinate</a:t>
            </a:r>
          </a:p>
          <a:p>
            <a:pPr lvl="1"/>
            <a:r>
              <a:rPr lang="en-US" dirty="0"/>
              <a:t>Y-coordinate</a:t>
            </a:r>
          </a:p>
        </p:txBody>
      </p:sp>
      <p:sp>
        <p:nvSpPr>
          <p:cNvPr id="4" name="Slide Number Placeholder 3">
            <a:extLst>
              <a:ext uri="{FF2B5EF4-FFF2-40B4-BE49-F238E27FC236}">
                <a16:creationId xmlns:a16="http://schemas.microsoft.com/office/drawing/2014/main" id="{9708F5CA-F6E9-4AC0-868C-CDC598F4A25C}"/>
              </a:ext>
            </a:extLst>
          </p:cNvPr>
          <p:cNvSpPr>
            <a:spLocks noGrp="1"/>
          </p:cNvSpPr>
          <p:nvPr>
            <p:ph type="sldNum" sz="quarter" idx="12"/>
          </p:nvPr>
        </p:nvSpPr>
        <p:spPr/>
        <p:txBody>
          <a:bodyPr/>
          <a:lstStyle/>
          <a:p>
            <a:fld id="{0CFEC368-1D7A-4F81-ABF6-AE0E36BAF64C}" type="slidenum">
              <a:rPr lang="en-US" smtClean="0"/>
              <a:pPr/>
              <a:t>17</a:t>
            </a:fld>
            <a:endParaRPr lang="en-US"/>
          </a:p>
        </p:txBody>
      </p:sp>
    </p:spTree>
    <p:extLst>
      <p:ext uri="{BB962C8B-B14F-4D97-AF65-F5344CB8AC3E}">
        <p14:creationId xmlns:p14="http://schemas.microsoft.com/office/powerpoint/2010/main" val="353248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57FAA2-34EE-4242-9251-E5A0D2E8260E}"/>
              </a:ext>
            </a:extLst>
          </p:cNvPr>
          <p:cNvSpPr>
            <a:spLocks noGrp="1"/>
          </p:cNvSpPr>
          <p:nvPr>
            <p:ph type="sldNum" sz="quarter" idx="12"/>
          </p:nvPr>
        </p:nvSpPr>
        <p:spPr/>
        <p:txBody>
          <a:bodyPr/>
          <a:lstStyle/>
          <a:p>
            <a:fld id="{039594E2-DD67-8748-9F72-46C8CFC01FDA}" type="slidenum">
              <a:rPr lang="en-US" smtClean="0"/>
              <a:t>18</a:t>
            </a:fld>
            <a:endParaRPr lang="en-US"/>
          </a:p>
        </p:txBody>
      </p:sp>
      <p:sp>
        <p:nvSpPr>
          <p:cNvPr id="4" name="Title 3">
            <a:extLst>
              <a:ext uri="{FF2B5EF4-FFF2-40B4-BE49-F238E27FC236}">
                <a16:creationId xmlns:a16="http://schemas.microsoft.com/office/drawing/2014/main" id="{82898269-CE32-3E47-A1D1-A012EEC1F31E}"/>
              </a:ext>
            </a:extLst>
          </p:cNvPr>
          <p:cNvSpPr>
            <a:spLocks noGrp="1"/>
          </p:cNvSpPr>
          <p:nvPr>
            <p:ph type="title"/>
          </p:nvPr>
        </p:nvSpPr>
        <p:spPr/>
        <p:txBody>
          <a:bodyPr/>
          <a:lstStyle/>
          <a:p>
            <a:r>
              <a:rPr lang="en-US" dirty="0"/>
              <a:t>Initializer Method (Constructor)</a:t>
            </a:r>
          </a:p>
        </p:txBody>
      </p:sp>
      <p:sp>
        <p:nvSpPr>
          <p:cNvPr id="7" name="TextBox 6">
            <a:extLst>
              <a:ext uri="{FF2B5EF4-FFF2-40B4-BE49-F238E27FC236}">
                <a16:creationId xmlns:a16="http://schemas.microsoft.com/office/drawing/2014/main" id="{654D839F-14CF-884A-8D23-3C7D7BC1EC7B}"/>
              </a:ext>
            </a:extLst>
          </p:cNvPr>
          <p:cNvSpPr txBox="1"/>
          <p:nvPr/>
        </p:nvSpPr>
        <p:spPr>
          <a:xfrm>
            <a:off x="108856" y="1027997"/>
            <a:ext cx="5671831" cy="4524315"/>
          </a:xfrm>
          <a:prstGeom prst="rect">
            <a:avLst/>
          </a:prstGeom>
          <a:noFill/>
        </p:spPr>
        <p:txBody>
          <a:bodyPr wrap="square" rtlCol="0">
            <a:spAutoFit/>
          </a:bodyPr>
          <a:lstStyle/>
          <a:p>
            <a:r>
              <a:rPr lang="en-US" sz="2400" dirty="0">
                <a:latin typeface="Cambria" panose="02040503050406030204" pitchFamily="18" charset="0"/>
              </a:rPr>
              <a:t>__</a:t>
            </a:r>
            <a:r>
              <a:rPr lang="en-US" sz="2400" dirty="0" err="1">
                <a:latin typeface="Cambria" panose="02040503050406030204" pitchFamily="18" charset="0"/>
              </a:rPr>
              <a:t>init</a:t>
            </a:r>
            <a:r>
              <a:rPr lang="en-US" sz="2400" dirty="0">
                <a:latin typeface="Cambria" panose="02040503050406030204" pitchFamily="18" charset="0"/>
              </a:rPr>
              <a:t>__ method (initializer method):</a:t>
            </a:r>
          </a:p>
          <a:p>
            <a:pPr marL="285750" indent="-285750">
              <a:buFont typeface="Arial" panose="020B0604020202020204" pitchFamily="34" charset="0"/>
              <a:buChar char="•"/>
            </a:pPr>
            <a:r>
              <a:rPr lang="en-US" sz="2400" dirty="0">
                <a:latin typeface="Cambria" panose="02040503050406030204" pitchFamily="18" charset="0"/>
              </a:rPr>
              <a:t>This function is automatically called whenever we create an instance of the Point class.</a:t>
            </a:r>
          </a:p>
          <a:p>
            <a:pPr marL="285750" indent="-285750">
              <a:buFont typeface="Arial" panose="020B0604020202020204" pitchFamily="34" charset="0"/>
              <a:buChar char="•"/>
            </a:pPr>
            <a:r>
              <a:rPr lang="en-US" sz="2400" dirty="0">
                <a:latin typeface="Cambria" panose="02040503050406030204" pitchFamily="18" charset="0"/>
              </a:rPr>
              <a:t>In this method, we define all the important attributes/parameters that we need for the object to be fully defined.</a:t>
            </a:r>
          </a:p>
          <a:p>
            <a:pPr marL="285750" indent="-285750">
              <a:buFont typeface="Arial" panose="020B0604020202020204" pitchFamily="34" charset="0"/>
              <a:buChar char="•"/>
            </a:pPr>
            <a:r>
              <a:rPr lang="en-US" sz="2400" dirty="0">
                <a:latin typeface="Cambria" panose="02040503050406030204" pitchFamily="18" charset="0"/>
              </a:rPr>
              <a:t>The “self” parameter is automatically set to reference our newly-created object.</a:t>
            </a:r>
          </a:p>
          <a:p>
            <a:pPr marL="285750" indent="-285750">
              <a:buFont typeface="Arial" panose="020B0604020202020204" pitchFamily="34" charset="0"/>
              <a:buChar char="•"/>
            </a:pPr>
            <a:r>
              <a:rPr lang="en-US" sz="2400" dirty="0">
                <a:latin typeface="Cambria" panose="02040503050406030204" pitchFamily="18" charset="0"/>
              </a:rPr>
              <a:t>Every class NEEDS to have this method.</a:t>
            </a:r>
          </a:p>
        </p:txBody>
      </p:sp>
      <p:sp>
        <p:nvSpPr>
          <p:cNvPr id="10" name="TextBox 9">
            <a:extLst>
              <a:ext uri="{FF2B5EF4-FFF2-40B4-BE49-F238E27FC236}">
                <a16:creationId xmlns:a16="http://schemas.microsoft.com/office/drawing/2014/main" id="{6D6F06E6-231C-664E-AC28-8138A6A323DA}"/>
              </a:ext>
            </a:extLst>
          </p:cNvPr>
          <p:cNvSpPr txBox="1"/>
          <p:nvPr/>
        </p:nvSpPr>
        <p:spPr>
          <a:xfrm>
            <a:off x="474809" y="5677502"/>
            <a:ext cx="4939923" cy="1015663"/>
          </a:xfrm>
          <a:prstGeom prst="rect">
            <a:avLst/>
          </a:prstGeom>
          <a:noFill/>
        </p:spPr>
        <p:txBody>
          <a:bodyPr wrap="square" rtlCol="0">
            <a:spAutoFit/>
          </a:bodyPr>
          <a:lstStyle/>
          <a:p>
            <a:r>
              <a:rPr lang="en-US" sz="2000" dirty="0">
                <a:latin typeface="Cambria" panose="02040503050406030204" pitchFamily="18" charset="0"/>
              </a:rPr>
              <a:t>Here, we are creating Point objects p and q. We can reference each object’s attributes using this type of syntax.</a:t>
            </a:r>
          </a:p>
        </p:txBody>
      </p:sp>
      <p:pic>
        <p:nvPicPr>
          <p:cNvPr id="14" name="Picture 13">
            <a:extLst>
              <a:ext uri="{FF2B5EF4-FFF2-40B4-BE49-F238E27FC236}">
                <a16:creationId xmlns:a16="http://schemas.microsoft.com/office/drawing/2014/main" id="{0BF58A6A-338D-1145-8A13-F626B573314A}"/>
              </a:ext>
            </a:extLst>
          </p:cNvPr>
          <p:cNvPicPr>
            <a:picLocks noChangeAspect="1"/>
          </p:cNvPicPr>
          <p:nvPr/>
        </p:nvPicPr>
        <p:blipFill>
          <a:blip r:embed="rId3"/>
          <a:stretch>
            <a:fillRect/>
          </a:stretch>
        </p:blipFill>
        <p:spPr>
          <a:xfrm>
            <a:off x="5780687" y="1027997"/>
            <a:ext cx="6310547" cy="5219950"/>
          </a:xfrm>
          <a:prstGeom prst="rect">
            <a:avLst/>
          </a:prstGeom>
        </p:spPr>
      </p:pic>
    </p:spTree>
    <p:extLst>
      <p:ext uri="{BB962C8B-B14F-4D97-AF65-F5344CB8AC3E}">
        <p14:creationId xmlns:p14="http://schemas.microsoft.com/office/powerpoint/2010/main" val="26075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B86EF4-D8A6-5B47-8FB4-920E10952FF5}"/>
              </a:ext>
            </a:extLst>
          </p:cNvPr>
          <p:cNvSpPr>
            <a:spLocks noGrp="1"/>
          </p:cNvSpPr>
          <p:nvPr>
            <p:ph idx="1"/>
          </p:nvPr>
        </p:nvSpPr>
        <p:spPr>
          <a:xfrm>
            <a:off x="838200" y="1155781"/>
            <a:ext cx="3450021" cy="5021182"/>
          </a:xfrm>
        </p:spPr>
        <p:txBody>
          <a:bodyPr>
            <a:normAutofit/>
          </a:bodyPr>
          <a:lstStyle/>
          <a:p>
            <a:r>
              <a:rPr lang="en-US" sz="2000" dirty="0"/>
              <a:t>We can modify an object’s attributes:</a:t>
            </a:r>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r>
              <a:rPr lang="en-US" sz="2000" dirty="0"/>
              <a:t>But we can also change our modify our constructor to make it more extensible:</a:t>
            </a:r>
          </a:p>
        </p:txBody>
      </p:sp>
      <p:sp>
        <p:nvSpPr>
          <p:cNvPr id="3" name="Slide Number Placeholder 2">
            <a:extLst>
              <a:ext uri="{FF2B5EF4-FFF2-40B4-BE49-F238E27FC236}">
                <a16:creationId xmlns:a16="http://schemas.microsoft.com/office/drawing/2014/main" id="{DE3C3780-9B0A-8F47-AD98-A8C8F0D84641}"/>
              </a:ext>
            </a:extLst>
          </p:cNvPr>
          <p:cNvSpPr>
            <a:spLocks noGrp="1"/>
          </p:cNvSpPr>
          <p:nvPr>
            <p:ph type="sldNum" sz="quarter" idx="12"/>
          </p:nvPr>
        </p:nvSpPr>
        <p:spPr/>
        <p:txBody>
          <a:bodyPr/>
          <a:lstStyle/>
          <a:p>
            <a:fld id="{039594E2-DD67-8748-9F72-46C8CFC01FDA}" type="slidenum">
              <a:rPr lang="en-US" smtClean="0"/>
              <a:t>19</a:t>
            </a:fld>
            <a:endParaRPr lang="en-US"/>
          </a:p>
        </p:txBody>
      </p:sp>
      <p:sp>
        <p:nvSpPr>
          <p:cNvPr id="4" name="Title 3">
            <a:extLst>
              <a:ext uri="{FF2B5EF4-FFF2-40B4-BE49-F238E27FC236}">
                <a16:creationId xmlns:a16="http://schemas.microsoft.com/office/drawing/2014/main" id="{7C1EE0EA-05A9-1E41-AD23-1361907A7C66}"/>
              </a:ext>
            </a:extLst>
          </p:cNvPr>
          <p:cNvSpPr>
            <a:spLocks noGrp="1"/>
          </p:cNvSpPr>
          <p:nvPr>
            <p:ph type="title"/>
          </p:nvPr>
        </p:nvSpPr>
        <p:spPr/>
        <p:txBody>
          <a:bodyPr/>
          <a:lstStyle/>
          <a:p>
            <a:r>
              <a:rPr lang="en-US" dirty="0"/>
              <a:t>Class Attributes</a:t>
            </a:r>
          </a:p>
        </p:txBody>
      </p:sp>
      <p:pic>
        <p:nvPicPr>
          <p:cNvPr id="6" name="Picture 5">
            <a:extLst>
              <a:ext uri="{FF2B5EF4-FFF2-40B4-BE49-F238E27FC236}">
                <a16:creationId xmlns:a16="http://schemas.microsoft.com/office/drawing/2014/main" id="{75FF1028-E2EC-FD4F-8656-94A7F1D0F790}"/>
              </a:ext>
            </a:extLst>
          </p:cNvPr>
          <p:cNvPicPr>
            <a:picLocks noChangeAspect="1"/>
          </p:cNvPicPr>
          <p:nvPr/>
        </p:nvPicPr>
        <p:blipFill>
          <a:blip r:embed="rId2"/>
          <a:stretch>
            <a:fillRect/>
          </a:stretch>
        </p:blipFill>
        <p:spPr>
          <a:xfrm>
            <a:off x="1480206" y="1858459"/>
            <a:ext cx="2166007" cy="2431649"/>
          </a:xfrm>
          <a:prstGeom prst="rect">
            <a:avLst/>
          </a:prstGeom>
        </p:spPr>
      </p:pic>
      <p:pic>
        <p:nvPicPr>
          <p:cNvPr id="10" name="Picture 9">
            <a:extLst>
              <a:ext uri="{FF2B5EF4-FFF2-40B4-BE49-F238E27FC236}">
                <a16:creationId xmlns:a16="http://schemas.microsoft.com/office/drawing/2014/main" id="{D56200FE-77CB-114B-B11E-006F6D7F06F8}"/>
              </a:ext>
            </a:extLst>
          </p:cNvPr>
          <p:cNvPicPr>
            <a:picLocks noChangeAspect="1"/>
          </p:cNvPicPr>
          <p:nvPr/>
        </p:nvPicPr>
        <p:blipFill>
          <a:blip r:embed="rId3"/>
          <a:stretch>
            <a:fillRect/>
          </a:stretch>
        </p:blipFill>
        <p:spPr>
          <a:xfrm>
            <a:off x="4551854" y="1858459"/>
            <a:ext cx="7107183" cy="3701218"/>
          </a:xfrm>
          <a:prstGeom prst="rect">
            <a:avLst/>
          </a:prstGeom>
        </p:spPr>
      </p:pic>
    </p:spTree>
    <p:extLst>
      <p:ext uri="{BB962C8B-B14F-4D97-AF65-F5344CB8AC3E}">
        <p14:creationId xmlns:p14="http://schemas.microsoft.com/office/powerpoint/2010/main" val="276823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B58594-EC1E-6A44-B37A-A6E6BB31D19A}"/>
              </a:ext>
            </a:extLst>
          </p:cNvPr>
          <p:cNvSpPr>
            <a:spLocks noGrp="1"/>
          </p:cNvSpPr>
          <p:nvPr>
            <p:ph type="sldNum" sz="quarter" idx="12"/>
          </p:nvPr>
        </p:nvSpPr>
        <p:spPr/>
        <p:txBody>
          <a:bodyPr/>
          <a:lstStyle/>
          <a:p>
            <a:fld id="{039594E2-DD67-8748-9F72-46C8CFC01FDA}" type="slidenum">
              <a:rPr lang="en-US" smtClean="0"/>
              <a:t>2</a:t>
            </a:fld>
            <a:endParaRPr lang="en-US"/>
          </a:p>
        </p:txBody>
      </p:sp>
      <p:sp>
        <p:nvSpPr>
          <p:cNvPr id="4" name="Title 3">
            <a:extLst>
              <a:ext uri="{FF2B5EF4-FFF2-40B4-BE49-F238E27FC236}">
                <a16:creationId xmlns:a16="http://schemas.microsoft.com/office/drawing/2014/main" id="{55727D70-DB11-5B42-BC3C-9C98ADC9DB65}"/>
              </a:ext>
            </a:extLst>
          </p:cNvPr>
          <p:cNvSpPr>
            <a:spLocks noGrp="1"/>
          </p:cNvSpPr>
          <p:nvPr>
            <p:ph type="title"/>
          </p:nvPr>
        </p:nvSpPr>
        <p:spPr/>
        <p:txBody>
          <a:bodyPr/>
          <a:lstStyle/>
          <a:p>
            <a:r>
              <a:rPr lang="en-US" dirty="0"/>
              <a:t>What’s Wrong Here?</a:t>
            </a:r>
          </a:p>
        </p:txBody>
      </p:sp>
      <p:pic>
        <p:nvPicPr>
          <p:cNvPr id="5" name="Picture 4">
            <a:extLst>
              <a:ext uri="{FF2B5EF4-FFF2-40B4-BE49-F238E27FC236}">
                <a16:creationId xmlns:a16="http://schemas.microsoft.com/office/drawing/2014/main" id="{EA5526C1-FF32-354E-A389-8A5EB3451B15}"/>
              </a:ext>
            </a:extLst>
          </p:cNvPr>
          <p:cNvPicPr>
            <a:picLocks noChangeAspect="1"/>
          </p:cNvPicPr>
          <p:nvPr/>
        </p:nvPicPr>
        <p:blipFill>
          <a:blip r:embed="rId3"/>
          <a:stretch>
            <a:fillRect/>
          </a:stretch>
        </p:blipFill>
        <p:spPr>
          <a:xfrm>
            <a:off x="2072666" y="1082768"/>
            <a:ext cx="8046669" cy="5638707"/>
          </a:xfrm>
          <a:prstGeom prst="rect">
            <a:avLst/>
          </a:prstGeom>
        </p:spPr>
      </p:pic>
    </p:spTree>
    <p:extLst>
      <p:ext uri="{BB962C8B-B14F-4D97-AF65-F5344CB8AC3E}">
        <p14:creationId xmlns:p14="http://schemas.microsoft.com/office/powerpoint/2010/main" val="344270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E1A7A0-44F5-154A-9957-729AFB42CF4F}"/>
              </a:ext>
            </a:extLst>
          </p:cNvPr>
          <p:cNvSpPr>
            <a:spLocks noGrp="1"/>
          </p:cNvSpPr>
          <p:nvPr>
            <p:ph idx="1"/>
          </p:nvPr>
        </p:nvSpPr>
        <p:spPr>
          <a:xfrm>
            <a:off x="838200" y="1155781"/>
            <a:ext cx="3986048" cy="5021182"/>
          </a:xfrm>
        </p:spPr>
        <p:txBody>
          <a:bodyPr/>
          <a:lstStyle/>
          <a:p>
            <a:r>
              <a:rPr lang="en-US" dirty="0"/>
              <a:t>The advantage of using a class is that we can also put functions in it and easily make use of them.</a:t>
            </a:r>
          </a:p>
          <a:p>
            <a:endParaRPr lang="en-US" dirty="0"/>
          </a:p>
          <a:p>
            <a:r>
              <a:rPr lang="en-US" dirty="0"/>
              <a:t>For example, let’s say we want to write a function that will calculate the distance between a point and the origin:</a:t>
            </a:r>
          </a:p>
        </p:txBody>
      </p:sp>
      <p:sp>
        <p:nvSpPr>
          <p:cNvPr id="3" name="Slide Number Placeholder 2">
            <a:extLst>
              <a:ext uri="{FF2B5EF4-FFF2-40B4-BE49-F238E27FC236}">
                <a16:creationId xmlns:a16="http://schemas.microsoft.com/office/drawing/2014/main" id="{734A1C05-BE81-8E41-B951-C3E4F0286A95}"/>
              </a:ext>
            </a:extLst>
          </p:cNvPr>
          <p:cNvSpPr>
            <a:spLocks noGrp="1"/>
          </p:cNvSpPr>
          <p:nvPr>
            <p:ph type="sldNum" sz="quarter" idx="12"/>
          </p:nvPr>
        </p:nvSpPr>
        <p:spPr/>
        <p:txBody>
          <a:bodyPr/>
          <a:lstStyle/>
          <a:p>
            <a:fld id="{039594E2-DD67-8748-9F72-46C8CFC01FDA}" type="slidenum">
              <a:rPr lang="en-US" smtClean="0"/>
              <a:t>20</a:t>
            </a:fld>
            <a:endParaRPr lang="en-US"/>
          </a:p>
        </p:txBody>
      </p:sp>
      <p:sp>
        <p:nvSpPr>
          <p:cNvPr id="4" name="Title 3">
            <a:extLst>
              <a:ext uri="{FF2B5EF4-FFF2-40B4-BE49-F238E27FC236}">
                <a16:creationId xmlns:a16="http://schemas.microsoft.com/office/drawing/2014/main" id="{5BDA530D-A064-2048-AAC0-47CD86FD368B}"/>
              </a:ext>
            </a:extLst>
          </p:cNvPr>
          <p:cNvSpPr>
            <a:spLocks noGrp="1"/>
          </p:cNvSpPr>
          <p:nvPr>
            <p:ph type="title"/>
          </p:nvPr>
        </p:nvSpPr>
        <p:spPr/>
        <p:txBody>
          <a:bodyPr/>
          <a:lstStyle/>
          <a:p>
            <a:r>
              <a:rPr lang="en-US" dirty="0"/>
              <a:t>Class Methods</a:t>
            </a:r>
          </a:p>
        </p:txBody>
      </p:sp>
      <p:pic>
        <p:nvPicPr>
          <p:cNvPr id="6" name="Picture 5">
            <a:extLst>
              <a:ext uri="{FF2B5EF4-FFF2-40B4-BE49-F238E27FC236}">
                <a16:creationId xmlns:a16="http://schemas.microsoft.com/office/drawing/2014/main" id="{E2A42E1D-3688-334F-95F9-06D9F13B8122}"/>
              </a:ext>
            </a:extLst>
          </p:cNvPr>
          <p:cNvPicPr>
            <a:picLocks noChangeAspect="1"/>
          </p:cNvPicPr>
          <p:nvPr/>
        </p:nvPicPr>
        <p:blipFill>
          <a:blip r:embed="rId2"/>
          <a:stretch>
            <a:fillRect/>
          </a:stretch>
        </p:blipFill>
        <p:spPr>
          <a:xfrm>
            <a:off x="5234151" y="1155781"/>
            <a:ext cx="6581054" cy="5050142"/>
          </a:xfrm>
          <a:prstGeom prst="rect">
            <a:avLst/>
          </a:prstGeom>
        </p:spPr>
      </p:pic>
    </p:spTree>
    <p:extLst>
      <p:ext uri="{BB962C8B-B14F-4D97-AF65-F5344CB8AC3E}">
        <p14:creationId xmlns:p14="http://schemas.microsoft.com/office/powerpoint/2010/main" val="357433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991293-C66B-2B47-8515-02A47222CA6B}"/>
              </a:ext>
            </a:extLst>
          </p:cNvPr>
          <p:cNvSpPr>
            <a:spLocks noGrp="1"/>
          </p:cNvSpPr>
          <p:nvPr>
            <p:ph idx="1"/>
          </p:nvPr>
        </p:nvSpPr>
        <p:spPr/>
        <p:txBody>
          <a:bodyPr>
            <a:normAutofit fontScale="92500" lnSpcReduction="20000"/>
          </a:bodyPr>
          <a:lstStyle/>
          <a:p>
            <a:r>
              <a:rPr lang="en-US" dirty="0"/>
              <a:t>When we use specific operators or functions, how does Python know how to handle them?</a:t>
            </a:r>
          </a:p>
          <a:p>
            <a:pPr lvl="1"/>
            <a:r>
              <a:rPr lang="en-US" dirty="0"/>
              <a:t>Ex: the + operator</a:t>
            </a:r>
          </a:p>
          <a:p>
            <a:pPr marL="457200" lvl="1" indent="0">
              <a:buNone/>
            </a:pPr>
            <a:endParaRPr lang="en-US" dirty="0"/>
          </a:p>
          <a:p>
            <a:pPr marL="457200" lvl="1" indent="0">
              <a:buNone/>
            </a:pPr>
            <a:r>
              <a:rPr lang="en-US" dirty="0"/>
              <a:t>3 + 5 will return a different result than “3” + “5”</a:t>
            </a:r>
          </a:p>
          <a:p>
            <a:pPr marL="457200" lvl="1" indent="0">
              <a:buNone/>
            </a:pPr>
            <a:endParaRPr lang="en-US" dirty="0"/>
          </a:p>
          <a:p>
            <a:r>
              <a:rPr lang="en-US" dirty="0"/>
              <a:t>From our Point class example, what would happen if we were to add the points together?</a:t>
            </a:r>
          </a:p>
          <a:p>
            <a:endParaRPr lang="en-US" dirty="0"/>
          </a:p>
          <a:p>
            <a:r>
              <a:rPr lang="en-US" dirty="0"/>
              <a:t>For any user-defined class that we write, we can define how Python will handle specific operators and functions. These are known as </a:t>
            </a:r>
            <a:r>
              <a:rPr lang="en-US" i="1" dirty="0"/>
              <a:t>underscore</a:t>
            </a:r>
            <a:r>
              <a:rPr lang="en-US" dirty="0"/>
              <a:t> or </a:t>
            </a:r>
            <a:r>
              <a:rPr lang="en-US" i="1" dirty="0"/>
              <a:t>default</a:t>
            </a:r>
            <a:r>
              <a:rPr lang="en-US" dirty="0"/>
              <a:t> methods.</a:t>
            </a:r>
          </a:p>
          <a:p>
            <a:endParaRPr lang="en-US" dirty="0"/>
          </a:p>
          <a:p>
            <a:r>
              <a:rPr lang="en-US" dirty="0">
                <a:hlinkClick r:id="rId3"/>
              </a:rPr>
              <a:t>http://www.siafoo.net/article/57</a:t>
            </a:r>
            <a:r>
              <a:rPr lang="en-US" dirty="0"/>
              <a:t> has an organized list of the many different default methods that are available for our use.</a:t>
            </a:r>
          </a:p>
        </p:txBody>
      </p:sp>
      <p:sp>
        <p:nvSpPr>
          <p:cNvPr id="3" name="Slide Number Placeholder 2">
            <a:extLst>
              <a:ext uri="{FF2B5EF4-FFF2-40B4-BE49-F238E27FC236}">
                <a16:creationId xmlns:a16="http://schemas.microsoft.com/office/drawing/2014/main" id="{24871376-5A5B-C44F-B1B3-4A206789BFD1}"/>
              </a:ext>
            </a:extLst>
          </p:cNvPr>
          <p:cNvSpPr>
            <a:spLocks noGrp="1"/>
          </p:cNvSpPr>
          <p:nvPr>
            <p:ph type="sldNum" sz="quarter" idx="12"/>
          </p:nvPr>
        </p:nvSpPr>
        <p:spPr/>
        <p:txBody>
          <a:bodyPr/>
          <a:lstStyle/>
          <a:p>
            <a:fld id="{039594E2-DD67-8748-9F72-46C8CFC01FDA}" type="slidenum">
              <a:rPr lang="en-US" smtClean="0"/>
              <a:t>21</a:t>
            </a:fld>
            <a:endParaRPr lang="en-US"/>
          </a:p>
        </p:txBody>
      </p:sp>
      <p:sp>
        <p:nvSpPr>
          <p:cNvPr id="4" name="Title 3">
            <a:extLst>
              <a:ext uri="{FF2B5EF4-FFF2-40B4-BE49-F238E27FC236}">
                <a16:creationId xmlns:a16="http://schemas.microsoft.com/office/drawing/2014/main" id="{6F44E512-60B6-9746-8232-F10E19F3B758}"/>
              </a:ext>
            </a:extLst>
          </p:cNvPr>
          <p:cNvSpPr>
            <a:spLocks noGrp="1"/>
          </p:cNvSpPr>
          <p:nvPr>
            <p:ph type="title"/>
          </p:nvPr>
        </p:nvSpPr>
        <p:spPr/>
        <p:txBody>
          <a:bodyPr/>
          <a:lstStyle/>
          <a:p>
            <a:r>
              <a:rPr lang="en-US" dirty="0"/>
              <a:t>Default Class Methods</a:t>
            </a:r>
          </a:p>
        </p:txBody>
      </p:sp>
    </p:spTree>
    <p:extLst>
      <p:ext uri="{BB962C8B-B14F-4D97-AF65-F5344CB8AC3E}">
        <p14:creationId xmlns:p14="http://schemas.microsoft.com/office/powerpoint/2010/main" val="23482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690F52-1DD2-194F-9CC5-A33FC9C32EB0}"/>
              </a:ext>
            </a:extLst>
          </p:cNvPr>
          <p:cNvSpPr>
            <a:spLocks noGrp="1"/>
          </p:cNvSpPr>
          <p:nvPr>
            <p:ph idx="1"/>
          </p:nvPr>
        </p:nvSpPr>
        <p:spPr/>
        <p:txBody>
          <a:bodyPr/>
          <a:lstStyle/>
          <a:p>
            <a:pPr marL="0" indent="0">
              <a:buNone/>
            </a:pPr>
            <a:r>
              <a:rPr lang="en-US" dirty="0"/>
              <a:t>__</a:t>
            </a:r>
            <a:r>
              <a:rPr lang="en-US" dirty="0" err="1"/>
              <a:t>init</a:t>
            </a:r>
            <a:r>
              <a:rPr lang="en-US" dirty="0"/>
              <a:t>__(self, …)</a:t>
            </a:r>
          </a:p>
          <a:p>
            <a:pPr marL="0" indent="0">
              <a:buNone/>
            </a:pPr>
            <a:r>
              <a:rPr lang="en-US" dirty="0"/>
              <a:t>Called whenever you instantiate the class.</a:t>
            </a:r>
          </a:p>
          <a:p>
            <a:pPr marL="0" indent="0">
              <a:buNone/>
            </a:pPr>
            <a:endParaRPr lang="en-US" dirty="0"/>
          </a:p>
          <a:p>
            <a:pPr marL="0" indent="0">
              <a:buNone/>
            </a:pPr>
            <a:r>
              <a:rPr lang="en-US" dirty="0"/>
              <a:t>__call__(self, …)</a:t>
            </a:r>
          </a:p>
          <a:p>
            <a:pPr marL="0" indent="0">
              <a:buNone/>
            </a:pPr>
            <a:r>
              <a:rPr lang="en-US" dirty="0"/>
              <a:t>Called whenever we call the instantiated class object.</a:t>
            </a:r>
          </a:p>
          <a:p>
            <a:pPr marL="0" indent="0">
              <a:buNone/>
            </a:pPr>
            <a:endParaRPr lang="en-US" dirty="0"/>
          </a:p>
          <a:p>
            <a:pPr marL="0" indent="0">
              <a:buNone/>
            </a:pPr>
            <a:r>
              <a:rPr lang="en-US" dirty="0"/>
              <a:t>__del__(self)</a:t>
            </a:r>
          </a:p>
          <a:p>
            <a:pPr marL="0" indent="0">
              <a:buNone/>
            </a:pPr>
            <a:r>
              <a:rPr lang="en-US" dirty="0"/>
              <a:t>Called whenever we are destroying the class.</a:t>
            </a:r>
          </a:p>
        </p:txBody>
      </p:sp>
      <p:sp>
        <p:nvSpPr>
          <p:cNvPr id="3" name="Slide Number Placeholder 2">
            <a:extLst>
              <a:ext uri="{FF2B5EF4-FFF2-40B4-BE49-F238E27FC236}">
                <a16:creationId xmlns:a16="http://schemas.microsoft.com/office/drawing/2014/main" id="{CB0C84DA-BCB1-594E-92E1-1B465981ACEC}"/>
              </a:ext>
            </a:extLst>
          </p:cNvPr>
          <p:cNvSpPr>
            <a:spLocks noGrp="1"/>
          </p:cNvSpPr>
          <p:nvPr>
            <p:ph type="sldNum" sz="quarter" idx="12"/>
          </p:nvPr>
        </p:nvSpPr>
        <p:spPr/>
        <p:txBody>
          <a:bodyPr/>
          <a:lstStyle/>
          <a:p>
            <a:fld id="{039594E2-DD67-8748-9F72-46C8CFC01FDA}" type="slidenum">
              <a:rPr lang="en-US" smtClean="0"/>
              <a:t>22</a:t>
            </a:fld>
            <a:endParaRPr lang="en-US"/>
          </a:p>
        </p:txBody>
      </p:sp>
      <p:sp>
        <p:nvSpPr>
          <p:cNvPr id="4" name="Title 3">
            <a:extLst>
              <a:ext uri="{FF2B5EF4-FFF2-40B4-BE49-F238E27FC236}">
                <a16:creationId xmlns:a16="http://schemas.microsoft.com/office/drawing/2014/main" id="{257EB912-0A2F-E647-9DCA-B8851A14EBA0}"/>
              </a:ext>
            </a:extLst>
          </p:cNvPr>
          <p:cNvSpPr>
            <a:spLocks noGrp="1"/>
          </p:cNvSpPr>
          <p:nvPr>
            <p:ph type="title"/>
          </p:nvPr>
        </p:nvSpPr>
        <p:spPr/>
        <p:txBody>
          <a:bodyPr/>
          <a:lstStyle/>
          <a:p>
            <a:r>
              <a:rPr lang="en-US" dirty="0"/>
              <a:t>Creating, Calling, and Destroying</a:t>
            </a:r>
          </a:p>
        </p:txBody>
      </p:sp>
    </p:spTree>
    <p:extLst>
      <p:ext uri="{BB962C8B-B14F-4D97-AF65-F5344CB8AC3E}">
        <p14:creationId xmlns:p14="http://schemas.microsoft.com/office/powerpoint/2010/main" val="300998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363F8-1934-DF42-AFCD-765E4DEB2253}"/>
              </a:ext>
            </a:extLst>
          </p:cNvPr>
          <p:cNvSpPr>
            <a:spLocks noGrp="1"/>
          </p:cNvSpPr>
          <p:nvPr>
            <p:ph idx="1"/>
          </p:nvPr>
        </p:nvSpPr>
        <p:spPr/>
        <p:txBody>
          <a:bodyPr/>
          <a:lstStyle/>
          <a:p>
            <a:pPr marL="0" indent="0">
              <a:buNone/>
            </a:pPr>
            <a:r>
              <a:rPr lang="en-US" dirty="0"/>
              <a:t>__</a:t>
            </a:r>
            <a:r>
              <a:rPr lang="en-US" dirty="0" err="1"/>
              <a:t>repr</a:t>
            </a:r>
            <a:r>
              <a:rPr lang="en-US" dirty="0"/>
              <a:t>__(self)</a:t>
            </a:r>
          </a:p>
          <a:p>
            <a:pPr marL="0" indent="0">
              <a:buNone/>
            </a:pPr>
            <a:r>
              <a:rPr lang="en-US" dirty="0"/>
              <a:t>This should return a string representation of the class or instance with as much information as possible (generally used for debugging).</a:t>
            </a:r>
          </a:p>
          <a:p>
            <a:pPr marL="0" indent="0">
              <a:buNone/>
            </a:pPr>
            <a:endParaRPr lang="en-US" dirty="0"/>
          </a:p>
          <a:p>
            <a:pPr marL="0" indent="0">
              <a:buNone/>
            </a:pPr>
            <a:r>
              <a:rPr lang="en-US" dirty="0"/>
              <a:t>__</a:t>
            </a:r>
            <a:r>
              <a:rPr lang="en-US" dirty="0" err="1"/>
              <a:t>str</a:t>
            </a:r>
            <a:r>
              <a:rPr lang="en-US" dirty="0"/>
              <a:t>__(self)</a:t>
            </a:r>
          </a:p>
          <a:p>
            <a:pPr marL="0" indent="0">
              <a:buNone/>
            </a:pPr>
            <a:r>
              <a:rPr lang="en-US" dirty="0"/>
              <a:t>This should return an informal, user-friendly string describing the class or instance.</a:t>
            </a:r>
          </a:p>
        </p:txBody>
      </p:sp>
      <p:sp>
        <p:nvSpPr>
          <p:cNvPr id="3" name="Slide Number Placeholder 2">
            <a:extLst>
              <a:ext uri="{FF2B5EF4-FFF2-40B4-BE49-F238E27FC236}">
                <a16:creationId xmlns:a16="http://schemas.microsoft.com/office/drawing/2014/main" id="{B843F1EE-DB25-5C44-A6EC-DDC07C3BF1CD}"/>
              </a:ext>
            </a:extLst>
          </p:cNvPr>
          <p:cNvSpPr>
            <a:spLocks noGrp="1"/>
          </p:cNvSpPr>
          <p:nvPr>
            <p:ph type="sldNum" sz="quarter" idx="12"/>
          </p:nvPr>
        </p:nvSpPr>
        <p:spPr/>
        <p:txBody>
          <a:bodyPr/>
          <a:lstStyle/>
          <a:p>
            <a:fld id="{039594E2-DD67-8748-9F72-46C8CFC01FDA}" type="slidenum">
              <a:rPr lang="en-US" smtClean="0"/>
              <a:t>23</a:t>
            </a:fld>
            <a:endParaRPr lang="en-US"/>
          </a:p>
        </p:txBody>
      </p:sp>
      <p:sp>
        <p:nvSpPr>
          <p:cNvPr id="4" name="Title 3">
            <a:extLst>
              <a:ext uri="{FF2B5EF4-FFF2-40B4-BE49-F238E27FC236}">
                <a16:creationId xmlns:a16="http://schemas.microsoft.com/office/drawing/2014/main" id="{224D5AA7-B82A-A147-8C53-DCA301C8C160}"/>
              </a:ext>
            </a:extLst>
          </p:cNvPr>
          <p:cNvSpPr>
            <a:spLocks noGrp="1"/>
          </p:cNvSpPr>
          <p:nvPr>
            <p:ph type="title"/>
          </p:nvPr>
        </p:nvSpPr>
        <p:spPr/>
        <p:txBody>
          <a:bodyPr/>
          <a:lstStyle/>
          <a:p>
            <a:r>
              <a:rPr lang="en-US" dirty="0"/>
              <a:t>String Representations</a:t>
            </a:r>
          </a:p>
        </p:txBody>
      </p:sp>
    </p:spTree>
    <p:extLst>
      <p:ext uri="{BB962C8B-B14F-4D97-AF65-F5344CB8AC3E}">
        <p14:creationId xmlns:p14="http://schemas.microsoft.com/office/powerpoint/2010/main" val="384581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CF6982-3608-1146-BD36-824A83A99A67}"/>
              </a:ext>
            </a:extLst>
          </p:cNvPr>
          <p:cNvSpPr>
            <a:spLocks noGrp="1"/>
          </p:cNvSpPr>
          <p:nvPr>
            <p:ph idx="1"/>
          </p:nvPr>
        </p:nvSpPr>
        <p:spPr/>
        <p:txBody>
          <a:bodyPr/>
          <a:lstStyle/>
          <a:p>
            <a:pPr marL="0" indent="0">
              <a:buNone/>
            </a:pPr>
            <a:r>
              <a:rPr lang="en-US" u="sng" dirty="0"/>
              <a:t>Function</a:t>
            </a:r>
            <a:r>
              <a:rPr lang="en-US" dirty="0"/>
              <a:t>					</a:t>
            </a:r>
            <a:r>
              <a:rPr lang="en-US" u="sng" dirty="0"/>
              <a:t>Operator</a:t>
            </a:r>
          </a:p>
          <a:p>
            <a:pPr marL="0" indent="0">
              <a:buNone/>
            </a:pPr>
            <a:r>
              <a:rPr lang="en-US" dirty="0"/>
              <a:t>__</a:t>
            </a:r>
            <a:r>
              <a:rPr lang="en-US" dirty="0" err="1"/>
              <a:t>eq</a:t>
            </a:r>
            <a:r>
              <a:rPr lang="en-US" dirty="0"/>
              <a:t>__(self, other)				==</a:t>
            </a:r>
          </a:p>
          <a:p>
            <a:pPr marL="0" indent="0">
              <a:buNone/>
            </a:pPr>
            <a:r>
              <a:rPr lang="en-US" dirty="0"/>
              <a:t>__ne__(self, other)				!=</a:t>
            </a:r>
          </a:p>
          <a:p>
            <a:pPr marL="0" indent="0">
              <a:buNone/>
            </a:pPr>
            <a:r>
              <a:rPr lang="en-US" dirty="0"/>
              <a:t>__</a:t>
            </a:r>
            <a:r>
              <a:rPr lang="en-US" dirty="0" err="1"/>
              <a:t>lt</a:t>
            </a:r>
            <a:r>
              <a:rPr lang="en-US" dirty="0"/>
              <a:t>__(self, other)				&lt;</a:t>
            </a:r>
          </a:p>
          <a:p>
            <a:pPr marL="0" indent="0">
              <a:buNone/>
            </a:pPr>
            <a:r>
              <a:rPr lang="en-US" dirty="0"/>
              <a:t>__le__(self, other)				&lt;=</a:t>
            </a:r>
          </a:p>
          <a:p>
            <a:pPr marL="0" indent="0">
              <a:buNone/>
            </a:pPr>
            <a:r>
              <a:rPr lang="en-US" dirty="0"/>
              <a:t>__</a:t>
            </a:r>
            <a:r>
              <a:rPr lang="en-US" dirty="0" err="1"/>
              <a:t>gt</a:t>
            </a:r>
            <a:r>
              <a:rPr lang="en-US" dirty="0"/>
              <a:t>__(self, other)				&gt;</a:t>
            </a:r>
          </a:p>
          <a:p>
            <a:pPr marL="0" indent="0">
              <a:buNone/>
            </a:pPr>
            <a:r>
              <a:rPr lang="en-US" dirty="0"/>
              <a:t>__</a:t>
            </a:r>
            <a:r>
              <a:rPr lang="en-US" dirty="0" err="1"/>
              <a:t>ge</a:t>
            </a:r>
            <a:r>
              <a:rPr lang="en-US" dirty="0"/>
              <a:t>__(self, other)				&gt;=</a:t>
            </a:r>
          </a:p>
        </p:txBody>
      </p:sp>
      <p:sp>
        <p:nvSpPr>
          <p:cNvPr id="3" name="Slide Number Placeholder 2">
            <a:extLst>
              <a:ext uri="{FF2B5EF4-FFF2-40B4-BE49-F238E27FC236}">
                <a16:creationId xmlns:a16="http://schemas.microsoft.com/office/drawing/2014/main" id="{0EB12158-2A0F-B349-A3DF-5BC35B9CAD3E}"/>
              </a:ext>
            </a:extLst>
          </p:cNvPr>
          <p:cNvSpPr>
            <a:spLocks noGrp="1"/>
          </p:cNvSpPr>
          <p:nvPr>
            <p:ph type="sldNum" sz="quarter" idx="12"/>
          </p:nvPr>
        </p:nvSpPr>
        <p:spPr/>
        <p:txBody>
          <a:bodyPr/>
          <a:lstStyle/>
          <a:p>
            <a:fld id="{039594E2-DD67-8748-9F72-46C8CFC01FDA}" type="slidenum">
              <a:rPr lang="en-US" smtClean="0"/>
              <a:t>24</a:t>
            </a:fld>
            <a:endParaRPr lang="en-US"/>
          </a:p>
        </p:txBody>
      </p:sp>
      <p:sp>
        <p:nvSpPr>
          <p:cNvPr id="4" name="Title 3">
            <a:extLst>
              <a:ext uri="{FF2B5EF4-FFF2-40B4-BE49-F238E27FC236}">
                <a16:creationId xmlns:a16="http://schemas.microsoft.com/office/drawing/2014/main" id="{013D995D-7268-EA4B-A266-482E6E0820CD}"/>
              </a:ext>
            </a:extLst>
          </p:cNvPr>
          <p:cNvSpPr>
            <a:spLocks noGrp="1"/>
          </p:cNvSpPr>
          <p:nvPr>
            <p:ph type="title"/>
          </p:nvPr>
        </p:nvSpPr>
        <p:spPr/>
        <p:txBody>
          <a:bodyPr/>
          <a:lstStyle/>
          <a:p>
            <a:r>
              <a:rPr lang="en-US" dirty="0"/>
              <a:t>Comparison Operators</a:t>
            </a:r>
          </a:p>
        </p:txBody>
      </p:sp>
      <p:pic>
        <p:nvPicPr>
          <p:cNvPr id="6" name="Picture 5">
            <a:extLst>
              <a:ext uri="{FF2B5EF4-FFF2-40B4-BE49-F238E27FC236}">
                <a16:creationId xmlns:a16="http://schemas.microsoft.com/office/drawing/2014/main" id="{3D8B64C4-5BA9-8441-8992-EC5E5F182FD5}"/>
              </a:ext>
            </a:extLst>
          </p:cNvPr>
          <p:cNvPicPr>
            <a:picLocks noChangeAspect="1"/>
          </p:cNvPicPr>
          <p:nvPr/>
        </p:nvPicPr>
        <p:blipFill>
          <a:blip r:embed="rId2"/>
          <a:stretch>
            <a:fillRect/>
          </a:stretch>
        </p:blipFill>
        <p:spPr>
          <a:xfrm>
            <a:off x="2743200" y="4912265"/>
            <a:ext cx="6096000" cy="1809210"/>
          </a:xfrm>
          <a:prstGeom prst="rect">
            <a:avLst/>
          </a:prstGeom>
        </p:spPr>
      </p:pic>
    </p:spTree>
    <p:extLst>
      <p:ext uri="{BB962C8B-B14F-4D97-AF65-F5344CB8AC3E}">
        <p14:creationId xmlns:p14="http://schemas.microsoft.com/office/powerpoint/2010/main" val="20918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793FA6-BD69-FD4B-B211-879A89295915}"/>
              </a:ext>
            </a:extLst>
          </p:cNvPr>
          <p:cNvSpPr>
            <a:spLocks noGrp="1"/>
          </p:cNvSpPr>
          <p:nvPr>
            <p:ph idx="1"/>
          </p:nvPr>
        </p:nvSpPr>
        <p:spPr/>
        <p:txBody>
          <a:bodyPr>
            <a:normAutofit/>
          </a:bodyPr>
          <a:lstStyle/>
          <a:p>
            <a:pPr marL="0" indent="0">
              <a:buNone/>
            </a:pPr>
            <a:r>
              <a:rPr lang="en-US" sz="2400" u="sng" dirty="0"/>
              <a:t>Function</a:t>
            </a:r>
            <a:r>
              <a:rPr lang="en-US" sz="2400" dirty="0"/>
              <a:t>					</a:t>
            </a:r>
            <a:r>
              <a:rPr lang="en-US" sz="2400" u="sng" dirty="0"/>
              <a:t>Operator</a:t>
            </a:r>
          </a:p>
          <a:p>
            <a:pPr marL="0" indent="0">
              <a:buNone/>
            </a:pPr>
            <a:r>
              <a:rPr lang="en-US" sz="2400" dirty="0"/>
              <a:t>__add__(self, other)				+</a:t>
            </a:r>
          </a:p>
          <a:p>
            <a:pPr marL="0" indent="0">
              <a:buNone/>
            </a:pPr>
            <a:r>
              <a:rPr lang="en-US" sz="2400" dirty="0"/>
              <a:t>__sub__(self, other)				-</a:t>
            </a:r>
          </a:p>
          <a:p>
            <a:pPr marL="0" indent="0">
              <a:buNone/>
            </a:pPr>
            <a:r>
              <a:rPr lang="en-US" sz="2400" dirty="0"/>
              <a:t>__</a:t>
            </a:r>
            <a:r>
              <a:rPr lang="en-US" sz="2400" dirty="0" err="1"/>
              <a:t>mul</a:t>
            </a:r>
            <a:r>
              <a:rPr lang="en-US" sz="2400" dirty="0"/>
              <a:t>__(self, other)				*</a:t>
            </a:r>
          </a:p>
          <a:p>
            <a:pPr marL="0" indent="0">
              <a:buNone/>
            </a:pPr>
            <a:r>
              <a:rPr lang="en-US" sz="2400" dirty="0"/>
              <a:t>__</a:t>
            </a:r>
            <a:r>
              <a:rPr lang="en-US" sz="2400" dirty="0" err="1"/>
              <a:t>truediv</a:t>
            </a:r>
            <a:r>
              <a:rPr lang="en-US" sz="2400" dirty="0"/>
              <a:t>__(self, other)			/</a:t>
            </a:r>
          </a:p>
          <a:p>
            <a:pPr marL="0" indent="0">
              <a:buNone/>
            </a:pPr>
            <a:r>
              <a:rPr lang="en-US" sz="2400" dirty="0"/>
              <a:t>__</a:t>
            </a:r>
            <a:r>
              <a:rPr lang="en-US" sz="2400" dirty="0" err="1"/>
              <a:t>floordiv</a:t>
            </a:r>
            <a:r>
              <a:rPr lang="en-US" sz="2400" dirty="0"/>
              <a:t>__(self, other)			//</a:t>
            </a:r>
          </a:p>
          <a:p>
            <a:pPr marL="0" indent="0">
              <a:buNone/>
            </a:pPr>
            <a:r>
              <a:rPr lang="en-US" sz="2400" dirty="0"/>
              <a:t>__mod__(self, other)				%</a:t>
            </a:r>
          </a:p>
          <a:p>
            <a:pPr marL="0" indent="0">
              <a:buNone/>
            </a:pPr>
            <a:r>
              <a:rPr lang="en-US" sz="2400" dirty="0"/>
              <a:t>__pow__(self, other [, mod])			**</a:t>
            </a:r>
          </a:p>
        </p:txBody>
      </p:sp>
      <p:sp>
        <p:nvSpPr>
          <p:cNvPr id="3" name="Slide Number Placeholder 2">
            <a:extLst>
              <a:ext uri="{FF2B5EF4-FFF2-40B4-BE49-F238E27FC236}">
                <a16:creationId xmlns:a16="http://schemas.microsoft.com/office/drawing/2014/main" id="{4B7C8C10-DEF8-3B48-A922-3A20F78F33BB}"/>
              </a:ext>
            </a:extLst>
          </p:cNvPr>
          <p:cNvSpPr>
            <a:spLocks noGrp="1"/>
          </p:cNvSpPr>
          <p:nvPr>
            <p:ph type="sldNum" sz="quarter" idx="12"/>
          </p:nvPr>
        </p:nvSpPr>
        <p:spPr/>
        <p:txBody>
          <a:bodyPr/>
          <a:lstStyle/>
          <a:p>
            <a:fld id="{039594E2-DD67-8748-9F72-46C8CFC01FDA}" type="slidenum">
              <a:rPr lang="en-US" smtClean="0"/>
              <a:t>25</a:t>
            </a:fld>
            <a:endParaRPr lang="en-US"/>
          </a:p>
        </p:txBody>
      </p:sp>
      <p:sp>
        <p:nvSpPr>
          <p:cNvPr id="4" name="Title 3">
            <a:extLst>
              <a:ext uri="{FF2B5EF4-FFF2-40B4-BE49-F238E27FC236}">
                <a16:creationId xmlns:a16="http://schemas.microsoft.com/office/drawing/2014/main" id="{A9716D0D-AFE1-794A-AFE1-FC4DF4962BFE}"/>
              </a:ext>
            </a:extLst>
          </p:cNvPr>
          <p:cNvSpPr>
            <a:spLocks noGrp="1"/>
          </p:cNvSpPr>
          <p:nvPr>
            <p:ph type="title"/>
          </p:nvPr>
        </p:nvSpPr>
        <p:spPr/>
        <p:txBody>
          <a:bodyPr/>
          <a:lstStyle/>
          <a:p>
            <a:r>
              <a:rPr lang="en-US" dirty="0"/>
              <a:t>Binary Operators</a:t>
            </a:r>
          </a:p>
        </p:txBody>
      </p:sp>
      <p:pic>
        <p:nvPicPr>
          <p:cNvPr id="6" name="Picture 5">
            <a:extLst>
              <a:ext uri="{FF2B5EF4-FFF2-40B4-BE49-F238E27FC236}">
                <a16:creationId xmlns:a16="http://schemas.microsoft.com/office/drawing/2014/main" id="{8E3B2A3D-05E0-A24B-811B-166C6B99E475}"/>
              </a:ext>
            </a:extLst>
          </p:cNvPr>
          <p:cNvPicPr>
            <a:picLocks noChangeAspect="1"/>
          </p:cNvPicPr>
          <p:nvPr/>
        </p:nvPicPr>
        <p:blipFill rotWithShape="1">
          <a:blip r:embed="rId2"/>
          <a:srcRect b="10915"/>
          <a:stretch/>
        </p:blipFill>
        <p:spPr>
          <a:xfrm>
            <a:off x="3156191" y="4819871"/>
            <a:ext cx="5882706" cy="1694051"/>
          </a:xfrm>
          <a:prstGeom prst="rect">
            <a:avLst/>
          </a:prstGeom>
        </p:spPr>
      </p:pic>
    </p:spTree>
    <p:extLst>
      <p:ext uri="{BB962C8B-B14F-4D97-AF65-F5344CB8AC3E}">
        <p14:creationId xmlns:p14="http://schemas.microsoft.com/office/powerpoint/2010/main" val="26775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E931B3-A64B-D046-84A9-650337081D89}"/>
              </a:ext>
            </a:extLst>
          </p:cNvPr>
          <p:cNvSpPr>
            <a:spLocks noGrp="1"/>
          </p:cNvSpPr>
          <p:nvPr>
            <p:ph idx="1"/>
          </p:nvPr>
        </p:nvSpPr>
        <p:spPr/>
        <p:txBody>
          <a:bodyPr/>
          <a:lstStyle/>
          <a:p>
            <a:r>
              <a:rPr lang="en-US" dirty="0"/>
              <a:t>Matplotlib is a plotting library that can be used to generate graphs and charts.</a:t>
            </a:r>
          </a:p>
          <a:p>
            <a:endParaRPr lang="en-US" dirty="0"/>
          </a:p>
          <a:p>
            <a:r>
              <a:rPr lang="en-US" dirty="0"/>
              <a:t>Designed to have similar functions and usability comparable to MATLAB’s plotting functions.</a:t>
            </a:r>
          </a:p>
        </p:txBody>
      </p:sp>
      <p:sp>
        <p:nvSpPr>
          <p:cNvPr id="3" name="Slide Number Placeholder 2">
            <a:extLst>
              <a:ext uri="{FF2B5EF4-FFF2-40B4-BE49-F238E27FC236}">
                <a16:creationId xmlns:a16="http://schemas.microsoft.com/office/drawing/2014/main" id="{DA3B3DD1-E40B-9B43-B50F-7B7888E4381E}"/>
              </a:ext>
            </a:extLst>
          </p:cNvPr>
          <p:cNvSpPr>
            <a:spLocks noGrp="1"/>
          </p:cNvSpPr>
          <p:nvPr>
            <p:ph type="sldNum" sz="quarter" idx="12"/>
          </p:nvPr>
        </p:nvSpPr>
        <p:spPr/>
        <p:txBody>
          <a:bodyPr/>
          <a:lstStyle/>
          <a:p>
            <a:fld id="{039594E2-DD67-8748-9F72-46C8CFC01FDA}" type="slidenum">
              <a:rPr lang="en-US" smtClean="0"/>
              <a:t>26</a:t>
            </a:fld>
            <a:endParaRPr lang="en-US"/>
          </a:p>
        </p:txBody>
      </p:sp>
      <p:sp>
        <p:nvSpPr>
          <p:cNvPr id="4" name="Title 3">
            <a:extLst>
              <a:ext uri="{FF2B5EF4-FFF2-40B4-BE49-F238E27FC236}">
                <a16:creationId xmlns:a16="http://schemas.microsoft.com/office/drawing/2014/main" id="{E50439F5-C7B5-E941-8ADC-334E95CF0C9F}"/>
              </a:ext>
            </a:extLst>
          </p:cNvPr>
          <p:cNvSpPr>
            <a:spLocks noGrp="1"/>
          </p:cNvSpPr>
          <p:nvPr>
            <p:ph type="title"/>
          </p:nvPr>
        </p:nvSpPr>
        <p:spPr/>
        <p:txBody>
          <a:bodyPr/>
          <a:lstStyle/>
          <a:p>
            <a:r>
              <a:rPr lang="en-US" dirty="0"/>
              <a:t>Matplotlib</a:t>
            </a:r>
          </a:p>
        </p:txBody>
      </p:sp>
      <p:pic>
        <p:nvPicPr>
          <p:cNvPr id="6" name="Picture 5">
            <a:extLst>
              <a:ext uri="{FF2B5EF4-FFF2-40B4-BE49-F238E27FC236}">
                <a16:creationId xmlns:a16="http://schemas.microsoft.com/office/drawing/2014/main" id="{36A3246E-8766-0748-A7C6-0C8B26A8B63F}"/>
              </a:ext>
            </a:extLst>
          </p:cNvPr>
          <p:cNvPicPr>
            <a:picLocks noChangeAspect="1"/>
          </p:cNvPicPr>
          <p:nvPr/>
        </p:nvPicPr>
        <p:blipFill>
          <a:blip r:embed="rId2"/>
          <a:stretch>
            <a:fillRect/>
          </a:stretch>
        </p:blipFill>
        <p:spPr>
          <a:xfrm>
            <a:off x="578070" y="4507079"/>
            <a:ext cx="4690679" cy="1125763"/>
          </a:xfrm>
          <a:prstGeom prst="rect">
            <a:avLst/>
          </a:prstGeom>
        </p:spPr>
      </p:pic>
      <p:pic>
        <p:nvPicPr>
          <p:cNvPr id="7" name="Picture 6">
            <a:extLst>
              <a:ext uri="{FF2B5EF4-FFF2-40B4-BE49-F238E27FC236}">
                <a16:creationId xmlns:a16="http://schemas.microsoft.com/office/drawing/2014/main" id="{BD4BBDED-2B68-234C-A500-0177552A5981}"/>
              </a:ext>
            </a:extLst>
          </p:cNvPr>
          <p:cNvPicPr>
            <a:picLocks noChangeAspect="1"/>
          </p:cNvPicPr>
          <p:nvPr/>
        </p:nvPicPr>
        <p:blipFill>
          <a:blip r:embed="rId3"/>
          <a:stretch>
            <a:fillRect/>
          </a:stretch>
        </p:blipFill>
        <p:spPr>
          <a:xfrm>
            <a:off x="5801711" y="4244751"/>
            <a:ext cx="6211176" cy="2021905"/>
          </a:xfrm>
          <a:prstGeom prst="rect">
            <a:avLst/>
          </a:prstGeom>
        </p:spPr>
      </p:pic>
    </p:spTree>
    <p:extLst>
      <p:ext uri="{BB962C8B-B14F-4D97-AF65-F5344CB8AC3E}">
        <p14:creationId xmlns:p14="http://schemas.microsoft.com/office/powerpoint/2010/main" val="4231625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700F9B-4926-C343-B6D7-ECEF6B2AECB5}"/>
              </a:ext>
            </a:extLst>
          </p:cNvPr>
          <p:cNvSpPr>
            <a:spLocks noGrp="1"/>
          </p:cNvSpPr>
          <p:nvPr>
            <p:ph type="sldNum" sz="quarter" idx="12"/>
          </p:nvPr>
        </p:nvSpPr>
        <p:spPr/>
        <p:txBody>
          <a:bodyPr/>
          <a:lstStyle/>
          <a:p>
            <a:fld id="{039594E2-DD67-8748-9F72-46C8CFC01FDA}" type="slidenum">
              <a:rPr lang="en-US" smtClean="0"/>
              <a:t>27</a:t>
            </a:fld>
            <a:endParaRPr lang="en-US"/>
          </a:p>
        </p:txBody>
      </p:sp>
      <p:sp>
        <p:nvSpPr>
          <p:cNvPr id="4" name="Title 3">
            <a:extLst>
              <a:ext uri="{FF2B5EF4-FFF2-40B4-BE49-F238E27FC236}">
                <a16:creationId xmlns:a16="http://schemas.microsoft.com/office/drawing/2014/main" id="{9A7C2157-85D0-A648-A0B3-4CB1AC62F8AC}"/>
              </a:ext>
            </a:extLst>
          </p:cNvPr>
          <p:cNvSpPr>
            <a:spLocks noGrp="1"/>
          </p:cNvSpPr>
          <p:nvPr>
            <p:ph type="title"/>
          </p:nvPr>
        </p:nvSpPr>
        <p:spPr/>
        <p:txBody>
          <a:bodyPr/>
          <a:lstStyle/>
          <a:p>
            <a:r>
              <a:rPr lang="en-US" dirty="0"/>
              <a:t>Plotting Functions</a:t>
            </a:r>
          </a:p>
        </p:txBody>
      </p:sp>
      <p:pic>
        <p:nvPicPr>
          <p:cNvPr id="6" name="Picture 5">
            <a:extLst>
              <a:ext uri="{FF2B5EF4-FFF2-40B4-BE49-F238E27FC236}">
                <a16:creationId xmlns:a16="http://schemas.microsoft.com/office/drawing/2014/main" id="{6E895C69-1137-3245-A06A-A2319E63AEEA}"/>
              </a:ext>
            </a:extLst>
          </p:cNvPr>
          <p:cNvPicPr>
            <a:picLocks noChangeAspect="1"/>
          </p:cNvPicPr>
          <p:nvPr/>
        </p:nvPicPr>
        <p:blipFill>
          <a:blip r:embed="rId2"/>
          <a:stretch>
            <a:fillRect/>
          </a:stretch>
        </p:blipFill>
        <p:spPr>
          <a:xfrm>
            <a:off x="5689600" y="1510610"/>
            <a:ext cx="5842000" cy="4381500"/>
          </a:xfrm>
          <a:prstGeom prst="rect">
            <a:avLst/>
          </a:prstGeom>
        </p:spPr>
      </p:pic>
      <p:pic>
        <p:nvPicPr>
          <p:cNvPr id="8" name="Picture 7">
            <a:extLst>
              <a:ext uri="{FF2B5EF4-FFF2-40B4-BE49-F238E27FC236}">
                <a16:creationId xmlns:a16="http://schemas.microsoft.com/office/drawing/2014/main" id="{D8E55644-CF4B-2B40-8865-EC8B18F5DC8E}"/>
              </a:ext>
            </a:extLst>
          </p:cNvPr>
          <p:cNvPicPr>
            <a:picLocks noChangeAspect="1"/>
          </p:cNvPicPr>
          <p:nvPr/>
        </p:nvPicPr>
        <p:blipFill>
          <a:blip r:embed="rId3"/>
          <a:stretch>
            <a:fillRect/>
          </a:stretch>
        </p:blipFill>
        <p:spPr>
          <a:xfrm>
            <a:off x="933450" y="2963628"/>
            <a:ext cx="4248150" cy="1475465"/>
          </a:xfrm>
          <a:prstGeom prst="rect">
            <a:avLst/>
          </a:prstGeom>
        </p:spPr>
      </p:pic>
    </p:spTree>
    <p:extLst>
      <p:ext uri="{BB962C8B-B14F-4D97-AF65-F5344CB8AC3E}">
        <p14:creationId xmlns:p14="http://schemas.microsoft.com/office/powerpoint/2010/main" val="156024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B58594-EC1E-6A44-B37A-A6E6BB31D19A}"/>
              </a:ext>
            </a:extLst>
          </p:cNvPr>
          <p:cNvSpPr>
            <a:spLocks noGrp="1"/>
          </p:cNvSpPr>
          <p:nvPr>
            <p:ph type="sldNum" sz="quarter" idx="12"/>
          </p:nvPr>
        </p:nvSpPr>
        <p:spPr/>
        <p:txBody>
          <a:bodyPr/>
          <a:lstStyle/>
          <a:p>
            <a:fld id="{039594E2-DD67-8748-9F72-46C8CFC01FDA}" type="slidenum">
              <a:rPr lang="en-US" smtClean="0"/>
              <a:t>3</a:t>
            </a:fld>
            <a:endParaRPr lang="en-US"/>
          </a:p>
        </p:txBody>
      </p:sp>
      <p:sp>
        <p:nvSpPr>
          <p:cNvPr id="4" name="Title 3">
            <a:extLst>
              <a:ext uri="{FF2B5EF4-FFF2-40B4-BE49-F238E27FC236}">
                <a16:creationId xmlns:a16="http://schemas.microsoft.com/office/drawing/2014/main" id="{55727D70-DB11-5B42-BC3C-9C98ADC9DB65}"/>
              </a:ext>
            </a:extLst>
          </p:cNvPr>
          <p:cNvSpPr>
            <a:spLocks noGrp="1"/>
          </p:cNvSpPr>
          <p:nvPr>
            <p:ph type="title"/>
          </p:nvPr>
        </p:nvSpPr>
        <p:spPr/>
        <p:txBody>
          <a:bodyPr/>
          <a:lstStyle/>
          <a:p>
            <a:r>
              <a:rPr lang="en-US" dirty="0"/>
              <a:t>What’s Wrong Here?</a:t>
            </a:r>
          </a:p>
        </p:txBody>
      </p:sp>
      <p:pic>
        <p:nvPicPr>
          <p:cNvPr id="6" name="Picture 5">
            <a:extLst>
              <a:ext uri="{FF2B5EF4-FFF2-40B4-BE49-F238E27FC236}">
                <a16:creationId xmlns:a16="http://schemas.microsoft.com/office/drawing/2014/main" id="{58EA3128-F0E1-3D41-8DD2-DFA406D62EFE}"/>
              </a:ext>
            </a:extLst>
          </p:cNvPr>
          <p:cNvPicPr>
            <a:picLocks noChangeAspect="1"/>
          </p:cNvPicPr>
          <p:nvPr/>
        </p:nvPicPr>
        <p:blipFill>
          <a:blip r:embed="rId3"/>
          <a:stretch>
            <a:fillRect/>
          </a:stretch>
        </p:blipFill>
        <p:spPr>
          <a:xfrm>
            <a:off x="1153074" y="1140944"/>
            <a:ext cx="9885853" cy="5396491"/>
          </a:xfrm>
          <a:prstGeom prst="rect">
            <a:avLst/>
          </a:prstGeom>
        </p:spPr>
      </p:pic>
    </p:spTree>
    <p:extLst>
      <p:ext uri="{BB962C8B-B14F-4D97-AF65-F5344CB8AC3E}">
        <p14:creationId xmlns:p14="http://schemas.microsoft.com/office/powerpoint/2010/main" val="334948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B58594-EC1E-6A44-B37A-A6E6BB31D19A}"/>
              </a:ext>
            </a:extLst>
          </p:cNvPr>
          <p:cNvSpPr>
            <a:spLocks noGrp="1"/>
          </p:cNvSpPr>
          <p:nvPr>
            <p:ph type="sldNum" sz="quarter" idx="12"/>
          </p:nvPr>
        </p:nvSpPr>
        <p:spPr/>
        <p:txBody>
          <a:bodyPr/>
          <a:lstStyle/>
          <a:p>
            <a:fld id="{039594E2-DD67-8748-9F72-46C8CFC01FDA}" type="slidenum">
              <a:rPr lang="en-US" smtClean="0"/>
              <a:t>4</a:t>
            </a:fld>
            <a:endParaRPr lang="en-US"/>
          </a:p>
        </p:txBody>
      </p:sp>
      <p:sp>
        <p:nvSpPr>
          <p:cNvPr id="4" name="Title 3">
            <a:extLst>
              <a:ext uri="{FF2B5EF4-FFF2-40B4-BE49-F238E27FC236}">
                <a16:creationId xmlns:a16="http://schemas.microsoft.com/office/drawing/2014/main" id="{55727D70-DB11-5B42-BC3C-9C98ADC9DB65}"/>
              </a:ext>
            </a:extLst>
          </p:cNvPr>
          <p:cNvSpPr>
            <a:spLocks noGrp="1"/>
          </p:cNvSpPr>
          <p:nvPr>
            <p:ph type="title"/>
          </p:nvPr>
        </p:nvSpPr>
        <p:spPr/>
        <p:txBody>
          <a:bodyPr/>
          <a:lstStyle/>
          <a:p>
            <a:r>
              <a:rPr lang="en-US" dirty="0"/>
              <a:t>What’s Wrong Here?</a:t>
            </a:r>
          </a:p>
        </p:txBody>
      </p:sp>
      <p:pic>
        <p:nvPicPr>
          <p:cNvPr id="5" name="Picture 4">
            <a:extLst>
              <a:ext uri="{FF2B5EF4-FFF2-40B4-BE49-F238E27FC236}">
                <a16:creationId xmlns:a16="http://schemas.microsoft.com/office/drawing/2014/main" id="{9B9D7F61-95BD-DD40-949D-36DDF0D94BAE}"/>
              </a:ext>
            </a:extLst>
          </p:cNvPr>
          <p:cNvPicPr>
            <a:picLocks noChangeAspect="1"/>
          </p:cNvPicPr>
          <p:nvPr/>
        </p:nvPicPr>
        <p:blipFill>
          <a:blip r:embed="rId3"/>
          <a:stretch>
            <a:fillRect/>
          </a:stretch>
        </p:blipFill>
        <p:spPr>
          <a:xfrm>
            <a:off x="299998" y="2343807"/>
            <a:ext cx="11592005" cy="2701157"/>
          </a:xfrm>
          <a:prstGeom prst="rect">
            <a:avLst/>
          </a:prstGeom>
        </p:spPr>
      </p:pic>
    </p:spTree>
    <p:extLst>
      <p:ext uri="{BB962C8B-B14F-4D97-AF65-F5344CB8AC3E}">
        <p14:creationId xmlns:p14="http://schemas.microsoft.com/office/powerpoint/2010/main" val="334341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26E1-4BFF-413E-928E-DE8C16B6B70E}"/>
              </a:ext>
            </a:extLst>
          </p:cNvPr>
          <p:cNvSpPr>
            <a:spLocks noGrp="1"/>
          </p:cNvSpPr>
          <p:nvPr>
            <p:ph type="title"/>
          </p:nvPr>
        </p:nvSpPr>
        <p:spPr/>
        <p:txBody>
          <a:bodyPr/>
          <a:lstStyle/>
          <a:p>
            <a:r>
              <a:rPr lang="en-US" dirty="0"/>
              <a:t>General Rules for Functions</a:t>
            </a:r>
          </a:p>
        </p:txBody>
      </p:sp>
      <p:sp>
        <p:nvSpPr>
          <p:cNvPr id="3" name="Content Placeholder 2">
            <a:extLst>
              <a:ext uri="{FF2B5EF4-FFF2-40B4-BE49-F238E27FC236}">
                <a16:creationId xmlns:a16="http://schemas.microsoft.com/office/drawing/2014/main" id="{C1A0EF81-5384-459D-9D34-A4CCA3D9F3F9}"/>
              </a:ext>
            </a:extLst>
          </p:cNvPr>
          <p:cNvSpPr>
            <a:spLocks noGrp="1"/>
          </p:cNvSpPr>
          <p:nvPr>
            <p:ph idx="1"/>
          </p:nvPr>
        </p:nvSpPr>
        <p:spPr/>
        <p:txBody>
          <a:bodyPr/>
          <a:lstStyle/>
          <a:p>
            <a:pPr marL="0" indent="0">
              <a:buNone/>
            </a:pPr>
            <a:r>
              <a:rPr lang="en-US" dirty="0"/>
              <a:t>If some logic is repeated throughout your code, use a function:</a:t>
            </a:r>
          </a:p>
          <a:p>
            <a:pPr lvl="1"/>
            <a:r>
              <a:rPr lang="en-US" dirty="0"/>
              <a:t>With less repeated code, you can minimize copy-paste errors.  Further, if the logic changes, you need only change one aspect of the code, not N aspects of it (where N is each copied instance).</a:t>
            </a:r>
          </a:p>
          <a:p>
            <a:pPr lvl="1"/>
            <a:endParaRPr lang="en-US" dirty="0"/>
          </a:p>
          <a:p>
            <a:pPr lvl="1"/>
            <a:r>
              <a:rPr lang="en-US" dirty="0"/>
              <a:t>Exception: If the logic/action is repeated, but an alternative function already exists, use that instead. Don’t re-invent the wheel!</a:t>
            </a:r>
          </a:p>
          <a:p>
            <a:endParaRPr lang="en-US" dirty="0"/>
          </a:p>
          <a:p>
            <a:pPr marL="0" indent="0">
              <a:buNone/>
            </a:pPr>
            <a:r>
              <a:rPr lang="en-US" dirty="0"/>
              <a:t>If some logic is only run once, then it makes no difference to have or not have a function and can in fact be detrimental to reading the code if a function is made and displaced from said segment of code.</a:t>
            </a:r>
          </a:p>
        </p:txBody>
      </p:sp>
      <p:sp>
        <p:nvSpPr>
          <p:cNvPr id="4" name="Slide Number Placeholder 3">
            <a:extLst>
              <a:ext uri="{FF2B5EF4-FFF2-40B4-BE49-F238E27FC236}">
                <a16:creationId xmlns:a16="http://schemas.microsoft.com/office/drawing/2014/main" id="{C47EB678-0870-4311-8E66-4FEE7B273DE5}"/>
              </a:ext>
            </a:extLst>
          </p:cNvPr>
          <p:cNvSpPr>
            <a:spLocks noGrp="1"/>
          </p:cNvSpPr>
          <p:nvPr>
            <p:ph type="sldNum" sz="quarter" idx="12"/>
          </p:nvPr>
        </p:nvSpPr>
        <p:spPr/>
        <p:txBody>
          <a:bodyPr/>
          <a:lstStyle/>
          <a:p>
            <a:fld id="{0CFEC368-1D7A-4F81-ABF6-AE0E36BAF64C}" type="slidenum">
              <a:rPr lang="en-US" smtClean="0"/>
              <a:pPr/>
              <a:t>5</a:t>
            </a:fld>
            <a:endParaRPr lang="en-US"/>
          </a:p>
        </p:txBody>
      </p:sp>
    </p:spTree>
    <p:extLst>
      <p:ext uri="{BB962C8B-B14F-4D97-AF65-F5344CB8AC3E}">
        <p14:creationId xmlns:p14="http://schemas.microsoft.com/office/powerpoint/2010/main" val="250631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C3E512-3383-DC4F-ABF0-AE981A9B6867}"/>
              </a:ext>
            </a:extLst>
          </p:cNvPr>
          <p:cNvSpPr>
            <a:spLocks noGrp="1"/>
          </p:cNvSpPr>
          <p:nvPr>
            <p:ph idx="1"/>
          </p:nvPr>
        </p:nvSpPr>
        <p:spPr/>
        <p:txBody>
          <a:bodyPr>
            <a:normAutofit lnSpcReduction="10000"/>
          </a:bodyPr>
          <a:lstStyle/>
          <a:p>
            <a:r>
              <a:rPr lang="en-US" dirty="0"/>
              <a:t>A lambda function is an anonymous function that we define without a name. We use the keyword </a:t>
            </a:r>
            <a:r>
              <a:rPr lang="en-US" i="1" dirty="0"/>
              <a:t>lambda</a:t>
            </a:r>
            <a:r>
              <a:rPr lang="en-US" dirty="0"/>
              <a:t> to indicate a lambda function.</a:t>
            </a:r>
          </a:p>
          <a:p>
            <a:endParaRPr lang="en-US" dirty="0"/>
          </a:p>
          <a:p>
            <a:endParaRPr lang="en-US" dirty="0"/>
          </a:p>
          <a:p>
            <a:endParaRPr lang="en-US" dirty="0"/>
          </a:p>
          <a:p>
            <a:endParaRPr lang="en-US" dirty="0"/>
          </a:p>
          <a:p>
            <a:pPr marL="0" indent="0">
              <a:buNone/>
            </a:pPr>
            <a:endParaRPr lang="en-US" dirty="0"/>
          </a:p>
          <a:p>
            <a:r>
              <a:rPr lang="en-US" dirty="0"/>
              <a:t>We can call the lambda function just like we would call any other function. We generally use them whenever we have very short functions that we can write in a single line (especially math functions).</a:t>
            </a:r>
          </a:p>
        </p:txBody>
      </p:sp>
      <p:sp>
        <p:nvSpPr>
          <p:cNvPr id="3" name="Slide Number Placeholder 2">
            <a:extLst>
              <a:ext uri="{FF2B5EF4-FFF2-40B4-BE49-F238E27FC236}">
                <a16:creationId xmlns:a16="http://schemas.microsoft.com/office/drawing/2014/main" id="{1D737F73-43B1-984B-A245-6D62D74E6892}"/>
              </a:ext>
            </a:extLst>
          </p:cNvPr>
          <p:cNvSpPr>
            <a:spLocks noGrp="1"/>
          </p:cNvSpPr>
          <p:nvPr>
            <p:ph type="sldNum" sz="quarter" idx="12"/>
          </p:nvPr>
        </p:nvSpPr>
        <p:spPr/>
        <p:txBody>
          <a:bodyPr/>
          <a:lstStyle/>
          <a:p>
            <a:fld id="{039594E2-DD67-8748-9F72-46C8CFC01FDA}" type="slidenum">
              <a:rPr lang="en-US" smtClean="0"/>
              <a:t>6</a:t>
            </a:fld>
            <a:endParaRPr lang="en-US"/>
          </a:p>
        </p:txBody>
      </p:sp>
      <p:sp>
        <p:nvSpPr>
          <p:cNvPr id="4" name="Title 3">
            <a:extLst>
              <a:ext uri="{FF2B5EF4-FFF2-40B4-BE49-F238E27FC236}">
                <a16:creationId xmlns:a16="http://schemas.microsoft.com/office/drawing/2014/main" id="{B5B1330C-FD0D-DC44-AD9B-5AEAC540A7EB}"/>
              </a:ext>
            </a:extLst>
          </p:cNvPr>
          <p:cNvSpPr>
            <a:spLocks noGrp="1"/>
          </p:cNvSpPr>
          <p:nvPr>
            <p:ph type="title"/>
          </p:nvPr>
        </p:nvSpPr>
        <p:spPr/>
        <p:txBody>
          <a:bodyPr/>
          <a:lstStyle/>
          <a:p>
            <a:r>
              <a:rPr lang="en-US" dirty="0"/>
              <a:t>Lambda Functions</a:t>
            </a:r>
          </a:p>
        </p:txBody>
      </p:sp>
      <p:grpSp>
        <p:nvGrpSpPr>
          <p:cNvPr id="14" name="Group 13">
            <a:extLst>
              <a:ext uri="{FF2B5EF4-FFF2-40B4-BE49-F238E27FC236}">
                <a16:creationId xmlns:a16="http://schemas.microsoft.com/office/drawing/2014/main" id="{BD87B831-6A31-D744-946B-D873BCBE148F}"/>
              </a:ext>
            </a:extLst>
          </p:cNvPr>
          <p:cNvGrpSpPr/>
          <p:nvPr/>
        </p:nvGrpSpPr>
        <p:grpSpPr>
          <a:xfrm>
            <a:off x="3639498" y="2116273"/>
            <a:ext cx="5590846" cy="2174055"/>
            <a:chOff x="3721319" y="2299205"/>
            <a:chExt cx="5590846" cy="2174055"/>
          </a:xfrm>
        </p:grpSpPr>
        <p:pic>
          <p:nvPicPr>
            <p:cNvPr id="6" name="Picture 5">
              <a:extLst>
                <a:ext uri="{FF2B5EF4-FFF2-40B4-BE49-F238E27FC236}">
                  <a16:creationId xmlns:a16="http://schemas.microsoft.com/office/drawing/2014/main" id="{A7AF775C-C914-724C-98A2-9DCEC4F95762}"/>
                </a:ext>
              </a:extLst>
            </p:cNvPr>
            <p:cNvPicPr>
              <a:picLocks noChangeAspect="1"/>
            </p:cNvPicPr>
            <p:nvPr/>
          </p:nvPicPr>
          <p:blipFill>
            <a:blip r:embed="rId2"/>
            <a:stretch>
              <a:fillRect/>
            </a:stretch>
          </p:blipFill>
          <p:spPr>
            <a:xfrm>
              <a:off x="3721319" y="3519432"/>
              <a:ext cx="4518134" cy="953828"/>
            </a:xfrm>
            <a:prstGeom prst="rect">
              <a:avLst/>
            </a:prstGeom>
          </p:spPr>
        </p:pic>
        <p:sp>
          <p:nvSpPr>
            <p:cNvPr id="7" name="TextBox 6">
              <a:extLst>
                <a:ext uri="{FF2B5EF4-FFF2-40B4-BE49-F238E27FC236}">
                  <a16:creationId xmlns:a16="http://schemas.microsoft.com/office/drawing/2014/main" id="{38CD9895-0EB3-1B43-88FD-483DF81089DD}"/>
                </a:ext>
              </a:extLst>
            </p:cNvPr>
            <p:cNvSpPr txBox="1"/>
            <p:nvPr/>
          </p:nvSpPr>
          <p:spPr>
            <a:xfrm>
              <a:off x="4164723" y="2299205"/>
              <a:ext cx="1587062" cy="369332"/>
            </a:xfrm>
            <a:prstGeom prst="rect">
              <a:avLst/>
            </a:prstGeom>
            <a:noFill/>
          </p:spPr>
          <p:txBody>
            <a:bodyPr wrap="square" rtlCol="0">
              <a:spAutoFit/>
            </a:bodyPr>
            <a:lstStyle/>
            <a:p>
              <a:r>
                <a:rPr lang="en-US" dirty="0">
                  <a:latin typeface="Cambria" panose="02040503050406030204" pitchFamily="18" charset="0"/>
                </a:rPr>
                <a:t>Input variable</a:t>
              </a:r>
            </a:p>
          </p:txBody>
        </p:sp>
        <p:sp>
          <p:nvSpPr>
            <p:cNvPr id="8" name="TextBox 7">
              <a:extLst>
                <a:ext uri="{FF2B5EF4-FFF2-40B4-BE49-F238E27FC236}">
                  <a16:creationId xmlns:a16="http://schemas.microsoft.com/office/drawing/2014/main" id="{F26B4192-BBCB-F64E-911E-4B692134AF9D}"/>
                </a:ext>
              </a:extLst>
            </p:cNvPr>
            <p:cNvSpPr txBox="1"/>
            <p:nvPr/>
          </p:nvSpPr>
          <p:spPr>
            <a:xfrm>
              <a:off x="7943849" y="2433113"/>
              <a:ext cx="1368316" cy="646331"/>
            </a:xfrm>
            <a:prstGeom prst="rect">
              <a:avLst/>
            </a:prstGeom>
            <a:noFill/>
          </p:spPr>
          <p:txBody>
            <a:bodyPr wrap="square" rtlCol="0">
              <a:spAutoFit/>
            </a:bodyPr>
            <a:lstStyle/>
            <a:p>
              <a:r>
                <a:rPr lang="en-US" dirty="0">
                  <a:latin typeface="Cambria" panose="02040503050406030204" pitchFamily="18" charset="0"/>
                </a:rPr>
                <a:t>Function expression</a:t>
              </a:r>
            </a:p>
          </p:txBody>
        </p:sp>
        <p:cxnSp>
          <p:nvCxnSpPr>
            <p:cNvPr id="10" name="Straight Arrow Connector 9">
              <a:extLst>
                <a:ext uri="{FF2B5EF4-FFF2-40B4-BE49-F238E27FC236}">
                  <a16:creationId xmlns:a16="http://schemas.microsoft.com/office/drawing/2014/main" id="{370B1CB1-E734-4F4F-8321-70E9EF3BBEE5}"/>
                </a:ext>
              </a:extLst>
            </p:cNvPr>
            <p:cNvCxnSpPr/>
            <p:nvPr/>
          </p:nvCxnSpPr>
          <p:spPr>
            <a:xfrm>
              <a:off x="5307724" y="2668537"/>
              <a:ext cx="1093076" cy="95753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2E0CACC-4DC2-B044-A47D-6EE4B7542AD7}"/>
                </a:ext>
              </a:extLst>
            </p:cNvPr>
            <p:cNvCxnSpPr>
              <a:cxnSpLocks/>
            </p:cNvCxnSpPr>
            <p:nvPr/>
          </p:nvCxnSpPr>
          <p:spPr>
            <a:xfrm flipH="1">
              <a:off x="7294834" y="2802445"/>
              <a:ext cx="649015" cy="7684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17A45085-9478-634D-8B26-126200DE3B77}"/>
              </a:ext>
            </a:extLst>
          </p:cNvPr>
          <p:cNvPicPr>
            <a:picLocks noChangeAspect="1"/>
          </p:cNvPicPr>
          <p:nvPr/>
        </p:nvPicPr>
        <p:blipFill>
          <a:blip r:embed="rId3"/>
          <a:stretch>
            <a:fillRect/>
          </a:stretch>
        </p:blipFill>
        <p:spPr>
          <a:xfrm>
            <a:off x="3639498" y="5933936"/>
            <a:ext cx="5139546" cy="599776"/>
          </a:xfrm>
          <a:prstGeom prst="rect">
            <a:avLst/>
          </a:prstGeom>
        </p:spPr>
      </p:pic>
    </p:spTree>
    <p:extLst>
      <p:ext uri="{BB962C8B-B14F-4D97-AF65-F5344CB8AC3E}">
        <p14:creationId xmlns:p14="http://schemas.microsoft.com/office/powerpoint/2010/main" val="93645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78E79-035E-5940-973A-17E572508B05}"/>
              </a:ext>
            </a:extLst>
          </p:cNvPr>
          <p:cNvSpPr>
            <a:spLocks noGrp="1"/>
          </p:cNvSpPr>
          <p:nvPr>
            <p:ph idx="1"/>
          </p:nvPr>
        </p:nvSpPr>
        <p:spPr/>
        <p:txBody>
          <a:bodyPr/>
          <a:lstStyle/>
          <a:p>
            <a:r>
              <a:rPr lang="en-US" dirty="0"/>
              <a:t>Most of what we’ve done so far in Python has been centered around the use of functions:</a:t>
            </a:r>
          </a:p>
          <a:p>
            <a:endParaRPr lang="en-US" dirty="0"/>
          </a:p>
          <a:p>
            <a:pPr lvl="1"/>
            <a:r>
              <a:rPr lang="en-US" dirty="0"/>
              <a:t>PIL – blurring, setting luminance, etc.</a:t>
            </a:r>
          </a:p>
          <a:p>
            <a:pPr lvl="1"/>
            <a:endParaRPr lang="en-US" dirty="0"/>
          </a:p>
          <a:p>
            <a:pPr lvl="1"/>
            <a:r>
              <a:rPr lang="en-US" dirty="0"/>
              <a:t>RSA Encryption – encrypting, decrypting, generating keys, etc.</a:t>
            </a:r>
          </a:p>
          <a:p>
            <a:endParaRPr lang="en-US" dirty="0"/>
          </a:p>
          <a:p>
            <a:r>
              <a:rPr lang="en-US" dirty="0"/>
              <a:t>For small, simple Python scripts, this </a:t>
            </a:r>
            <a:r>
              <a:rPr lang="en-US" i="1" dirty="0"/>
              <a:t>procedural</a:t>
            </a:r>
            <a:r>
              <a:rPr lang="en-US" dirty="0"/>
              <a:t> approach works well!</a:t>
            </a:r>
          </a:p>
        </p:txBody>
      </p:sp>
      <p:sp>
        <p:nvSpPr>
          <p:cNvPr id="3" name="Slide Number Placeholder 2">
            <a:extLst>
              <a:ext uri="{FF2B5EF4-FFF2-40B4-BE49-F238E27FC236}">
                <a16:creationId xmlns:a16="http://schemas.microsoft.com/office/drawing/2014/main" id="{135F4C80-2F9D-BF4B-9B31-F0BBCD6110D5}"/>
              </a:ext>
            </a:extLst>
          </p:cNvPr>
          <p:cNvSpPr>
            <a:spLocks noGrp="1"/>
          </p:cNvSpPr>
          <p:nvPr>
            <p:ph type="sldNum" sz="quarter" idx="12"/>
          </p:nvPr>
        </p:nvSpPr>
        <p:spPr/>
        <p:txBody>
          <a:bodyPr/>
          <a:lstStyle/>
          <a:p>
            <a:fld id="{039594E2-DD67-8748-9F72-46C8CFC01FDA}" type="slidenum">
              <a:rPr lang="en-US" smtClean="0"/>
              <a:t>7</a:t>
            </a:fld>
            <a:endParaRPr lang="en-US"/>
          </a:p>
        </p:txBody>
      </p:sp>
      <p:sp>
        <p:nvSpPr>
          <p:cNvPr id="4" name="Title 3">
            <a:extLst>
              <a:ext uri="{FF2B5EF4-FFF2-40B4-BE49-F238E27FC236}">
                <a16:creationId xmlns:a16="http://schemas.microsoft.com/office/drawing/2014/main" id="{2518E347-BBAE-FE4B-8F7E-BC1A61AF0148}"/>
              </a:ext>
            </a:extLst>
          </p:cNvPr>
          <p:cNvSpPr>
            <a:spLocks noGrp="1"/>
          </p:cNvSpPr>
          <p:nvPr>
            <p:ph type="title"/>
          </p:nvPr>
        </p:nvSpPr>
        <p:spPr/>
        <p:txBody>
          <a:bodyPr/>
          <a:lstStyle/>
          <a:p>
            <a:r>
              <a:rPr lang="en-US" dirty="0"/>
              <a:t>Procedural Programming</a:t>
            </a:r>
          </a:p>
        </p:txBody>
      </p:sp>
    </p:spTree>
    <p:extLst>
      <p:ext uri="{BB962C8B-B14F-4D97-AF65-F5344CB8AC3E}">
        <p14:creationId xmlns:p14="http://schemas.microsoft.com/office/powerpoint/2010/main" val="6369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FA902E-079D-E841-831F-BA2FE66257C6}"/>
              </a:ext>
            </a:extLst>
          </p:cNvPr>
          <p:cNvSpPr>
            <a:spLocks noGrp="1"/>
          </p:cNvSpPr>
          <p:nvPr>
            <p:ph idx="1"/>
          </p:nvPr>
        </p:nvSpPr>
        <p:spPr/>
        <p:txBody>
          <a:bodyPr/>
          <a:lstStyle/>
          <a:p>
            <a:r>
              <a:rPr lang="en-US" dirty="0"/>
              <a:t>During the 1950s – 1980s, computer programs and software systems were advancing forward and increasing in size and complexity (quite rapidly).</a:t>
            </a:r>
          </a:p>
          <a:p>
            <a:endParaRPr lang="en-US" dirty="0"/>
          </a:p>
          <a:p>
            <a:r>
              <a:rPr lang="en-US" dirty="0"/>
              <a:t>By the mid-1980s, there was a new programming approach that became the main way to write new software – </a:t>
            </a:r>
            <a:r>
              <a:rPr lang="en-US" i="1" dirty="0"/>
              <a:t>Object-Oriented Programming.</a:t>
            </a:r>
          </a:p>
          <a:p>
            <a:endParaRPr lang="en-US" dirty="0"/>
          </a:p>
          <a:p>
            <a:r>
              <a:rPr lang="en-US" dirty="0"/>
              <a:t>Using this approach makes it easier to write and modify large, complex programs.</a:t>
            </a:r>
          </a:p>
          <a:p>
            <a:endParaRPr lang="en-US" dirty="0"/>
          </a:p>
          <a:p>
            <a:endParaRPr lang="en-US" dirty="0"/>
          </a:p>
        </p:txBody>
      </p:sp>
      <p:sp>
        <p:nvSpPr>
          <p:cNvPr id="3" name="Slide Number Placeholder 2">
            <a:extLst>
              <a:ext uri="{FF2B5EF4-FFF2-40B4-BE49-F238E27FC236}">
                <a16:creationId xmlns:a16="http://schemas.microsoft.com/office/drawing/2014/main" id="{0DBB3CCF-1FB2-9D4A-8353-47F56AEF0D0E}"/>
              </a:ext>
            </a:extLst>
          </p:cNvPr>
          <p:cNvSpPr>
            <a:spLocks noGrp="1"/>
          </p:cNvSpPr>
          <p:nvPr>
            <p:ph type="sldNum" sz="quarter" idx="12"/>
          </p:nvPr>
        </p:nvSpPr>
        <p:spPr/>
        <p:txBody>
          <a:bodyPr/>
          <a:lstStyle/>
          <a:p>
            <a:fld id="{039594E2-DD67-8748-9F72-46C8CFC01FDA}" type="slidenum">
              <a:rPr lang="en-US" smtClean="0"/>
              <a:t>8</a:t>
            </a:fld>
            <a:endParaRPr lang="en-US"/>
          </a:p>
        </p:txBody>
      </p:sp>
      <p:sp>
        <p:nvSpPr>
          <p:cNvPr id="4" name="Title 3">
            <a:extLst>
              <a:ext uri="{FF2B5EF4-FFF2-40B4-BE49-F238E27FC236}">
                <a16:creationId xmlns:a16="http://schemas.microsoft.com/office/drawing/2014/main" id="{C0778E90-DBFA-2640-B2D3-362A1DD0B215}"/>
              </a:ext>
            </a:extLst>
          </p:cNvPr>
          <p:cNvSpPr>
            <a:spLocks noGrp="1"/>
          </p:cNvSpPr>
          <p:nvPr>
            <p:ph type="title"/>
          </p:nvPr>
        </p:nvSpPr>
        <p:spPr/>
        <p:txBody>
          <a:bodyPr/>
          <a:lstStyle/>
          <a:p>
            <a:r>
              <a:rPr lang="en-US" dirty="0"/>
              <a:t>An Idea</a:t>
            </a:r>
          </a:p>
        </p:txBody>
      </p:sp>
    </p:spTree>
    <p:extLst>
      <p:ext uri="{BB962C8B-B14F-4D97-AF65-F5344CB8AC3E}">
        <p14:creationId xmlns:p14="http://schemas.microsoft.com/office/powerpoint/2010/main" val="18150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247563-8C18-5243-B21E-3A6FF3D1C5D7}"/>
              </a:ext>
            </a:extLst>
          </p:cNvPr>
          <p:cNvSpPr>
            <a:spLocks noGrp="1"/>
          </p:cNvSpPr>
          <p:nvPr>
            <p:ph idx="1"/>
          </p:nvPr>
        </p:nvSpPr>
        <p:spPr>
          <a:xfrm>
            <a:off x="838200" y="1155781"/>
            <a:ext cx="5814848" cy="5021182"/>
          </a:xfrm>
        </p:spPr>
        <p:txBody>
          <a:bodyPr/>
          <a:lstStyle/>
          <a:p>
            <a:r>
              <a:rPr lang="en-US" i="1" dirty="0"/>
              <a:t>Objects </a:t>
            </a:r>
            <a:r>
              <a:rPr lang="en-US" dirty="0"/>
              <a:t>contain both data and functions.</a:t>
            </a:r>
          </a:p>
          <a:p>
            <a:endParaRPr lang="en-US" dirty="0"/>
          </a:p>
          <a:p>
            <a:r>
              <a:rPr lang="en-US" dirty="0"/>
              <a:t>A useful analogy for understanding this is to relate </a:t>
            </a:r>
            <a:r>
              <a:rPr lang="en-US" i="1" dirty="0"/>
              <a:t>objects</a:t>
            </a:r>
            <a:r>
              <a:rPr lang="en-US" dirty="0"/>
              <a:t> to </a:t>
            </a:r>
            <a:r>
              <a:rPr lang="en-US" i="1" dirty="0"/>
              <a:t>physical objects/concepts</a:t>
            </a:r>
            <a:r>
              <a:rPr lang="en-US" dirty="0"/>
              <a:t> in the real world, where the functions that operate on an object correspond to how real-world objects interact.</a:t>
            </a:r>
          </a:p>
        </p:txBody>
      </p:sp>
      <p:sp>
        <p:nvSpPr>
          <p:cNvPr id="3" name="Slide Number Placeholder 2">
            <a:extLst>
              <a:ext uri="{FF2B5EF4-FFF2-40B4-BE49-F238E27FC236}">
                <a16:creationId xmlns:a16="http://schemas.microsoft.com/office/drawing/2014/main" id="{6FA75FA2-63A8-0541-A833-3759F61C5901}"/>
              </a:ext>
            </a:extLst>
          </p:cNvPr>
          <p:cNvSpPr>
            <a:spLocks noGrp="1"/>
          </p:cNvSpPr>
          <p:nvPr>
            <p:ph type="sldNum" sz="quarter" idx="12"/>
          </p:nvPr>
        </p:nvSpPr>
        <p:spPr/>
        <p:txBody>
          <a:bodyPr/>
          <a:lstStyle/>
          <a:p>
            <a:fld id="{039594E2-DD67-8748-9F72-46C8CFC01FDA}" type="slidenum">
              <a:rPr lang="en-US" smtClean="0"/>
              <a:t>9</a:t>
            </a:fld>
            <a:endParaRPr lang="en-US"/>
          </a:p>
        </p:txBody>
      </p:sp>
      <p:sp>
        <p:nvSpPr>
          <p:cNvPr id="4" name="Title 3">
            <a:extLst>
              <a:ext uri="{FF2B5EF4-FFF2-40B4-BE49-F238E27FC236}">
                <a16:creationId xmlns:a16="http://schemas.microsoft.com/office/drawing/2014/main" id="{89E7A9A6-92C4-D342-B15E-DB611ABA903A}"/>
              </a:ext>
            </a:extLst>
          </p:cNvPr>
          <p:cNvSpPr>
            <a:spLocks noGrp="1"/>
          </p:cNvSpPr>
          <p:nvPr>
            <p:ph type="title"/>
          </p:nvPr>
        </p:nvSpPr>
        <p:spPr/>
        <p:txBody>
          <a:bodyPr/>
          <a:lstStyle/>
          <a:p>
            <a:r>
              <a:rPr lang="en-US" dirty="0"/>
              <a:t>What Are Objects?</a:t>
            </a:r>
          </a:p>
        </p:txBody>
      </p:sp>
      <p:pic>
        <p:nvPicPr>
          <p:cNvPr id="5" name="Picture 4">
            <a:extLst>
              <a:ext uri="{FF2B5EF4-FFF2-40B4-BE49-F238E27FC236}">
                <a16:creationId xmlns:a16="http://schemas.microsoft.com/office/drawing/2014/main" id="{45686714-1E94-294B-880C-B8C7B68A79C6}"/>
              </a:ext>
            </a:extLst>
          </p:cNvPr>
          <p:cNvPicPr>
            <a:picLocks noChangeAspect="1"/>
          </p:cNvPicPr>
          <p:nvPr/>
        </p:nvPicPr>
        <p:blipFill rotWithShape="1">
          <a:blip r:embed="rId2"/>
          <a:srcRect b="11264"/>
          <a:stretch/>
        </p:blipFill>
        <p:spPr>
          <a:xfrm>
            <a:off x="6884277" y="1275823"/>
            <a:ext cx="4943140" cy="4781097"/>
          </a:xfrm>
          <a:prstGeom prst="rect">
            <a:avLst/>
          </a:prstGeom>
        </p:spPr>
      </p:pic>
    </p:spTree>
    <p:extLst>
      <p:ext uri="{BB962C8B-B14F-4D97-AF65-F5344CB8AC3E}">
        <p14:creationId xmlns:p14="http://schemas.microsoft.com/office/powerpoint/2010/main" val="244509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1540</Words>
  <Application>Microsoft Macintosh PowerPoint</Application>
  <PresentationFormat>Widescreen</PresentationFormat>
  <Paragraphs>206</Paragraphs>
  <Slides>27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vt:lpstr>
      <vt:lpstr>Courier New</vt:lpstr>
      <vt:lpstr>Wingdings</vt:lpstr>
      <vt:lpstr>Office Theme</vt:lpstr>
      <vt:lpstr>EN.540.635 Software Carpentry  Lecture 6 Functions, Classes, and Graphing with Matplotlib</vt:lpstr>
      <vt:lpstr>What’s Wrong Here?</vt:lpstr>
      <vt:lpstr>What’s Wrong Here?</vt:lpstr>
      <vt:lpstr>What’s Wrong Here?</vt:lpstr>
      <vt:lpstr>General Rules for Functions</vt:lpstr>
      <vt:lpstr>Lambda Functions</vt:lpstr>
      <vt:lpstr>Procedural Programming</vt:lpstr>
      <vt:lpstr>An Idea</vt:lpstr>
      <vt:lpstr>What Are Objects?</vt:lpstr>
      <vt:lpstr>The Tenants of Object-Oriented Programming</vt:lpstr>
      <vt:lpstr>Abstraction</vt:lpstr>
      <vt:lpstr>Polymorphism</vt:lpstr>
      <vt:lpstr>Encapsulation</vt:lpstr>
      <vt:lpstr>Inheritance</vt:lpstr>
      <vt:lpstr>The Tenants of Object-Oriented Programming</vt:lpstr>
      <vt:lpstr>Minecraft Example</vt:lpstr>
      <vt:lpstr>Classes</vt:lpstr>
      <vt:lpstr>Initializer Method (Constructor)</vt:lpstr>
      <vt:lpstr>Class Attributes</vt:lpstr>
      <vt:lpstr>Class Methods</vt:lpstr>
      <vt:lpstr>Default Class Methods</vt:lpstr>
      <vt:lpstr>Creating, Calling, and Destroying</vt:lpstr>
      <vt:lpstr>String Representations</vt:lpstr>
      <vt:lpstr>Comparison Operators</vt:lpstr>
      <vt:lpstr>Binary Operators</vt:lpstr>
      <vt:lpstr>Matplotlib</vt:lpstr>
      <vt:lpstr>Plotting Functions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EN.540.635 Software Carpentry  Lecture # This is the Title of the Lecture</dc:title>
  <dc:creator>Isaiah Chen</dc:creator>
  <cp:lastModifiedBy>Isaiah Chen</cp:lastModifiedBy>
  <cp:revision>48</cp:revision>
  <dcterms:created xsi:type="dcterms:W3CDTF">2020-01-08T21:03:57Z</dcterms:created>
  <dcterms:modified xsi:type="dcterms:W3CDTF">2020-08-11T18:38:55Z</dcterms:modified>
</cp:coreProperties>
</file>