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67" r:id="rId3"/>
    <p:sldId id="268" r:id="rId4"/>
    <p:sldId id="269" r:id="rId5"/>
    <p:sldId id="272" r:id="rId6"/>
    <p:sldId id="273" r:id="rId7"/>
    <p:sldId id="274" r:id="rId8"/>
    <p:sldId id="261" r:id="rId9"/>
    <p:sldId id="262" r:id="rId10"/>
    <p:sldId id="263" r:id="rId11"/>
    <p:sldId id="266" r:id="rId12"/>
    <p:sldId id="264" r:id="rId13"/>
    <p:sldId id="270" r:id="rId14"/>
    <p:sldId id="265" r:id="rId15"/>
    <p:sldId id="27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82135" autoAdjust="0"/>
  </p:normalViewPr>
  <p:slideViewPr>
    <p:cSldViewPr snapToGrid="0" snapToObjects="1">
      <p:cViewPr varScale="1">
        <p:scale>
          <a:sx n="112" d="100"/>
          <a:sy n="112" d="100"/>
        </p:scale>
        <p:origin x="21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A09B2-8C91-A445-90E5-6766EA5CC5F6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AAB2-A5C2-C341-8007-CF2FB7605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0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BAAB2-A5C2-C341-8007-CF2FB7605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9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BAAB2-A5C2-C341-8007-CF2FB7605F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6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BAAB2-A5C2-C341-8007-CF2FB7605F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BAAB2-A5C2-C341-8007-CF2FB7605F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4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BAAB2-A5C2-C341-8007-CF2FB7605F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BAAB2-A5C2-C341-8007-CF2FB7605F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3BAAB2-A5C2-C341-8007-CF2FB7605F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47A920-1A25-EB4B-B477-089AF928CE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5EB8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0A2D23-F461-0C45-BC8C-7DF844492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7254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B80E-C724-F24F-B890-F367ABEE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AEC3-F1AD-A34D-9AC3-9CDE220B750F}" type="datetime1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808E5-432B-C04C-8E80-9E255CC8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0E47E-D3B8-9047-8152-B3947F09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682970-77C7-D34C-AF9B-C3715446C5AC}"/>
              </a:ext>
            </a:extLst>
          </p:cNvPr>
          <p:cNvCxnSpPr/>
          <p:nvPr userDrawn="1"/>
        </p:nvCxnSpPr>
        <p:spPr>
          <a:xfrm>
            <a:off x="3317668" y="2261339"/>
            <a:ext cx="5554151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iting.logo.large.vertical.white.eps">
            <a:extLst>
              <a:ext uri="{FF2B5EF4-FFF2-40B4-BE49-F238E27FC236}">
                <a16:creationId xmlns:a16="http://schemas.microsoft.com/office/drawing/2014/main" id="{BBC4353D-7129-5C46-B146-1FC0D9989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79" y="269622"/>
            <a:ext cx="2938326" cy="19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4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808D-C286-004D-9F6C-ADB2ED7B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F665D-6594-AD4D-BB02-5EFA66E16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C5CAB-B39D-1A47-9801-7A257926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2415E-DF78-3C4E-A20E-FEF805C9EED9}" type="datetime1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C4A56-7846-2C4A-83B4-1DAB9AA3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2730A-CEF3-034F-AD9E-46FB63DA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FC2EA-99F6-BC4D-A84A-9730436DB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6B4AF-B0F4-EE4B-AC3F-CA8DACD03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0094B-553C-5142-8CBC-6E90D62A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311C-14A0-4F4E-8EC3-903BE5FAFE8C}" type="datetime1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B07BB-929C-4545-8D30-CA21CED78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3BB31-05FD-BA4B-B99F-7CC3236B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FA981-6550-1F46-99B0-766379DED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81"/>
            <a:ext cx="10515600" cy="502118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latin typeface="Cambria" panose="02040503050406030204" pitchFamily="18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Cambria" panose="02040503050406030204" pitchFamily="18" charset="0"/>
              </a:defRPr>
            </a:lvl3pPr>
            <a:lvl4pPr marL="1600200" indent="-228600">
              <a:buFont typeface="Wingdings" pitchFamily="2" charset="2"/>
              <a:buChar char="Ø"/>
              <a:defRPr>
                <a:latin typeface="Cambria" panose="02040503050406030204" pitchFamily="18" charset="0"/>
              </a:defRPr>
            </a:lvl4pPr>
            <a:lvl5pPr marL="2057400" indent="-228600">
              <a:buFont typeface="Wingdings" pitchFamily="2" charset="2"/>
              <a:buChar char="ü"/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2E6B7-F5A5-AF44-89E0-F18408BE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9E2E-D63C-9846-A24A-C5E7FD717277}" type="datetime1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2E46E-8DAE-3843-A230-8374F1EE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AFF2-0130-2248-88AD-2B576950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32EE4-9982-EB46-9A76-10637392A01E}"/>
              </a:ext>
            </a:extLst>
          </p:cNvPr>
          <p:cNvSpPr/>
          <p:nvPr userDrawn="1"/>
        </p:nvSpPr>
        <p:spPr>
          <a:xfrm>
            <a:off x="0" y="-5410"/>
            <a:ext cx="12191999" cy="927098"/>
          </a:xfrm>
          <a:prstGeom prst="rect">
            <a:avLst/>
          </a:prstGeom>
          <a:solidFill>
            <a:srgbClr val="0B5EB8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whiting.large.horizontal.white.eps">
            <a:extLst>
              <a:ext uri="{FF2B5EF4-FFF2-40B4-BE49-F238E27FC236}">
                <a16:creationId xmlns:a16="http://schemas.microsoft.com/office/drawing/2014/main" id="{AB84E8E9-ED52-954A-898E-EC60AFB3B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27" y="-68218"/>
            <a:ext cx="2459073" cy="1052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F0FCD-9599-9A40-9DB3-ABBD60D6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165875"/>
            <a:ext cx="9829799" cy="73693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4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591F-C057-934C-9AE7-9C17194B9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312E4-06EC-1648-9A8E-550608918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8849C-E421-DF46-BDD3-48C34D8C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7979-6E49-4341-A467-9A1C21DA1B4A}" type="datetime1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DE8EA-AF4C-4A41-9D9B-891EF9F9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ED4DC-FC4B-B646-AD31-E7A968D2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A6106-6876-C547-8887-31269458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BC54-D687-244C-9671-D40FE61E4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4B298-6E6F-7F42-9775-1876BDCEB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ED0B9-082E-304F-B569-9BC2632C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70BE-B39F-0446-9E56-AA81CEE9D8D4}" type="datetime1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7B212-7057-0F4E-989A-DDBCD9D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899F8-9C38-7444-8E44-B269E53F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4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4AC5-0625-B145-A298-A413587B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2D86-CC79-B749-B0CB-86672FE6E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630F3-655F-DF47-91DA-207954E37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84814-8FB9-5947-98F2-61D4CFDD6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E1D7A-6883-E84B-85F6-3C1C9A5C7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3C8FB-E09C-7146-A1D4-522D4AC0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1AF4-00BC-0542-A402-E34D82D78AE8}" type="datetime1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110BE-9DB4-504D-BED7-6DE63681F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F27EA-D18A-8C4F-8446-6B9613E9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0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5F0D-5980-2746-A5E0-9FD51A89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A21DD-C7A1-C54B-95A9-83D5D5BC6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B3B2-31B7-AD44-992D-E046F7F74DF2}" type="datetime1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1A5FB-89D2-1A48-A4FF-7DEA87C0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CACEB-D1FD-1F46-B330-51D556D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063A1-FC0B-0145-88ED-AAAFACD6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D3E0-E2DF-4048-BBE3-7DB34968D008}" type="datetime1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D9200F-08AE-0E4C-AC0D-BB243847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CC3FE-71C3-694D-A5E2-93DC5B4C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3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1EE6-DA73-2A4E-B205-EB484E4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5A480-A142-1A4C-B930-81947976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15A20-8EDB-394C-947F-CEE534B60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945CC-C5C9-6B48-975A-B89642BB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4260-39E8-A64E-B7A9-216E37BA51C3}" type="datetime1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4C420-8731-5F42-A326-88BCC081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E7173-F0CA-5F4D-A354-08A83443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188F-5BBF-5847-A7C1-C6E01B83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DF57A3-CC60-FF40-A680-17B7A0011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7BB71-12E4-C94B-AEAC-57717C3EB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93677-8897-E44D-B808-3AECB57F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FAB9-458C-C442-9BF7-F3D5D81EE09E}" type="datetime1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96F92-1164-C84D-9783-12A9499E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1A718-BAFF-734F-A226-E58BB9C8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0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9AC15-208F-564C-93C1-9B06614D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77789-E353-5E43-9333-B06B18066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DD6E-3CED-2046-BFE6-38B654C7E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A0051-3DA2-284E-938A-9A74C468A579}" type="datetime1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5EE6C-1706-6D45-B37A-1090C0FEF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C8B25-6BE3-9B40-8D24-3B73E2EB2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594E2-DD67-8748-9F72-46C8CFC01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overflow.com/questions/19158339/why-are-global-variables-evi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ythontutor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B605-6731-8047-AF6A-1DAB56BB0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EN.540.635</a:t>
            </a:r>
            <a:br>
              <a:rPr lang="en-US" dirty="0"/>
            </a:br>
            <a:r>
              <a:rPr lang="en-US" dirty="0"/>
              <a:t>Software Carpentry</a:t>
            </a:r>
            <a:br>
              <a:rPr lang="en-US" dirty="0"/>
            </a:br>
            <a:br>
              <a:rPr lang="en-US" dirty="0"/>
            </a:br>
            <a:r>
              <a:rPr lang="en-US"/>
              <a:t>Lecture 7</a:t>
            </a:r>
            <a:br>
              <a:rPr lang="en-US" dirty="0"/>
            </a:br>
            <a:r>
              <a:rPr lang="en-US" dirty="0"/>
              <a:t>Variable Scope | Recursion |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2547471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AEFD50-55F3-4861-B0F5-F6D4753A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81"/>
            <a:ext cx="10515600" cy="1772949"/>
          </a:xfrm>
        </p:spPr>
        <p:txBody>
          <a:bodyPr/>
          <a:lstStyle/>
          <a:p>
            <a:r>
              <a:rPr lang="en-US" dirty="0"/>
              <a:t>A list of objects, with each element “pointing” to the next</a:t>
            </a:r>
          </a:p>
          <a:p>
            <a:r>
              <a:rPr lang="en-US" dirty="0"/>
              <a:t>A double linked list also points backwards</a:t>
            </a:r>
          </a:p>
          <a:p>
            <a:r>
              <a:rPr lang="en-US" dirty="0"/>
              <a:t>Not commonly used in python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F748A-375E-44B4-A3AD-5F98D905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23301A-6119-48A6-8432-175F48F1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</a:t>
            </a:r>
            <a:endParaRPr lang="en-GB" dirty="0"/>
          </a:p>
        </p:txBody>
      </p:sp>
      <p:pic>
        <p:nvPicPr>
          <p:cNvPr id="5" name="Picture 4" descr="linked list">
            <a:extLst>
              <a:ext uri="{FF2B5EF4-FFF2-40B4-BE49-F238E27FC236}">
                <a16:creationId xmlns:a16="http://schemas.microsoft.com/office/drawing/2014/main" id="{6B7F13C4-F10E-4850-A2CA-D231C617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3323327"/>
            <a:ext cx="58578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88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F748A-375E-44B4-A3AD-5F98D905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23301A-6119-48A6-8432-175F48F1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07B3CD-4005-4E9C-A282-A95DAF5B9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43" y="1531713"/>
            <a:ext cx="5145944" cy="47370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ABEB4E-AE0D-4244-B2E7-463466909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426" y="1066365"/>
            <a:ext cx="3814348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FFE6FD-090B-4F40-92D5-CEB96A02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81"/>
            <a:ext cx="10515600" cy="1878967"/>
          </a:xfrm>
        </p:spPr>
        <p:txBody>
          <a:bodyPr/>
          <a:lstStyle/>
          <a:p>
            <a:r>
              <a:rPr lang="en-US" dirty="0"/>
              <a:t>A form of data organization</a:t>
            </a:r>
          </a:p>
          <a:p>
            <a:r>
              <a:rPr lang="en-US" dirty="0"/>
              <a:t>Each element has a maximum of 2 </a:t>
            </a:r>
            <a:r>
              <a:rPr lang="en-US" b="1" dirty="0"/>
              <a:t>children </a:t>
            </a:r>
            <a:r>
              <a:rPr lang="en-US" dirty="0"/>
              <a:t>nodes</a:t>
            </a:r>
          </a:p>
          <a:p>
            <a:r>
              <a:rPr lang="en-US" dirty="0"/>
              <a:t>A binary tree can </a:t>
            </a:r>
            <a:r>
              <a:rPr lang="en-US" b="1" dirty="0"/>
              <a:t>insert</a:t>
            </a:r>
            <a:r>
              <a:rPr lang="en-US" dirty="0"/>
              <a:t>,</a:t>
            </a:r>
            <a:r>
              <a:rPr lang="en-US" b="1" dirty="0"/>
              <a:t> delete</a:t>
            </a:r>
            <a:r>
              <a:rPr lang="en-US" dirty="0"/>
              <a:t>, and </a:t>
            </a:r>
            <a:r>
              <a:rPr lang="en-US" b="1" dirty="0"/>
              <a:t>traverse</a:t>
            </a:r>
            <a:r>
              <a:rPr lang="en-US" dirty="0"/>
              <a:t> nodes.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E2B38-446D-4810-A8BA-FCC22C41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82CD29-D9D9-47B0-B828-66C70480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Trees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743DB-27E0-4886-82BF-9FD1AF7B157F}"/>
              </a:ext>
            </a:extLst>
          </p:cNvPr>
          <p:cNvGrpSpPr/>
          <p:nvPr/>
        </p:nvGrpSpPr>
        <p:grpSpPr>
          <a:xfrm>
            <a:off x="3340211" y="3287722"/>
            <a:ext cx="5511578" cy="2263473"/>
            <a:chOff x="1975900" y="4333461"/>
            <a:chExt cx="4917878" cy="195204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198BE2C-D9F3-41CE-A136-4F3D6388A8A0}"/>
                </a:ext>
              </a:extLst>
            </p:cNvPr>
            <p:cNvSpPr/>
            <p:nvPr/>
          </p:nvSpPr>
          <p:spPr>
            <a:xfrm>
              <a:off x="4182386" y="4333461"/>
              <a:ext cx="604299" cy="3578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AC773AD-7604-4AEE-B250-371E03B3EFFA}"/>
                </a:ext>
              </a:extLst>
            </p:cNvPr>
            <p:cNvSpPr/>
            <p:nvPr/>
          </p:nvSpPr>
          <p:spPr>
            <a:xfrm>
              <a:off x="5556635" y="4843669"/>
              <a:ext cx="604299" cy="3578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12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ADB91B1-F446-423F-A315-597B23D45118}"/>
                </a:ext>
              </a:extLst>
            </p:cNvPr>
            <p:cNvSpPr/>
            <p:nvPr/>
          </p:nvSpPr>
          <p:spPr>
            <a:xfrm>
              <a:off x="2739225" y="4843670"/>
              <a:ext cx="604299" cy="3578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3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B37C27B-0355-4D0F-9A72-5C71DF13D8B3}"/>
                </a:ext>
              </a:extLst>
            </p:cNvPr>
            <p:cNvSpPr/>
            <p:nvPr/>
          </p:nvSpPr>
          <p:spPr>
            <a:xfrm>
              <a:off x="1975900" y="5340627"/>
              <a:ext cx="604299" cy="3578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C47361B-849F-4DBB-9A1C-49E15003B7BC}"/>
                </a:ext>
              </a:extLst>
            </p:cNvPr>
            <p:cNvSpPr/>
            <p:nvPr/>
          </p:nvSpPr>
          <p:spPr>
            <a:xfrm>
              <a:off x="3397194" y="5328701"/>
              <a:ext cx="604299" cy="3578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4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1F10CC3-6D7A-47C8-A66E-524081721B7C}"/>
                </a:ext>
              </a:extLst>
            </p:cNvPr>
            <p:cNvSpPr/>
            <p:nvPr/>
          </p:nvSpPr>
          <p:spPr>
            <a:xfrm>
              <a:off x="4818488" y="5328700"/>
              <a:ext cx="604299" cy="3578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7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2DC2370-AF9A-4E51-9FCA-A06BC9ADDF9A}"/>
                </a:ext>
              </a:extLst>
            </p:cNvPr>
            <p:cNvSpPr/>
            <p:nvPr/>
          </p:nvSpPr>
          <p:spPr>
            <a:xfrm>
              <a:off x="6289479" y="5328701"/>
              <a:ext cx="604299" cy="3578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23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12C5A3A-1F5F-45B2-8070-240BF680FFE2}"/>
                </a:ext>
              </a:extLst>
            </p:cNvPr>
            <p:cNvSpPr/>
            <p:nvPr/>
          </p:nvSpPr>
          <p:spPr>
            <a:xfrm>
              <a:off x="4484535" y="5927699"/>
              <a:ext cx="604299" cy="3578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6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3DE248-CA1E-410F-951B-7EDAA423F9C0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4484536" y="4691270"/>
              <a:ext cx="1374249" cy="1523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ED55E4-7CB4-429D-917C-63A91684603F}"/>
                </a:ext>
              </a:extLst>
            </p:cNvPr>
            <p:cNvCxnSpPr>
              <a:stCxn id="9" idx="0"/>
              <a:endCxn id="7" idx="2"/>
            </p:cNvCxnSpPr>
            <p:nvPr/>
          </p:nvCxnSpPr>
          <p:spPr>
            <a:xfrm flipV="1">
              <a:off x="3041375" y="4691270"/>
              <a:ext cx="144316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6B0B95-8309-4F8F-8476-D940225F07E0}"/>
                </a:ext>
              </a:extLst>
            </p:cNvPr>
            <p:cNvCxnSpPr>
              <a:stCxn id="10" idx="0"/>
              <a:endCxn id="9" idx="2"/>
            </p:cNvCxnSpPr>
            <p:nvPr/>
          </p:nvCxnSpPr>
          <p:spPr>
            <a:xfrm flipV="1">
              <a:off x="2278050" y="5201479"/>
              <a:ext cx="763325" cy="1391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3842725-2DD9-43F5-A785-B43B7B000B1F}"/>
                </a:ext>
              </a:extLst>
            </p:cNvPr>
            <p:cNvCxnSpPr>
              <a:cxnSpLocks/>
              <a:stCxn id="11" idx="0"/>
              <a:endCxn id="9" idx="2"/>
            </p:cNvCxnSpPr>
            <p:nvPr/>
          </p:nvCxnSpPr>
          <p:spPr>
            <a:xfrm flipH="1" flipV="1">
              <a:off x="3041375" y="5201479"/>
              <a:ext cx="657969" cy="127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176F5A-EC59-4288-B36C-D27F9D90C328}"/>
                </a:ext>
              </a:extLst>
            </p:cNvPr>
            <p:cNvCxnSpPr>
              <a:stCxn id="12" idx="0"/>
              <a:endCxn id="8" idx="2"/>
            </p:cNvCxnSpPr>
            <p:nvPr/>
          </p:nvCxnSpPr>
          <p:spPr>
            <a:xfrm flipV="1">
              <a:off x="5120638" y="5201478"/>
              <a:ext cx="738147" cy="127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D49441-88AE-4757-A2CE-4A84981662FD}"/>
                </a:ext>
              </a:extLst>
            </p:cNvPr>
            <p:cNvCxnSpPr>
              <a:stCxn id="13" idx="0"/>
              <a:endCxn id="8" idx="2"/>
            </p:cNvCxnSpPr>
            <p:nvPr/>
          </p:nvCxnSpPr>
          <p:spPr>
            <a:xfrm flipH="1" flipV="1">
              <a:off x="5858785" y="5201478"/>
              <a:ext cx="732844" cy="127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EF142A-48C4-49A5-A02F-27AEBC6E0D06}"/>
                </a:ext>
              </a:extLst>
            </p:cNvPr>
            <p:cNvCxnSpPr>
              <a:stCxn id="14" idx="0"/>
              <a:endCxn id="12" idx="2"/>
            </p:cNvCxnSpPr>
            <p:nvPr/>
          </p:nvCxnSpPr>
          <p:spPr>
            <a:xfrm flipV="1">
              <a:off x="4786685" y="5686509"/>
              <a:ext cx="333953" cy="2411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58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E2B38-446D-4810-A8BA-FCC22C41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82CD29-D9D9-47B0-B828-66C704801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Trees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FEA4D06-B008-4226-9E17-BAB3472D6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42" y="1311586"/>
            <a:ext cx="5352280" cy="52482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CB9D5EB-2571-44DC-A083-58CB02237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447" y="1193090"/>
            <a:ext cx="3800306" cy="54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7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AF1A48-93E7-43BB-9080-A28C710A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81"/>
            <a:ext cx="5257800" cy="251507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STACK</a:t>
            </a:r>
          </a:p>
          <a:p>
            <a:r>
              <a:rPr lang="en-GB" dirty="0"/>
              <a:t>Referred to as First In Last Out(FILO)</a:t>
            </a:r>
          </a:p>
          <a:p>
            <a:r>
              <a:rPr lang="en-GB" dirty="0"/>
              <a:t>Operations that can be performed are ‘push’ and ‘pop’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3F7C7-1CA4-4B3E-A30D-0B03C365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34FC11-A0F4-44AE-9374-C2C57C0A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Stacks and Queues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DFB42B-D278-4C07-815A-F96CCD4D1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85" y="4210049"/>
            <a:ext cx="3333750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E1B954-ADA5-4368-9F36-106E315E27CF}"/>
              </a:ext>
            </a:extLst>
          </p:cNvPr>
          <p:cNvSpPr/>
          <p:nvPr/>
        </p:nvSpPr>
        <p:spPr>
          <a:xfrm>
            <a:off x="629064" y="6582975"/>
            <a:ext cx="4671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https://miro.medium.com/max/875/1*4Pn00ch_p4DTCb4r3naCDQ.png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65DB499-BED7-465F-B0FC-96003A965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12" y="4399369"/>
            <a:ext cx="3333750" cy="21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1C9DB1-671D-4720-A812-9A2AEAEF6272}"/>
              </a:ext>
            </a:extLst>
          </p:cNvPr>
          <p:cNvSpPr/>
          <p:nvPr/>
        </p:nvSpPr>
        <p:spPr>
          <a:xfrm>
            <a:off x="6215269" y="6586505"/>
            <a:ext cx="4790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https://miro.medium.com/max/750/1*FwL7mJ4qpQWZnommC5tsFQ.png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9CE19822-85CB-4C45-944C-20DD2E675FE5}"/>
              </a:ext>
            </a:extLst>
          </p:cNvPr>
          <p:cNvSpPr txBox="1">
            <a:spLocks/>
          </p:cNvSpPr>
          <p:nvPr/>
        </p:nvSpPr>
        <p:spPr>
          <a:xfrm>
            <a:off x="6215269" y="1132962"/>
            <a:ext cx="5257800" cy="25150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Ø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QUEUE</a:t>
            </a:r>
          </a:p>
          <a:p>
            <a:r>
              <a:rPr lang="en-GB" dirty="0"/>
              <a:t>Referred to as First In First Out(FILO)</a:t>
            </a:r>
          </a:p>
          <a:p>
            <a:r>
              <a:rPr lang="en-GB" dirty="0"/>
              <a:t>Operations that can be performed are ‘enqueue’ and ‘dequeue’</a:t>
            </a:r>
          </a:p>
        </p:txBody>
      </p:sp>
    </p:spTree>
    <p:extLst>
      <p:ext uri="{BB962C8B-B14F-4D97-AF65-F5344CB8AC3E}">
        <p14:creationId xmlns:p14="http://schemas.microsoft.com/office/powerpoint/2010/main" val="1579122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1DEAE7-F0F4-4421-A2A1-2B0F615CB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STACK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QUEUE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21A2E6-2D37-42A8-B249-B6A87F42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1A61E5-B486-48CF-90FC-7B5F93F8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Lists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8D1FE-B14B-4781-9861-02F9A45F9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561" y="2019257"/>
            <a:ext cx="5044877" cy="990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0F680E-C6A5-44FB-A991-3816B682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61" y="4098110"/>
            <a:ext cx="5022015" cy="9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14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38E82D-FB00-43A6-B4F9-B1A0E4612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Pandas is python library that you can import that offers the use of complex data structures like Series and </a:t>
            </a:r>
            <a:r>
              <a:rPr lang="en-GB" dirty="0" err="1"/>
              <a:t>Dataframes</a:t>
            </a:r>
            <a:endParaRPr lang="en-GB" dirty="0"/>
          </a:p>
          <a:p>
            <a:endParaRPr lang="en-GB" dirty="0"/>
          </a:p>
          <a:p>
            <a:r>
              <a:rPr lang="en-GB" dirty="0"/>
              <a:t>Using pandas, you can read in and write tabular data using the key data structure of </a:t>
            </a:r>
            <a:r>
              <a:rPr lang="en-GB" dirty="0" err="1"/>
              <a:t>Dataframe</a:t>
            </a:r>
            <a:r>
              <a:rPr lang="en-GB" dirty="0"/>
              <a:t>; data analysis and data visualization capabilities are also integrated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8740E-9CA7-4EDD-8930-DB7D8547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6D98B-AAE3-4CEA-B465-2DCD16B7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Tools: Pandas</a:t>
            </a:r>
          </a:p>
        </p:txBody>
      </p:sp>
      <p:pic>
        <p:nvPicPr>
          <p:cNvPr id="1030" name="Picture 6" descr="Series vs DataFrame">
            <a:extLst>
              <a:ext uri="{FF2B5EF4-FFF2-40B4-BE49-F238E27FC236}">
                <a16:creationId xmlns:a16="http://schemas.microsoft.com/office/drawing/2014/main" id="{F4298518-5DD6-471B-8325-1901F7B54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82" y="4181151"/>
            <a:ext cx="6156035" cy="23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68A094-6C18-48BE-BA68-F6932C68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81"/>
            <a:ext cx="10515600" cy="1507208"/>
          </a:xfrm>
        </p:spPr>
        <p:txBody>
          <a:bodyPr/>
          <a:lstStyle/>
          <a:p>
            <a:r>
              <a:rPr lang="en-GB" dirty="0"/>
              <a:t>Scope is the environment in a program from which a particular Python object is accessible</a:t>
            </a:r>
          </a:p>
          <a:p>
            <a:r>
              <a:rPr lang="en-GB" dirty="0"/>
              <a:t>When you enter a function, a new ‘scope’ is created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FE2DF-D537-45C0-8490-60A9F78A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580CC5-6490-402C-BD64-E22B866B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Scope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8CABF-BE7F-4500-8BC6-1486BB746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683" y="3237172"/>
            <a:ext cx="3494758" cy="2544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5122D8-A2A2-4F95-9511-2BB5FE9F1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066" y="4163881"/>
            <a:ext cx="1751990" cy="6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6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FE2DF-D537-45C0-8490-60A9F78A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580CC5-6490-402C-BD64-E22B866B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Scope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DB40F5-AAB8-454E-8281-DD5F3769E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559" y="1575437"/>
            <a:ext cx="2507197" cy="2263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02547D-62F9-4DFC-B048-09BFAC0D57B9}"/>
              </a:ext>
            </a:extLst>
          </p:cNvPr>
          <p:cNvSpPr/>
          <p:nvPr/>
        </p:nvSpPr>
        <p:spPr>
          <a:xfrm>
            <a:off x="6416842" y="1138989"/>
            <a:ext cx="1708484" cy="3136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B751B-E55B-4AA7-A752-3C11609FDDBE}"/>
              </a:ext>
            </a:extLst>
          </p:cNvPr>
          <p:cNvSpPr/>
          <p:nvPr/>
        </p:nvSpPr>
        <p:spPr>
          <a:xfrm>
            <a:off x="8821199" y="1138989"/>
            <a:ext cx="1708484" cy="3136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3DA2A-B333-4E56-8D05-63EE60412ACC}"/>
              </a:ext>
            </a:extLst>
          </p:cNvPr>
          <p:cNvSpPr txBox="1"/>
          <p:nvPr/>
        </p:nvSpPr>
        <p:spPr>
          <a:xfrm>
            <a:off x="6527131" y="1206105"/>
            <a:ext cx="148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Scope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598622-3491-4071-A884-A0EED7CC6CF2}"/>
              </a:ext>
            </a:extLst>
          </p:cNvPr>
          <p:cNvSpPr txBox="1"/>
          <p:nvPr/>
        </p:nvSpPr>
        <p:spPr>
          <a:xfrm>
            <a:off x="8931488" y="1209416"/>
            <a:ext cx="1487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 Scope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461670-9078-4101-B221-ECB1ECE69FA0}"/>
              </a:ext>
            </a:extLst>
          </p:cNvPr>
          <p:cNvSpPr txBox="1"/>
          <p:nvPr/>
        </p:nvSpPr>
        <p:spPr>
          <a:xfrm>
            <a:off x="6527377" y="181161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35711B-1923-4A7F-96B5-112E07E60BD8}"/>
              </a:ext>
            </a:extLst>
          </p:cNvPr>
          <p:cNvSpPr txBox="1"/>
          <p:nvPr/>
        </p:nvSpPr>
        <p:spPr>
          <a:xfrm>
            <a:off x="6517759" y="236834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C34685-D4FF-46C4-B6C8-DC5FF16CB85A}"/>
              </a:ext>
            </a:extLst>
          </p:cNvPr>
          <p:cNvSpPr txBox="1"/>
          <p:nvPr/>
        </p:nvSpPr>
        <p:spPr>
          <a:xfrm>
            <a:off x="6527377" y="292285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0C872-1507-490E-B82F-54A37E8EE2DE}"/>
              </a:ext>
            </a:extLst>
          </p:cNvPr>
          <p:cNvSpPr txBox="1"/>
          <p:nvPr/>
        </p:nvSpPr>
        <p:spPr>
          <a:xfrm>
            <a:off x="9062030" y="180766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2EFFE-4BC6-4D70-B997-4FD662BE3BFC}"/>
              </a:ext>
            </a:extLst>
          </p:cNvPr>
          <p:cNvSpPr/>
          <p:nvPr/>
        </p:nvSpPr>
        <p:spPr>
          <a:xfrm>
            <a:off x="7058526" y="1811619"/>
            <a:ext cx="956510" cy="4416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424E21-19EC-4C40-94FA-0A997A7A58F8}"/>
              </a:ext>
            </a:extLst>
          </p:cNvPr>
          <p:cNvSpPr txBox="1"/>
          <p:nvPr/>
        </p:nvSpPr>
        <p:spPr>
          <a:xfrm>
            <a:off x="7123625" y="1901624"/>
            <a:ext cx="826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Some code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25AD47-5DCC-4A4F-B62D-CE39794E1ED5}"/>
              </a:ext>
            </a:extLst>
          </p:cNvPr>
          <p:cNvSpPr/>
          <p:nvPr/>
        </p:nvSpPr>
        <p:spPr>
          <a:xfrm>
            <a:off x="7060861" y="2344366"/>
            <a:ext cx="956510" cy="4416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943534-7AD1-460A-8376-54E69E38ADCC}"/>
              </a:ext>
            </a:extLst>
          </p:cNvPr>
          <p:cNvSpPr txBox="1"/>
          <p:nvPr/>
        </p:nvSpPr>
        <p:spPr>
          <a:xfrm>
            <a:off x="7125960" y="2434371"/>
            <a:ext cx="826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6B1C20-D07D-4872-ACB0-209B83FFD190}"/>
              </a:ext>
            </a:extLst>
          </p:cNvPr>
          <p:cNvSpPr/>
          <p:nvPr/>
        </p:nvSpPr>
        <p:spPr>
          <a:xfrm>
            <a:off x="7060861" y="2875992"/>
            <a:ext cx="956510" cy="4416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50C4D2-B235-4B8A-A71D-22646AA663B8}"/>
              </a:ext>
            </a:extLst>
          </p:cNvPr>
          <p:cNvSpPr txBox="1"/>
          <p:nvPr/>
        </p:nvSpPr>
        <p:spPr>
          <a:xfrm>
            <a:off x="7125960" y="2965997"/>
            <a:ext cx="826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F20E47-AF9D-40AD-80E0-F2CEBC2F20D0}"/>
              </a:ext>
            </a:extLst>
          </p:cNvPr>
          <p:cNvSpPr/>
          <p:nvPr/>
        </p:nvSpPr>
        <p:spPr>
          <a:xfrm>
            <a:off x="9466039" y="1796536"/>
            <a:ext cx="956510" cy="4416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EB0B5D-CB36-46CD-86DD-D9AED4BB71C9}"/>
              </a:ext>
            </a:extLst>
          </p:cNvPr>
          <p:cNvSpPr txBox="1"/>
          <p:nvPr/>
        </p:nvSpPr>
        <p:spPr>
          <a:xfrm>
            <a:off x="9531138" y="1886541"/>
            <a:ext cx="826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61AC0B-AF8A-46E1-8E4D-C5E2DDEADCD9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8125326" y="2707105"/>
            <a:ext cx="6958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F7D61B2-C47B-452B-A64E-80AAE7E2DA6B}"/>
              </a:ext>
            </a:extLst>
          </p:cNvPr>
          <p:cNvSpPr/>
          <p:nvPr/>
        </p:nvSpPr>
        <p:spPr>
          <a:xfrm>
            <a:off x="9466039" y="1799218"/>
            <a:ext cx="956510" cy="4416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89BEBF-E00E-417F-90D6-ADE12C3E5232}"/>
              </a:ext>
            </a:extLst>
          </p:cNvPr>
          <p:cNvSpPr txBox="1"/>
          <p:nvPr/>
        </p:nvSpPr>
        <p:spPr>
          <a:xfrm>
            <a:off x="9531138" y="1889223"/>
            <a:ext cx="8263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2DB58DD0-836E-461F-924E-32D49DAF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9788"/>
            <a:ext cx="10515600" cy="109011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Use of global variables is frowned upon. You can use them as constants (GLOBAL_CONSTANT)</a:t>
            </a:r>
          </a:p>
          <a:p>
            <a:r>
              <a:rPr lang="en-GB" dirty="0">
                <a:hlinkClick r:id="rId4"/>
              </a:rPr>
              <a:t>https://stackoverflow.com/questions/19158339/why-are-global-variables-evil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2" grpId="1"/>
      <p:bldP spid="16" grpId="0"/>
      <p:bldP spid="16" grpId="1"/>
      <p:bldP spid="23" grpId="0" animBg="1"/>
      <p:bldP spid="23" grpId="1" animBg="1"/>
      <p:bldP spid="24" grpId="0"/>
      <p:bldP spid="24" grpId="1"/>
      <p:bldP spid="27" grpId="0" animBg="1"/>
      <p:bldP spid="27" grpId="1" animBg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68A094-6C18-48BE-BA68-F6932C68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110"/>
            <a:ext cx="5257800" cy="4450935"/>
          </a:xfrm>
        </p:spPr>
        <p:txBody>
          <a:bodyPr/>
          <a:lstStyle/>
          <a:p>
            <a:r>
              <a:rPr lang="en-GB" dirty="0"/>
              <a:t>In python, the LEGB rule is used to decide the order in which the namespaces are checked:</a:t>
            </a:r>
          </a:p>
          <a:p>
            <a:pPr lvl="1"/>
            <a:r>
              <a:rPr lang="en-GB" dirty="0"/>
              <a:t>Local: Inside function/ class</a:t>
            </a:r>
          </a:p>
          <a:p>
            <a:pPr lvl="1"/>
            <a:r>
              <a:rPr lang="en-GB" dirty="0"/>
              <a:t>Enclosed : Defined inside enclosing functions (parent/ nesting) function</a:t>
            </a:r>
          </a:p>
          <a:p>
            <a:pPr lvl="1"/>
            <a:r>
              <a:rPr lang="en-GB" dirty="0"/>
              <a:t>Global: Uppermost Level</a:t>
            </a:r>
          </a:p>
          <a:p>
            <a:pPr lvl="1"/>
            <a:r>
              <a:rPr lang="en-GB" dirty="0"/>
              <a:t>Built-In</a:t>
            </a:r>
          </a:p>
          <a:p>
            <a:r>
              <a:rPr lang="en-GB" dirty="0"/>
              <a:t>Python tutor:</a:t>
            </a:r>
          </a:p>
          <a:p>
            <a:pPr lvl="1"/>
            <a:r>
              <a:rPr lang="en-GB" dirty="0">
                <a:hlinkClick r:id="rId3"/>
              </a:rPr>
              <a:t>http://pythontutor.com/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FE2DF-D537-45C0-8490-60A9F78A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580CC5-6490-402C-BD64-E22B866B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Scope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7F0673-BD07-4981-80F2-0DD3BDCC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190750"/>
            <a:ext cx="2857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9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B08D0-7135-4979-A8CB-22E631DA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81"/>
            <a:ext cx="10515600" cy="1090114"/>
          </a:xfrm>
        </p:spPr>
        <p:txBody>
          <a:bodyPr/>
          <a:lstStyle/>
          <a:p>
            <a:r>
              <a:rPr lang="en-GB" dirty="0"/>
              <a:t>A programming technique in which a program calls itself</a:t>
            </a:r>
          </a:p>
          <a:p>
            <a:r>
              <a:rPr lang="en-GB" dirty="0"/>
              <a:t>An iterative solution to a problem can also be solved recursively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4E1B3C-9EE2-4480-A680-BBA731D6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FE2E9A-94D0-4751-A382-690E83CB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2A247-738C-4C84-9998-70AC55691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954" y="4899228"/>
            <a:ext cx="3574090" cy="1059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8A67AF-6157-4A3F-8FA2-6B0753459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262" y="2621210"/>
            <a:ext cx="2461473" cy="161558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CC3680-4FD6-4363-A120-C22CE4F37193}"/>
              </a:ext>
            </a:extLst>
          </p:cNvPr>
          <p:cNvCxnSpPr>
            <a:cxnSpLocks/>
          </p:cNvCxnSpPr>
          <p:nvPr/>
        </p:nvCxnSpPr>
        <p:spPr>
          <a:xfrm flipH="1">
            <a:off x="5759116" y="5245768"/>
            <a:ext cx="28514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6B7685-FD1D-4AFF-A373-95FA37368C7D}"/>
              </a:ext>
            </a:extLst>
          </p:cNvPr>
          <p:cNvSpPr txBox="1"/>
          <p:nvPr/>
        </p:nvSpPr>
        <p:spPr>
          <a:xfrm>
            <a:off x="8658602" y="5061102"/>
            <a:ext cx="109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Base case</a:t>
            </a:r>
          </a:p>
        </p:txBody>
      </p:sp>
    </p:spTree>
    <p:extLst>
      <p:ext uri="{BB962C8B-B14F-4D97-AF65-F5344CB8AC3E}">
        <p14:creationId xmlns:p14="http://schemas.microsoft.com/office/powerpoint/2010/main" val="92247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A2849-FC8E-4A2E-A1D1-7AC68E14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27D70-59D2-4481-9E8C-F0351C26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Fibonacci Sequence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347BE-22F0-400C-A6A8-B4D57E515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59" y="2731709"/>
            <a:ext cx="4976291" cy="1394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8D67E-5D94-4CCC-9328-45048F1C2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26" y="2632640"/>
            <a:ext cx="5006774" cy="159271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6708255-7A33-46CE-ABD0-972E8A91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8226"/>
            <a:ext cx="10515600" cy="90637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recursion approach is sometimes more intuitive than the iterative approach to solve a problem. Towers of Hanoi is one such problem.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91101-7FCD-450F-BDF7-7174F3542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936" y="1715675"/>
            <a:ext cx="3218128" cy="3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0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A4B3F9-154A-4B34-B396-0528BDF5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453EA1-6229-45E8-92C7-B5FB594A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Recursion vs Iteration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8077A-96F6-475C-86F8-690BBF266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1" y="2575132"/>
            <a:ext cx="5097379" cy="1707735"/>
          </a:xfrm>
        </p:spPr>
        <p:txBody>
          <a:bodyPr/>
          <a:lstStyle/>
          <a:p>
            <a:r>
              <a:rPr lang="en-GB" dirty="0"/>
              <a:t>Recursion is almost definitely always slower than the iterative solution as the size of the input increases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903E5-192D-4941-B410-8BC265154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277" y="1294861"/>
            <a:ext cx="2583404" cy="1280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07EC2-5D39-4EAB-9584-CF3A998BC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193" y="2967186"/>
            <a:ext cx="1775614" cy="75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6182B-4B0C-4AEE-8265-AE7E89766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708" y="4113685"/>
            <a:ext cx="2560542" cy="1295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46B54-596C-4DA1-AEA1-DB3D48563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1672" y="5801251"/>
            <a:ext cx="1996613" cy="7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7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83ACF4-C24D-D04D-91DA-0D6BE2491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429"/>
            <a:ext cx="10515600" cy="37011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Optimize the processing of data via:</a:t>
            </a:r>
          </a:p>
          <a:p>
            <a:pPr lvl="1"/>
            <a:r>
              <a:rPr lang="en-US" dirty="0"/>
              <a:t>Algorithms</a:t>
            </a:r>
          </a:p>
          <a:p>
            <a:pPr lvl="1"/>
            <a:r>
              <a:rPr lang="en-US" dirty="0"/>
              <a:t>Data Structures</a:t>
            </a:r>
          </a:p>
          <a:p>
            <a:endParaRPr lang="en-US" dirty="0"/>
          </a:p>
          <a:p>
            <a:r>
              <a:rPr lang="en-US" dirty="0"/>
              <a:t>Data Structures help in:</a:t>
            </a:r>
          </a:p>
          <a:p>
            <a:pPr lvl="1"/>
            <a:r>
              <a:rPr lang="en-US" dirty="0"/>
              <a:t>Organization: Instead of having N variables, we can have one variable that holds N values</a:t>
            </a:r>
          </a:p>
          <a:p>
            <a:pPr lvl="1"/>
            <a:r>
              <a:rPr lang="en-US" dirty="0"/>
              <a:t>Speed: It can be MUCH faster to search (ex. smallest value) in a data structure</a:t>
            </a:r>
          </a:p>
          <a:p>
            <a:pPr lvl="1"/>
            <a:r>
              <a:rPr lang="en-US" dirty="0"/>
              <a:t>Math: Custom data structures (classes and objects) and default/in-built functions can help in mathematical operations (ex: Matrices)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21402E-9F81-764F-B7B9-22806D04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Data Structures?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198BC-F3F2-324D-9894-8F5F66C3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1E48BB-9D93-4A2F-9FEB-276232B0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416"/>
            <a:ext cx="10515600" cy="4522776"/>
          </a:xfrm>
        </p:spPr>
        <p:txBody>
          <a:bodyPr/>
          <a:lstStyle/>
          <a:p>
            <a:r>
              <a:rPr lang="en-GB" dirty="0"/>
              <a:t>Things we’ve already seen:</a:t>
            </a:r>
          </a:p>
          <a:p>
            <a:pPr lvl="1"/>
            <a:r>
              <a:rPr lang="en-GB" dirty="0"/>
              <a:t>Lists</a:t>
            </a:r>
          </a:p>
          <a:p>
            <a:pPr lvl="1"/>
            <a:r>
              <a:rPr lang="en-GB" dirty="0"/>
              <a:t>Tuples</a:t>
            </a:r>
          </a:p>
          <a:p>
            <a:pPr lvl="1"/>
            <a:r>
              <a:rPr lang="en-GB" dirty="0"/>
              <a:t>Dictionaries</a:t>
            </a:r>
          </a:p>
          <a:p>
            <a:pPr lvl="1"/>
            <a:r>
              <a:rPr lang="en-GB" dirty="0"/>
              <a:t>Strings</a:t>
            </a:r>
          </a:p>
          <a:p>
            <a:endParaRPr lang="en-GB" dirty="0"/>
          </a:p>
          <a:p>
            <a:r>
              <a:rPr lang="en-GB" dirty="0"/>
              <a:t>New concepts in this class:</a:t>
            </a:r>
          </a:p>
          <a:p>
            <a:pPr lvl="1"/>
            <a:r>
              <a:rPr lang="en-GB" dirty="0"/>
              <a:t>Linked Lists</a:t>
            </a:r>
          </a:p>
          <a:p>
            <a:pPr lvl="1"/>
            <a:r>
              <a:rPr lang="en-GB" dirty="0"/>
              <a:t>Binary Trees</a:t>
            </a:r>
          </a:p>
          <a:p>
            <a:pPr lvl="1"/>
            <a:r>
              <a:rPr lang="en-GB" dirty="0"/>
              <a:t>Stacks and Queues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1A2AE5-4B71-4BF2-AA89-70C0271E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594E2-DD67-8748-9F72-46C8CFC01FDA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49A19F-7C1E-48A2-9635-09F963CC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Data Structures</a:t>
            </a:r>
          </a:p>
        </p:txBody>
      </p:sp>
      <p:pic>
        <p:nvPicPr>
          <p:cNvPr id="1026" name="Picture 2" descr="Image result for data structures in python">
            <a:extLst>
              <a:ext uri="{FF2B5EF4-FFF2-40B4-BE49-F238E27FC236}">
                <a16:creationId xmlns:a16="http://schemas.microsoft.com/office/drawing/2014/main" id="{76CC62B3-ADD0-4768-9203-8C1FF8C1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63" y="2121131"/>
            <a:ext cx="6248072" cy="26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5F86FF-6AD7-4C5A-8E33-52EE257F0693}"/>
              </a:ext>
            </a:extLst>
          </p:cNvPr>
          <p:cNvSpPr/>
          <p:nvPr/>
        </p:nvSpPr>
        <p:spPr>
          <a:xfrm>
            <a:off x="1861645" y="6444476"/>
            <a:ext cx="8468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https://d1jnx9ba8s6j9r.cloudfront.net/blog/wp-content/uploads/2019/10/TreeStructure-Data-Structures-in-Python-Edureka1.png</a:t>
            </a:r>
          </a:p>
        </p:txBody>
      </p:sp>
    </p:spTree>
    <p:extLst>
      <p:ext uri="{BB962C8B-B14F-4D97-AF65-F5344CB8AC3E}">
        <p14:creationId xmlns:p14="http://schemas.microsoft.com/office/powerpoint/2010/main" val="336332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567</Words>
  <Application>Microsoft Office PowerPoint</Application>
  <PresentationFormat>Widescreen</PresentationFormat>
  <Paragraphs>114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Courier New</vt:lpstr>
      <vt:lpstr>Wingdings</vt:lpstr>
      <vt:lpstr>Office Theme</vt:lpstr>
      <vt:lpstr>EN.540.635 Software Carpentry  Lecture 7 Variable Scope | Recursion | Data Structures</vt:lpstr>
      <vt:lpstr>Variable Scope</vt:lpstr>
      <vt:lpstr>Variable Scope</vt:lpstr>
      <vt:lpstr>Variable Scope</vt:lpstr>
      <vt:lpstr>Recursion</vt:lpstr>
      <vt:lpstr>Fibonacci Sequence</vt:lpstr>
      <vt:lpstr>Recursion vs Iteration</vt:lpstr>
      <vt:lpstr>Why Data Structures?</vt:lpstr>
      <vt:lpstr>Common Data Structures</vt:lpstr>
      <vt:lpstr>Linked Lists</vt:lpstr>
      <vt:lpstr>Linked Lists</vt:lpstr>
      <vt:lpstr>Binary Trees</vt:lpstr>
      <vt:lpstr>Binary Trees</vt:lpstr>
      <vt:lpstr>Stacks and Queues</vt:lpstr>
      <vt:lpstr>As Lists</vt:lpstr>
      <vt:lpstr>Useful Tools: Pandas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EN.540.635 Software Carpentry  Lecture # This is the Title of the Lecture</dc:title>
  <dc:creator>Isaiah Chen</dc:creator>
  <cp:lastModifiedBy>Divya Sharma</cp:lastModifiedBy>
  <cp:revision>49</cp:revision>
  <dcterms:created xsi:type="dcterms:W3CDTF">2020-01-08T21:03:57Z</dcterms:created>
  <dcterms:modified xsi:type="dcterms:W3CDTF">2020-08-09T23:52:00Z</dcterms:modified>
</cp:coreProperties>
</file>