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sldIdLst>
    <p:sldId id="257" r:id="rId2"/>
    <p:sldId id="267" r:id="rId3"/>
    <p:sldId id="268" r:id="rId4"/>
    <p:sldId id="269" r:id="rId5"/>
    <p:sldId id="272" r:id="rId6"/>
    <p:sldId id="273" r:id="rId7"/>
    <p:sldId id="277" r:id="rId8"/>
    <p:sldId id="274" r:id="rId9"/>
    <p:sldId id="261" r:id="rId10"/>
    <p:sldId id="262" r:id="rId11"/>
    <p:sldId id="276" r:id="rId12"/>
    <p:sldId id="263" r:id="rId13"/>
    <p:sldId id="266" r:id="rId14"/>
    <p:sldId id="264" r:id="rId15"/>
    <p:sldId id="270" r:id="rId16"/>
    <p:sldId id="265" r:id="rId17"/>
    <p:sldId id="271"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82135" autoAdjust="0"/>
  </p:normalViewPr>
  <p:slideViewPr>
    <p:cSldViewPr snapToGrid="0" snapToObjects="1">
      <p:cViewPr>
        <p:scale>
          <a:sx n="93" d="100"/>
          <a:sy n="93" d="100"/>
        </p:scale>
        <p:origin x="483"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BA09B2-8C91-A445-90E5-6766EA5CC5F6}" type="datetimeFigureOut">
              <a:rPr lang="en-US" smtClean="0"/>
              <a:t>10/2/2025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3BAAB2-A5C2-C341-8007-CF2FB7605F6B}" type="slidenum">
              <a:rPr lang="en-US" smtClean="0"/>
              <a:t>‹#›</a:t>
            </a:fld>
            <a:endParaRPr lang="en-US"/>
          </a:p>
        </p:txBody>
      </p:sp>
    </p:spTree>
    <p:extLst>
      <p:ext uri="{BB962C8B-B14F-4D97-AF65-F5344CB8AC3E}">
        <p14:creationId xmlns:p14="http://schemas.microsoft.com/office/powerpoint/2010/main" val="2436700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morning/afternoon everyone. Today we're going to cover three important topics in Software Carpentry: variable scope, recursion, and data structures. These are fundamental concepts that will help you write better, more organized code. By the end of this lecture, you'll understand how Python manages variables in different contexts, how functions can call themselves to solve problems elegantly, and how to organize your data efficiently."</a:t>
            </a:r>
            <a:endParaRPr lang="en-GB" dirty="0"/>
          </a:p>
        </p:txBody>
      </p:sp>
      <p:sp>
        <p:nvSpPr>
          <p:cNvPr id="4" name="Slide Number Placeholder 3"/>
          <p:cNvSpPr>
            <a:spLocks noGrp="1"/>
          </p:cNvSpPr>
          <p:nvPr>
            <p:ph type="sldNum" sz="quarter" idx="5"/>
          </p:nvPr>
        </p:nvSpPr>
        <p:spPr/>
        <p:txBody>
          <a:bodyPr/>
          <a:lstStyle/>
          <a:p>
            <a:fld id="{843BAAB2-A5C2-C341-8007-CF2FB7605F6B}" type="slidenum">
              <a:rPr lang="en-US" smtClean="0"/>
              <a:t>1</a:t>
            </a:fld>
            <a:endParaRPr lang="en-US"/>
          </a:p>
        </p:txBody>
      </p:sp>
    </p:spTree>
    <p:extLst>
      <p:ext uri="{BB962C8B-B14F-4D97-AF65-F5344CB8AC3E}">
        <p14:creationId xmlns:p14="http://schemas.microsoft.com/office/powerpoint/2010/main" val="1296692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dictionaries. A dictionary is a data structure that holds data as key-value pairs. Think of it like an actual dictionary: you look up a word (the key) to find its definition (the value).</a:t>
            </a:r>
          </a:p>
          <a:p>
            <a:r>
              <a:rPr lang="en-US" dirty="0"/>
              <a:t>Dictionaries are incredibly useful for retrieving information corresponding to a particular key. For example, if you're managing student records, you might use student IDs as keys and student information as values. Need to find a student's information? Just look them up by their ID - it's instant, regardless of how many students you have.</a:t>
            </a:r>
          </a:p>
          <a:p>
            <a:r>
              <a:rPr lang="en-US" dirty="0"/>
              <a:t>The syntax in Python is straightforward: you use curly braces, and separate keys from values with colons. For example: grades = {'Alice': 95, 'Bob': 87, 'Charlie': 92}. To access Alice's grade, you just write grades['Alice'].</a:t>
            </a:r>
            <a:endParaRPr lang="en-GB" dirty="0"/>
          </a:p>
          <a:p>
            <a:endParaRPr lang="en-GB" dirty="0"/>
          </a:p>
          <a:p>
            <a:r>
              <a:rPr lang="en-GB" dirty="0"/>
              <a:t>Like I mentioned dictionaries are another type of data structure that python has in addition of lists, tuples and sets. You have already seen how to access the contents of a list. Dictionary however are indexed by ‘keys’ not by index. The keys can be any immutable type. Immutable is something that is used in programming and computer science to describe objects that cannot be changed. Lists cannot be used as keys as they are mutable. Mutable means that the data inside can be changed once the object is created, however immutable cannot be. Since lists can be changed using list functions or list indices. The keys should be unique. You can use ‘del’ to delete a key: value pair</a:t>
            </a:r>
          </a:p>
          <a:p>
            <a:r>
              <a:rPr lang="en-GB" dirty="0"/>
              <a:t>DEMO: dictionary declaration and initialization; accessing the keys and values. Looping through dictionaries. Adding elements to dictionaries. Changing values for specific keys.</a:t>
            </a:r>
          </a:p>
        </p:txBody>
      </p:sp>
      <p:sp>
        <p:nvSpPr>
          <p:cNvPr id="4" name="Slide Number Placeholder 3"/>
          <p:cNvSpPr>
            <a:spLocks noGrp="1"/>
          </p:cNvSpPr>
          <p:nvPr>
            <p:ph type="sldNum" sz="quarter" idx="5"/>
          </p:nvPr>
        </p:nvSpPr>
        <p:spPr/>
        <p:txBody>
          <a:bodyPr/>
          <a:lstStyle/>
          <a:p>
            <a:fld id="{843BAAB2-A5C2-C341-8007-CF2FB7605F6B}" type="slidenum">
              <a:rPr lang="en-US" smtClean="0"/>
              <a:t>11</a:t>
            </a:fld>
            <a:endParaRPr lang="en-US"/>
          </a:p>
        </p:txBody>
      </p:sp>
    </p:spTree>
    <p:extLst>
      <p:ext uri="{BB962C8B-B14F-4D97-AF65-F5344CB8AC3E}">
        <p14:creationId xmlns:p14="http://schemas.microsoft.com/office/powerpoint/2010/main" val="2745624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linked list is a list of objects where each element 'points' to the next. Unlike arrays or Python lists where elements are stored in contiguous memory, linked list elements can be scattered anywhere in memory - they're connected by these pointers.</a:t>
            </a:r>
          </a:p>
          <a:p>
            <a:r>
              <a:rPr lang="en-US" dirty="0"/>
              <a:t>Each element in a linked list is typically called a 'node', and it contains two things: the actual data, and a reference (or pointer) to the next node.</a:t>
            </a:r>
          </a:p>
          <a:p>
            <a:r>
              <a:rPr lang="en-US" dirty="0"/>
              <a:t>A double linked list goes a step further - each node points both forward to the next node AND backward to the previous node. This makes it easy to traverse the list in either direction, though it uses more memory.</a:t>
            </a:r>
          </a:p>
          <a:p>
            <a:r>
              <a:rPr lang="en-US" dirty="0"/>
              <a:t>Now, here's an important note: linked lists aren't commonly used in Python. Why? Because Python's built-in list is so efficient and flexible that there's rarely a need for linked lists. However, they're still important to learn about because they're fundamental to understanding how data structures work, and they're heavily used in languages like C and C++. Plus, understanding linked lists helps you understand more complex data structures."</a:t>
            </a:r>
          </a:p>
          <a:p>
            <a:endParaRPr lang="en-US" dirty="0"/>
          </a:p>
        </p:txBody>
      </p:sp>
      <p:sp>
        <p:nvSpPr>
          <p:cNvPr id="4" name="Slide Number Placeholder 3"/>
          <p:cNvSpPr>
            <a:spLocks noGrp="1"/>
          </p:cNvSpPr>
          <p:nvPr>
            <p:ph type="sldNum" sz="quarter" idx="5"/>
          </p:nvPr>
        </p:nvSpPr>
        <p:spPr/>
        <p:txBody>
          <a:bodyPr/>
          <a:lstStyle/>
          <a:p>
            <a:fld id="{843BAAB2-A5C2-C341-8007-CF2FB7605F6B}" type="slidenum">
              <a:rPr lang="en-US" smtClean="0"/>
              <a:t>12</a:t>
            </a:fld>
            <a:endParaRPr lang="en-US"/>
          </a:p>
        </p:txBody>
      </p:sp>
    </p:spTree>
    <p:extLst>
      <p:ext uri="{BB962C8B-B14F-4D97-AF65-F5344CB8AC3E}">
        <p14:creationId xmlns:p14="http://schemas.microsoft.com/office/powerpoint/2010/main" val="4167500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visualize a linked list. Here we see a series of nodes, each containing some data and a pointer to the next node. The first node is called the 'head' - it's your entry point into the list. The last node points to 'null' or 'None', indicating the end of the list.</a:t>
            </a:r>
          </a:p>
          <a:p>
            <a:r>
              <a:rPr lang="en-US" dirty="0"/>
              <a:t>Notice how this is different from an array. In an array, if you want the third element, you can jump directly to it. In a linked list, you have to start at the head and follow the pointers: first node, then second node, then third node. This makes accessing elements slower.</a:t>
            </a:r>
          </a:p>
          <a:p>
            <a:r>
              <a:rPr lang="en-US" dirty="0"/>
              <a:t>However, linked lists have advantages too! Inserting a new element in the middle of an array requires shifting all subsequent elements. In a linked list? You just change a couple of pointers. Same with deletion. So linked lists excel at insertion and deletion but are slower at random access.</a:t>
            </a:r>
          </a:p>
          <a:p>
            <a:r>
              <a:rPr lang="en-US" dirty="0"/>
              <a:t>The diagram shows this chain-like structure clearly. Each box represents a node, and the arrows represent the pointers. In a double linked list, you'd see arrows going both directions."</a:t>
            </a:r>
          </a:p>
          <a:p>
            <a:endParaRPr lang="en-US" dirty="0"/>
          </a:p>
        </p:txBody>
      </p:sp>
      <p:sp>
        <p:nvSpPr>
          <p:cNvPr id="4" name="Slide Number Placeholder 3"/>
          <p:cNvSpPr>
            <a:spLocks noGrp="1"/>
          </p:cNvSpPr>
          <p:nvPr>
            <p:ph type="sldNum" sz="quarter" idx="5"/>
          </p:nvPr>
        </p:nvSpPr>
        <p:spPr/>
        <p:txBody>
          <a:bodyPr/>
          <a:lstStyle/>
          <a:p>
            <a:fld id="{843BAAB2-A5C2-C341-8007-CF2FB7605F6B}" type="slidenum">
              <a:rPr lang="en-US" smtClean="0"/>
              <a:t>13</a:t>
            </a:fld>
            <a:endParaRPr lang="en-US"/>
          </a:p>
        </p:txBody>
      </p:sp>
    </p:spTree>
    <p:extLst>
      <p:ext uri="{BB962C8B-B14F-4D97-AF65-F5344CB8AC3E}">
        <p14:creationId xmlns:p14="http://schemas.microsoft.com/office/powerpoint/2010/main" val="2833173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Binary trees are a hierarchical form of data organization. Unlike lists which are linear - one element after another - trees branch out.</a:t>
            </a:r>
          </a:p>
          <a:p>
            <a:r>
              <a:rPr lang="en-US" dirty="0"/>
              <a:t>In a binary tree, each element (called a node) has a maximum of two children nodes - that's why it's called 'binary'. We typically call these the left child and the right child.</a:t>
            </a:r>
          </a:p>
          <a:p>
            <a:r>
              <a:rPr lang="en-US" dirty="0"/>
              <a:t>The top node is called the root. Nodes with no children are called leaves. And we describe the relationships using family terms: parent, child, sibling, ancestor, descendant.</a:t>
            </a:r>
          </a:p>
          <a:p>
            <a:r>
              <a:rPr lang="en-US" dirty="0"/>
              <a:t>Binary trees can perform three main operations: insert (add a new node), delete (remove a node), and traverse (visit all nodes in some order).</a:t>
            </a:r>
          </a:p>
          <a:p>
            <a:r>
              <a:rPr lang="en-US" dirty="0"/>
              <a:t>Looking at this specific example, we have a binary search tree - a special type where values are organized: for any node, all values in its left subtree are smaller, and all values in its right subtree are larger. This organization makes searching very efficient - you can eliminate half the remaining nodes with each comparison!"</a:t>
            </a:r>
          </a:p>
          <a:p>
            <a:endParaRPr lang="en-US" dirty="0"/>
          </a:p>
          <a:p>
            <a:r>
              <a:rPr lang="en-US" dirty="0"/>
              <a:t>"Here's a visual representation of the binary tree from the previous slide. The number 5 at the top is our root node. It has two children: 1 on the left and 23 on the right.</a:t>
            </a:r>
          </a:p>
          <a:p>
            <a:r>
              <a:rPr lang="en-US" dirty="0"/>
              <a:t>Following the left branch, 1 has two children: 4 and 7. Following the right branch from the root, 23 has one child: 6.</a:t>
            </a:r>
          </a:p>
          <a:p>
            <a:r>
              <a:rPr lang="en-US" dirty="0"/>
              <a:t>Notice how this is organized as a binary search tree. From the root 5: numbers less than 5 (like 1, 4) go to the left, numbers greater than 5 (like 23, 7) go... wait, actually this tree isn't perfectly organized as a binary search tree because 7 is greater than 5 but appears in the left subtree. This actually highlights an important point: not all binary trees are binary search trees! This is just a binary tree with that particular structure.</a:t>
            </a:r>
          </a:p>
          <a:p>
            <a:r>
              <a:rPr lang="en-US" dirty="0"/>
              <a:t>Binary trees are used everywhere in computer science: file systems, decision trees in AI, game trees in chess programs, expression evaluation in compilers. They're incredibly versatile data structures."</a:t>
            </a:r>
          </a:p>
          <a:p>
            <a:endParaRPr lang="en-US" dirty="0"/>
          </a:p>
        </p:txBody>
      </p:sp>
      <p:sp>
        <p:nvSpPr>
          <p:cNvPr id="4" name="Slide Number Placeholder 3"/>
          <p:cNvSpPr>
            <a:spLocks noGrp="1"/>
          </p:cNvSpPr>
          <p:nvPr>
            <p:ph type="sldNum" sz="quarter" idx="5"/>
          </p:nvPr>
        </p:nvSpPr>
        <p:spPr/>
        <p:txBody>
          <a:bodyPr/>
          <a:lstStyle/>
          <a:p>
            <a:fld id="{843BAAB2-A5C2-C341-8007-CF2FB7605F6B}" type="slidenum">
              <a:rPr lang="en-US" smtClean="0"/>
              <a:t>14</a:t>
            </a:fld>
            <a:endParaRPr lang="en-US"/>
          </a:p>
        </p:txBody>
      </p:sp>
    </p:spTree>
    <p:extLst>
      <p:ext uri="{BB962C8B-B14F-4D97-AF65-F5344CB8AC3E}">
        <p14:creationId xmlns:p14="http://schemas.microsoft.com/office/powerpoint/2010/main" val="1468414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3BAAB2-A5C2-C341-8007-CF2FB7605F6B}" type="slidenum">
              <a:rPr lang="en-US" smtClean="0"/>
              <a:t>15</a:t>
            </a:fld>
            <a:endParaRPr lang="en-US"/>
          </a:p>
        </p:txBody>
      </p:sp>
    </p:spTree>
    <p:extLst>
      <p:ext uri="{BB962C8B-B14F-4D97-AF65-F5344CB8AC3E}">
        <p14:creationId xmlns:p14="http://schemas.microsoft.com/office/powerpoint/2010/main" val="3851138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about two specialized data structures: stacks and queues. These are both linear data structures, but they control the order in which you can access elements.</a:t>
            </a:r>
          </a:p>
          <a:p>
            <a:r>
              <a:rPr lang="en-US" dirty="0"/>
              <a:t>A </a:t>
            </a:r>
            <a:r>
              <a:rPr lang="en-US" b="1" dirty="0"/>
              <a:t>stack</a:t>
            </a:r>
            <a:r>
              <a:rPr lang="en-US" dirty="0"/>
              <a:t> is Last In, First Out - or LIFO, though the slide says FILO (First In Last Out), which means the same thing. Think of a stack of plates: you add plates to the top and remove plates from the top. The last plate you put on is the first one you take off.</a:t>
            </a:r>
          </a:p>
          <a:p>
            <a:r>
              <a:rPr lang="en-US" dirty="0"/>
              <a:t>The two main operations on a stack are:</a:t>
            </a:r>
          </a:p>
          <a:p>
            <a:r>
              <a:rPr lang="en-US" b="1" dirty="0"/>
              <a:t>Push</a:t>
            </a:r>
            <a:r>
              <a:rPr lang="en-US" dirty="0"/>
              <a:t>: add an element to the top</a:t>
            </a:r>
          </a:p>
          <a:p>
            <a:r>
              <a:rPr lang="en-US" b="1" dirty="0"/>
              <a:t>Pop</a:t>
            </a:r>
            <a:r>
              <a:rPr lang="en-US" dirty="0"/>
              <a:t>: remove and return the top element</a:t>
            </a:r>
          </a:p>
          <a:p>
            <a:r>
              <a:rPr lang="en-US" dirty="0"/>
              <a:t>Looking at the diagram, you can see items being added from the bottom up, with operations happening at the top.</a:t>
            </a:r>
          </a:p>
          <a:p>
            <a:r>
              <a:rPr lang="en-US" dirty="0"/>
              <a:t>A </a:t>
            </a:r>
            <a:r>
              <a:rPr lang="en-US" b="1" dirty="0"/>
              <a:t>queue</a:t>
            </a:r>
            <a:r>
              <a:rPr lang="en-US" dirty="0"/>
              <a:t> is First In, First Out - FIFO. Think of a line at a coffee shop: the first person in line is the first person served.</a:t>
            </a:r>
          </a:p>
          <a:p>
            <a:r>
              <a:rPr lang="en-US" dirty="0"/>
              <a:t>The two main operations on a queue are:</a:t>
            </a:r>
          </a:p>
          <a:p>
            <a:r>
              <a:rPr lang="en-US" b="1" dirty="0"/>
              <a:t>Enqueue</a:t>
            </a:r>
            <a:r>
              <a:rPr lang="en-US" dirty="0"/>
              <a:t>: add an element to the back</a:t>
            </a:r>
          </a:p>
          <a:p>
            <a:r>
              <a:rPr lang="en-US" b="1" dirty="0"/>
              <a:t>Dequeue</a:t>
            </a:r>
            <a:r>
              <a:rPr lang="en-US" dirty="0"/>
              <a:t>: remove and return the element at the front</a:t>
            </a:r>
          </a:p>
          <a:p>
            <a:r>
              <a:rPr lang="en-US" dirty="0"/>
              <a:t>The diagram shows items flowing through, entering on one side and leaving from the other.</a:t>
            </a:r>
          </a:p>
          <a:p>
            <a:r>
              <a:rPr lang="en-US" dirty="0"/>
              <a:t>When would you use these? Stacks are perfect for things like undo functionality, backtracking algorithms, and parsing expressions. Queues are ideal for task scheduling, breadth-first search, and managing requests in order."</a:t>
            </a:r>
          </a:p>
          <a:p>
            <a:endParaRPr lang="en-US" dirty="0"/>
          </a:p>
        </p:txBody>
      </p:sp>
      <p:sp>
        <p:nvSpPr>
          <p:cNvPr id="4" name="Slide Number Placeholder 3"/>
          <p:cNvSpPr>
            <a:spLocks noGrp="1"/>
          </p:cNvSpPr>
          <p:nvPr>
            <p:ph type="sldNum" sz="quarter" idx="5"/>
          </p:nvPr>
        </p:nvSpPr>
        <p:spPr/>
        <p:txBody>
          <a:bodyPr/>
          <a:lstStyle/>
          <a:p>
            <a:fld id="{843BAAB2-A5C2-C341-8007-CF2FB7605F6B}" type="slidenum">
              <a:rPr lang="en-US" smtClean="0"/>
              <a:t>16</a:t>
            </a:fld>
            <a:endParaRPr lang="en-US"/>
          </a:p>
        </p:txBody>
      </p:sp>
    </p:spTree>
    <p:extLst>
      <p:ext uri="{BB962C8B-B14F-4D97-AF65-F5344CB8AC3E}">
        <p14:creationId xmlns:p14="http://schemas.microsoft.com/office/powerpoint/2010/main" val="731945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variable scope. So what exactly is scope? Scope is the environment in a program from which a particular Python object is accessible. Think of it as the 'visibility' of a variable - where in your code can you actually see and use that variable?</a:t>
            </a:r>
          </a:p>
          <a:p>
            <a:r>
              <a:rPr lang="en-US" dirty="0"/>
              <a:t>Here's the key concept: when you enter a function, a new scope is created. This is really important because it means variables inside a function exist in their own little world, separate from the rest of your program. This isolation is actually a feature, not a bug - it helps prevent unexpected interactions between different parts of your code."</a:t>
            </a:r>
          </a:p>
        </p:txBody>
      </p:sp>
      <p:sp>
        <p:nvSpPr>
          <p:cNvPr id="4" name="Slide Number Placeholder 3"/>
          <p:cNvSpPr>
            <a:spLocks noGrp="1"/>
          </p:cNvSpPr>
          <p:nvPr>
            <p:ph type="sldNum" sz="quarter" idx="5"/>
          </p:nvPr>
        </p:nvSpPr>
        <p:spPr/>
        <p:txBody>
          <a:bodyPr/>
          <a:lstStyle/>
          <a:p>
            <a:fld id="{843BAAB2-A5C2-C341-8007-CF2FB7605F6B}" type="slidenum">
              <a:rPr lang="en-US" smtClean="0"/>
              <a:t>2</a:t>
            </a:fld>
            <a:endParaRPr lang="en-US"/>
          </a:p>
        </p:txBody>
      </p:sp>
    </p:spTree>
    <p:extLst>
      <p:ext uri="{BB962C8B-B14F-4D97-AF65-F5344CB8AC3E}">
        <p14:creationId xmlns:p14="http://schemas.microsoft.com/office/powerpoint/2010/main" val="2581260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at a concrete example to see scope in action. This is actually the code from the image you showed me earlier - it's a perfect example of scope issues!</a:t>
            </a:r>
          </a:p>
          <a:p>
            <a:r>
              <a:rPr lang="en-US" dirty="0"/>
              <a:t>Here we have a function f that takes a parameter x. Inside the function, we're doing something interesting: we're reassigning x to x + 1. Then we try to print lowercase x and uppercase X, and finally return x.</a:t>
            </a:r>
          </a:p>
          <a:p>
            <a:r>
              <a:rPr lang="en-US" dirty="0"/>
              <a:t>Down in our main code, we define uppercase X as 5 and lowercase x as 4, then call f(x).</a:t>
            </a:r>
          </a:p>
          <a:p>
            <a:r>
              <a:rPr lang="en-US" dirty="0"/>
              <a:t>What do you think happens here? This is a classic scope problem. When we call f(x), we're passing the value 4 into the function. Inside the function, the parameter x is a local variable - it's completely separate from both the lowercase x and uppercase X outside the function.</a:t>
            </a:r>
          </a:p>
          <a:p>
            <a:r>
              <a:rPr lang="en-US" dirty="0"/>
              <a:t>So when we do x = x + 1 inside the function, we're modifying the local x, which becomes 5. The first print statement prints 5. But the second print statement tries to print uppercase X - and here's where we hit a problem. That uppercase X is defined in the global scope, not inside the function, and Python can't find it in the function's local scope. This will actually raise a </a:t>
            </a:r>
            <a:r>
              <a:rPr lang="en-US" dirty="0" err="1"/>
              <a:t>NameError</a:t>
            </a:r>
            <a:r>
              <a:rPr lang="en-US" dirty="0"/>
              <a:t>.</a:t>
            </a:r>
          </a:p>
          <a:p>
            <a:r>
              <a:rPr lang="en-US" dirty="0"/>
              <a:t>This example perfectly illustrates why understanding scope is so important!"</a:t>
            </a:r>
          </a:p>
          <a:p>
            <a:endParaRPr lang="en-GB" dirty="0"/>
          </a:p>
        </p:txBody>
      </p:sp>
      <p:sp>
        <p:nvSpPr>
          <p:cNvPr id="4" name="Slide Number Placeholder 3"/>
          <p:cNvSpPr>
            <a:spLocks noGrp="1"/>
          </p:cNvSpPr>
          <p:nvPr>
            <p:ph type="sldNum" sz="quarter" idx="5"/>
          </p:nvPr>
        </p:nvSpPr>
        <p:spPr/>
        <p:txBody>
          <a:bodyPr/>
          <a:lstStyle/>
          <a:p>
            <a:fld id="{843BAAB2-A5C2-C341-8007-CF2FB7605F6B}" type="slidenum">
              <a:rPr lang="en-US" smtClean="0"/>
              <a:t>3</a:t>
            </a:fld>
            <a:endParaRPr lang="en-US"/>
          </a:p>
        </p:txBody>
      </p:sp>
    </p:spTree>
    <p:extLst>
      <p:ext uri="{BB962C8B-B14F-4D97-AF65-F5344CB8AC3E}">
        <p14:creationId xmlns:p14="http://schemas.microsoft.com/office/powerpoint/2010/main" val="267017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show you a visual representation of what's happening. On the left, we have the global scope - this is the main body of our program. We can see uppercase X equals 5 and lowercase x equals 4 here. On the right, we have the function f's scope, which is created when we call the function. Inside that scope, we only have the local x which equals 4, then 5 after the addition.</a:t>
            </a:r>
          </a:p>
          <a:p>
            <a:r>
              <a:rPr lang="en-US" dirty="0"/>
              <a:t>Now, there's a systematic way Python decides where to look for variables, and it's called the LEGB rule:</a:t>
            </a:r>
          </a:p>
          <a:p>
            <a:r>
              <a:rPr lang="en-US" b="1" dirty="0"/>
              <a:t>L for Local</a:t>
            </a:r>
            <a:r>
              <a:rPr lang="en-US" dirty="0"/>
              <a:t>: Python first looks inside the current function or class</a:t>
            </a:r>
          </a:p>
          <a:p>
            <a:r>
              <a:rPr lang="en-US" b="1" dirty="0"/>
              <a:t>E for Enclosed</a:t>
            </a:r>
            <a:r>
              <a:rPr lang="en-US" dirty="0"/>
              <a:t>: If not found, it looks in any enclosing functions - think nested functions</a:t>
            </a:r>
          </a:p>
          <a:p>
            <a:r>
              <a:rPr lang="en-US" b="1" dirty="0"/>
              <a:t>G for Global</a:t>
            </a:r>
            <a:r>
              <a:rPr lang="en-US" dirty="0"/>
              <a:t>: Then it checks the uppermost level of your script</a:t>
            </a:r>
          </a:p>
          <a:p>
            <a:r>
              <a:rPr lang="en-US" b="1" dirty="0"/>
              <a:t>B for Built-in</a:t>
            </a:r>
            <a:r>
              <a:rPr lang="en-US" dirty="0"/>
              <a:t>: Finally, it checks Python's built-in namespace - things like print, </a:t>
            </a:r>
            <a:r>
              <a:rPr lang="en-US" dirty="0" err="1"/>
              <a:t>len</a:t>
            </a:r>
            <a:r>
              <a:rPr lang="en-US" dirty="0"/>
              <a:t>, etc.</a:t>
            </a:r>
          </a:p>
          <a:p>
            <a:r>
              <a:rPr lang="en-US" dirty="0"/>
              <a:t>One important note about global variables: their use is generally frowned upon in programming. They can make code harder to understand and debug because any part of your program can modify them. If you must use them, use them as constants - variables that never change - and name them in ALL_CAPS like GLOBAL_CONSTANT to make it clear they're special.</a:t>
            </a:r>
          </a:p>
          <a:p>
            <a:r>
              <a:rPr lang="en-US" dirty="0"/>
              <a:t>I've included a link to a Stack Overflow discussion about why global variables are problematic - it's worth reading. And if you want to visualize how scope works step-by-step, check out Python Tutor at pythontutor.com. You can paste in code and watch how variables are created and destroyed in different scopes.“</a:t>
            </a:r>
          </a:p>
          <a:p>
            <a:endParaRPr lang="en-US" dirty="0"/>
          </a:p>
          <a:p>
            <a:r>
              <a:rPr lang="en-US" dirty="0"/>
              <a:t>When using lists and objects, you can see that they behave differently within </a:t>
            </a:r>
            <a:r>
              <a:rPr lang="en-US" dirty="0" err="1"/>
              <a:t>scopre</a:t>
            </a:r>
            <a:endParaRPr lang="en-US" dirty="0"/>
          </a:p>
          <a:p>
            <a:r>
              <a:rPr lang="en-US" dirty="0"/>
              <a:t>It happens because of </a:t>
            </a:r>
            <a:r>
              <a:rPr lang="en-US" b="1" dirty="0"/>
              <a:t>how Python handles list assignment</a:t>
            </a:r>
            <a:r>
              <a:rPr lang="en-US" dirty="0"/>
              <a:t>.</a:t>
            </a:r>
          </a:p>
          <a:p>
            <a:pPr rtl="0"/>
            <a:r>
              <a:rPr lang="en-US" dirty="0" err="1"/>
              <a:t>temp_list</a:t>
            </a:r>
            <a:r>
              <a:rPr lang="en-US" dirty="0"/>
              <a:t> = </a:t>
            </a:r>
            <a:r>
              <a:rPr lang="en-US" dirty="0" err="1"/>
              <a:t>original_list</a:t>
            </a:r>
            <a:r>
              <a:rPr lang="en-US" dirty="0"/>
              <a:t> </a:t>
            </a:r>
          </a:p>
          <a:p>
            <a:r>
              <a:rPr lang="en-US" dirty="0"/>
              <a:t>This does </a:t>
            </a:r>
            <a:r>
              <a:rPr lang="en-US" b="1" dirty="0"/>
              <a:t>not</a:t>
            </a:r>
            <a:r>
              <a:rPr lang="en-US" dirty="0"/>
              <a:t> create a new independent list — it just creates another </a:t>
            </a:r>
            <a:r>
              <a:rPr lang="en-US" i="1" dirty="0"/>
              <a:t>reference</a:t>
            </a:r>
            <a:r>
              <a:rPr lang="en-US" dirty="0"/>
              <a:t> (alias) to the same list in memory. So </a:t>
            </a:r>
            <a:r>
              <a:rPr lang="en-US" dirty="0" err="1"/>
              <a:t>temp_list</a:t>
            </a:r>
            <a:r>
              <a:rPr lang="en-US" dirty="0"/>
              <a:t> and </a:t>
            </a:r>
            <a:r>
              <a:rPr lang="en-US" dirty="0" err="1"/>
              <a:t>original_list</a:t>
            </a:r>
            <a:r>
              <a:rPr lang="en-US" dirty="0"/>
              <a:t> both point to the </a:t>
            </a:r>
            <a:r>
              <a:rPr lang="en-US" b="1" dirty="0"/>
              <a:t>same underlying list object</a:t>
            </a:r>
            <a:r>
              <a:rPr lang="en-US" dirty="0"/>
              <a:t>.</a:t>
            </a:r>
          </a:p>
          <a:p>
            <a:r>
              <a:rPr lang="en-US" dirty="0"/>
              <a:t>When you update </a:t>
            </a:r>
            <a:r>
              <a:rPr lang="en-US" dirty="0" err="1"/>
              <a:t>temp_list</a:t>
            </a:r>
            <a:r>
              <a:rPr lang="en-US" dirty="0"/>
              <a:t>[</a:t>
            </a:r>
            <a:r>
              <a:rPr lang="en-US" dirty="0" err="1"/>
              <a:t>i</a:t>
            </a:r>
            <a:r>
              <a:rPr lang="en-US" dirty="0"/>
              <a:t>], you’re actually updating the same memory that </a:t>
            </a:r>
            <a:r>
              <a:rPr lang="en-US" dirty="0" err="1"/>
              <a:t>original_list</a:t>
            </a:r>
            <a:r>
              <a:rPr lang="en-US" dirty="0"/>
              <a:t> points to. That’s why list1 (the original) also gets modified.</a:t>
            </a:r>
          </a:p>
          <a:p>
            <a:endParaRPr lang="en-US" dirty="0"/>
          </a:p>
          <a:p>
            <a:endParaRPr lang="en-GB" dirty="0"/>
          </a:p>
        </p:txBody>
      </p:sp>
      <p:sp>
        <p:nvSpPr>
          <p:cNvPr id="4" name="Slide Number Placeholder 3"/>
          <p:cNvSpPr>
            <a:spLocks noGrp="1"/>
          </p:cNvSpPr>
          <p:nvPr>
            <p:ph type="sldNum" sz="quarter" idx="5"/>
          </p:nvPr>
        </p:nvSpPr>
        <p:spPr/>
        <p:txBody>
          <a:bodyPr/>
          <a:lstStyle/>
          <a:p>
            <a:fld id="{843BAAB2-A5C2-C341-8007-CF2FB7605F6B}" type="slidenum">
              <a:rPr lang="en-US" smtClean="0"/>
              <a:t>4</a:t>
            </a:fld>
            <a:endParaRPr lang="en-US"/>
          </a:p>
        </p:txBody>
      </p:sp>
    </p:spTree>
    <p:extLst>
      <p:ext uri="{BB962C8B-B14F-4D97-AF65-F5344CB8AC3E}">
        <p14:creationId xmlns:p14="http://schemas.microsoft.com/office/powerpoint/2010/main" val="3291145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move on to our second major topic: recursion. Recursion is a programming technique where a function calls itself. Now, you might be thinking, 'Wait, a function calling itself? Won't that run forever?' And you're right to worry about that! That's why every recursive function needs what we call a base case.</a:t>
            </a:r>
          </a:p>
          <a:p>
            <a:r>
              <a:rPr lang="en-US" dirty="0"/>
              <a:t>The base case is the condition that tells the function when to stop calling itself. Without a base case, you'd have infinite recursion, which would crash your program with a stack overflow error.</a:t>
            </a:r>
          </a:p>
          <a:p>
            <a:r>
              <a:rPr lang="en-US" dirty="0"/>
              <a:t>An important point: any problem you can solve iteratively - meaning with loops - can also be solved recursively. Sometimes the recursive solution is more elegant and easier to understand, though not always more efficient, as we'll see.</a:t>
            </a:r>
          </a:p>
          <a:p>
            <a:endParaRPr lang="en-GB" dirty="0"/>
          </a:p>
        </p:txBody>
      </p:sp>
      <p:sp>
        <p:nvSpPr>
          <p:cNvPr id="4" name="Slide Number Placeholder 3"/>
          <p:cNvSpPr>
            <a:spLocks noGrp="1"/>
          </p:cNvSpPr>
          <p:nvPr>
            <p:ph type="sldNum" sz="quarter" idx="5"/>
          </p:nvPr>
        </p:nvSpPr>
        <p:spPr/>
        <p:txBody>
          <a:bodyPr/>
          <a:lstStyle/>
          <a:p>
            <a:fld id="{843BAAB2-A5C2-C341-8007-CF2FB7605F6B}" type="slidenum">
              <a:rPr lang="en-US" smtClean="0"/>
              <a:t>5</a:t>
            </a:fld>
            <a:endParaRPr lang="en-US"/>
          </a:p>
        </p:txBody>
      </p:sp>
    </p:spTree>
    <p:extLst>
      <p:ext uri="{BB962C8B-B14F-4D97-AF65-F5344CB8AC3E}">
        <p14:creationId xmlns:p14="http://schemas.microsoft.com/office/powerpoint/2010/main" val="3560804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Fibonacci sequence is a classic example of recursion. In the Fibonacci sequence, each number is the sum of the two preceding numbers: 0, 1, 1, 2, 3, 5, 8, 13, and so on.</a:t>
            </a:r>
          </a:p>
          <a:p>
            <a:r>
              <a:rPr lang="en-US" dirty="0"/>
              <a:t>Looking at this code, our function fib(n) calculates the nth Fibonacci number. Our base cases are when n equals 0 or 1 - we simply return n. These base cases are crucial! They're what stop the recursion from going on forever.</a:t>
            </a:r>
          </a:p>
          <a:p>
            <a:r>
              <a:rPr lang="en-US" dirty="0"/>
              <a:t>For any other value of n, we return fib(n-1) + fib(n-2). So the function calls itself twice, each time with a smaller value, until eventually we hit those base cases.</a:t>
            </a:r>
          </a:p>
          <a:p>
            <a:r>
              <a:rPr lang="en-US" dirty="0"/>
              <a:t>Let's trace through an example: if we call fib(4), it calls fib(3) and fib(2). fib(3) calls fib(2) and fib(1). And so on. Eventually all these calls resolve back to our base cases, and the results bubble back up.</a:t>
            </a:r>
          </a:p>
          <a:p>
            <a:r>
              <a:rPr lang="en-US" dirty="0"/>
              <a:t>As the diagram shows, this creates a tree-like structure of function calls. You can see how quickly the number of calls grows - this is actually one of the drawbacks of this particular recursive implementation, which leads us to our next slide.</a:t>
            </a:r>
          </a:p>
          <a:p>
            <a:endParaRPr lang="en-GB" dirty="0"/>
          </a:p>
        </p:txBody>
      </p:sp>
      <p:sp>
        <p:nvSpPr>
          <p:cNvPr id="4" name="Slide Number Placeholder 3"/>
          <p:cNvSpPr>
            <a:spLocks noGrp="1"/>
          </p:cNvSpPr>
          <p:nvPr>
            <p:ph type="sldNum" sz="quarter" idx="5"/>
          </p:nvPr>
        </p:nvSpPr>
        <p:spPr/>
        <p:txBody>
          <a:bodyPr/>
          <a:lstStyle/>
          <a:p>
            <a:fld id="{843BAAB2-A5C2-C341-8007-CF2FB7605F6B}" type="slidenum">
              <a:rPr lang="en-US" smtClean="0"/>
              <a:t>6</a:t>
            </a:fld>
            <a:endParaRPr lang="en-US"/>
          </a:p>
        </p:txBody>
      </p:sp>
    </p:spTree>
    <p:extLst>
      <p:ext uri="{BB962C8B-B14F-4D97-AF65-F5344CB8AC3E}">
        <p14:creationId xmlns:p14="http://schemas.microsoft.com/office/powerpoint/2010/main" val="2981228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learn recursion at all? Well, for some problems, the recursive solution is much more intuitive and easier to code, even if it's slower. The Towers of Hanoi problem mentioned here is a perfect example - the recursive solution is elegant and matches how we think about the problem, while the iterative solution is complex and hard to follow.</a:t>
            </a:r>
          </a:p>
          <a:p>
            <a:r>
              <a:rPr lang="en-US" dirty="0"/>
              <a:t>The key is knowing when to use each approach. For production code where performance matters, you might choose iteration. For problems where clarity matters more than speed, or where the recursive solution is naturally elegant, recursion might be the better choice. And there are advanced techniques like </a:t>
            </a:r>
            <a:r>
              <a:rPr lang="en-US" dirty="0" err="1"/>
              <a:t>memoization</a:t>
            </a:r>
            <a:r>
              <a:rPr lang="en-US" dirty="0"/>
              <a:t> that can speed up recursive solutions, which you might encounter in more advanced courses."</a:t>
            </a:r>
          </a:p>
          <a:p>
            <a:endParaRPr lang="en-US" dirty="0"/>
          </a:p>
        </p:txBody>
      </p:sp>
      <p:sp>
        <p:nvSpPr>
          <p:cNvPr id="4" name="Slide Number Placeholder 3"/>
          <p:cNvSpPr>
            <a:spLocks noGrp="1"/>
          </p:cNvSpPr>
          <p:nvPr>
            <p:ph type="sldNum" sz="quarter" idx="5"/>
          </p:nvPr>
        </p:nvSpPr>
        <p:spPr/>
        <p:txBody>
          <a:bodyPr/>
          <a:lstStyle/>
          <a:p>
            <a:fld id="{843BAAB2-A5C2-C341-8007-CF2FB7605F6B}" type="slidenum">
              <a:rPr lang="en-US" smtClean="0"/>
              <a:t>7</a:t>
            </a:fld>
            <a:endParaRPr lang="en-US"/>
          </a:p>
        </p:txBody>
      </p:sp>
    </p:spTree>
    <p:extLst>
      <p:ext uri="{BB962C8B-B14F-4D97-AF65-F5344CB8AC3E}">
        <p14:creationId xmlns:p14="http://schemas.microsoft.com/office/powerpoint/2010/main" val="2847760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important reality check: recursion is almost always slower than iteration as the input size increases. Look at this graph - the recursive solution's time complexity grows exponentially while the iterative solution grows linearly.</a:t>
            </a:r>
          </a:p>
          <a:p>
            <a:r>
              <a:rPr lang="en-US" dirty="0"/>
              <a:t>For the Fibonacci example we just saw, when calculating fib(5), we're recalculating fib(3), fib(2), and fib(1) multiple times! That's a lot of wasted computation. An iterative solution using a loop would calculate each value just once.</a:t>
            </a:r>
          </a:p>
          <a:p>
            <a:endParaRPr lang="en-GB" dirty="0"/>
          </a:p>
        </p:txBody>
      </p:sp>
      <p:sp>
        <p:nvSpPr>
          <p:cNvPr id="4" name="Slide Number Placeholder 3"/>
          <p:cNvSpPr>
            <a:spLocks noGrp="1"/>
          </p:cNvSpPr>
          <p:nvPr>
            <p:ph type="sldNum" sz="quarter" idx="5"/>
          </p:nvPr>
        </p:nvSpPr>
        <p:spPr/>
        <p:txBody>
          <a:bodyPr/>
          <a:lstStyle/>
          <a:p>
            <a:fld id="{843BAAB2-A5C2-C341-8007-CF2FB7605F6B}" type="slidenum">
              <a:rPr lang="en-US" smtClean="0"/>
              <a:t>8</a:t>
            </a:fld>
            <a:endParaRPr lang="en-US"/>
          </a:p>
        </p:txBody>
      </p:sp>
    </p:spTree>
    <p:extLst>
      <p:ext uri="{BB962C8B-B14F-4D97-AF65-F5344CB8AC3E}">
        <p14:creationId xmlns:p14="http://schemas.microsoft.com/office/powerpoint/2010/main" val="1208435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survey some common data structures. Some of these you've already seen:</a:t>
            </a:r>
          </a:p>
          <a:p>
            <a:r>
              <a:rPr lang="en-US" b="1" dirty="0"/>
              <a:t>Lists</a:t>
            </a:r>
            <a:r>
              <a:rPr lang="en-US" dirty="0"/>
              <a:t> - ordered collections that can change. You can add, remove, and modify elements.</a:t>
            </a:r>
          </a:p>
          <a:p>
            <a:r>
              <a:rPr lang="en-US" b="1" dirty="0"/>
              <a:t>Tuples</a:t>
            </a:r>
            <a:r>
              <a:rPr lang="en-US" dirty="0"/>
              <a:t> - similar to lists but immutable, meaning once created, they can't be changed. Great for data that shouldn't be modified.</a:t>
            </a:r>
          </a:p>
          <a:p>
            <a:r>
              <a:rPr lang="en-US" b="1" dirty="0"/>
              <a:t>Strings</a:t>
            </a:r>
            <a:r>
              <a:rPr lang="en-US" dirty="0"/>
              <a:t> - sequences of characters. Yes, strings are data structures too!</a:t>
            </a:r>
          </a:p>
          <a:p>
            <a:r>
              <a:rPr lang="en-US" dirty="0"/>
              <a:t>Now, in this class, we'll be introducing some new concepts:</a:t>
            </a:r>
          </a:p>
          <a:p>
            <a:r>
              <a:rPr lang="en-US" b="1" dirty="0"/>
              <a:t>Dictionaries</a:t>
            </a:r>
            <a:r>
              <a:rPr lang="en-US" dirty="0"/>
              <a:t> - these store key-value pairs, perfect for looking up information.</a:t>
            </a:r>
          </a:p>
          <a:p>
            <a:r>
              <a:rPr lang="en-US" b="1" dirty="0"/>
              <a:t>Linked Lists</a:t>
            </a:r>
            <a:r>
              <a:rPr lang="en-US" dirty="0"/>
              <a:t> - elements connected like a chain, where each element points to the next.</a:t>
            </a:r>
          </a:p>
          <a:p>
            <a:r>
              <a:rPr lang="en-US" b="1" dirty="0"/>
              <a:t>Binary Trees</a:t>
            </a:r>
            <a:r>
              <a:rPr lang="en-US" dirty="0"/>
              <a:t> - hierarchical structures where each element can have up to two children.</a:t>
            </a:r>
          </a:p>
          <a:p>
            <a:r>
              <a:rPr lang="en-US" b="1" dirty="0"/>
              <a:t>Stacks and Queues</a:t>
            </a:r>
            <a:r>
              <a:rPr lang="en-US" dirty="0"/>
              <a:t> - specialized structures for managing data in specific orders.</a:t>
            </a:r>
          </a:p>
          <a:p>
            <a:r>
              <a:rPr lang="en-US" dirty="0"/>
              <a:t>Each of these has particular strengths and use cases, and we'll explore them in detail today."</a:t>
            </a:r>
          </a:p>
          <a:p>
            <a:endParaRPr lang="en-US" dirty="0"/>
          </a:p>
        </p:txBody>
      </p:sp>
      <p:sp>
        <p:nvSpPr>
          <p:cNvPr id="4" name="Slide Number Placeholder 3"/>
          <p:cNvSpPr>
            <a:spLocks noGrp="1"/>
          </p:cNvSpPr>
          <p:nvPr>
            <p:ph type="sldNum" sz="quarter" idx="5"/>
          </p:nvPr>
        </p:nvSpPr>
        <p:spPr/>
        <p:txBody>
          <a:bodyPr/>
          <a:lstStyle/>
          <a:p>
            <a:fld id="{843BAAB2-A5C2-C341-8007-CF2FB7605F6B}" type="slidenum">
              <a:rPr lang="en-US" smtClean="0"/>
              <a:t>10</a:t>
            </a:fld>
            <a:endParaRPr lang="en-US"/>
          </a:p>
        </p:txBody>
      </p:sp>
    </p:spTree>
    <p:extLst>
      <p:ext uri="{BB962C8B-B14F-4D97-AF65-F5344CB8AC3E}">
        <p14:creationId xmlns:p14="http://schemas.microsoft.com/office/powerpoint/2010/main" val="40076868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47A920-1A25-EB4B-B477-089AF928CE83}"/>
              </a:ext>
            </a:extLst>
          </p:cNvPr>
          <p:cNvSpPr/>
          <p:nvPr userDrawn="1"/>
        </p:nvSpPr>
        <p:spPr>
          <a:xfrm>
            <a:off x="0" y="0"/>
            <a:ext cx="12192000" cy="6858000"/>
          </a:xfrm>
          <a:prstGeom prst="rect">
            <a:avLst/>
          </a:prstGeom>
          <a:solidFill>
            <a:srgbClr val="0B5EB8"/>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480A2D23-F461-0C45-BC8C-7DF844492DEB}"/>
              </a:ext>
            </a:extLst>
          </p:cNvPr>
          <p:cNvSpPr>
            <a:spLocks noGrp="1"/>
          </p:cNvSpPr>
          <p:nvPr>
            <p:ph type="ctrTitle"/>
          </p:nvPr>
        </p:nvSpPr>
        <p:spPr>
          <a:xfrm>
            <a:off x="1524000" y="2657254"/>
            <a:ext cx="9144000" cy="2387600"/>
          </a:xfrm>
        </p:spPr>
        <p:txBody>
          <a:bodyPr anchor="ctr">
            <a:normAutofit/>
          </a:bodyPr>
          <a:lstStyle>
            <a:lvl1pPr algn="ctr">
              <a:defRPr sz="3200">
                <a:solidFill>
                  <a:schemeClr val="bg1"/>
                </a:solidFill>
                <a:latin typeface="Cambria" panose="02040503050406030204" pitchFamily="18"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5FB4B80E-C724-F24F-B890-F367ABEE79E1}"/>
              </a:ext>
            </a:extLst>
          </p:cNvPr>
          <p:cNvSpPr>
            <a:spLocks noGrp="1"/>
          </p:cNvSpPr>
          <p:nvPr>
            <p:ph type="dt" sz="half" idx="10"/>
          </p:nvPr>
        </p:nvSpPr>
        <p:spPr/>
        <p:txBody>
          <a:bodyPr/>
          <a:lstStyle/>
          <a:p>
            <a:fld id="{1695AEC3-F1AD-A34D-9AC3-9CDE220B750F}" type="datetime1">
              <a:rPr lang="en-US" smtClean="0"/>
              <a:t>10/2/2025</a:t>
            </a:fld>
            <a:endParaRPr lang="en-US"/>
          </a:p>
        </p:txBody>
      </p:sp>
      <p:sp>
        <p:nvSpPr>
          <p:cNvPr id="5" name="Footer Placeholder 4">
            <a:extLst>
              <a:ext uri="{FF2B5EF4-FFF2-40B4-BE49-F238E27FC236}">
                <a16:creationId xmlns:a16="http://schemas.microsoft.com/office/drawing/2014/main" id="{2EC808E5-432B-C04C-8E80-9E255CC82C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80E47E-D3B8-9047-8152-B3947F09B783}"/>
              </a:ext>
            </a:extLst>
          </p:cNvPr>
          <p:cNvSpPr>
            <a:spLocks noGrp="1"/>
          </p:cNvSpPr>
          <p:nvPr>
            <p:ph type="sldNum" sz="quarter" idx="12"/>
          </p:nvPr>
        </p:nvSpPr>
        <p:spPr/>
        <p:txBody>
          <a:bodyPr/>
          <a:lstStyle/>
          <a:p>
            <a:fld id="{039594E2-DD67-8748-9F72-46C8CFC01FDA}" type="slidenum">
              <a:rPr lang="en-US" smtClean="0"/>
              <a:t>‹#›</a:t>
            </a:fld>
            <a:endParaRPr lang="en-US"/>
          </a:p>
        </p:txBody>
      </p:sp>
      <p:cxnSp>
        <p:nvCxnSpPr>
          <p:cNvPr id="8" name="Straight Connector 7">
            <a:extLst>
              <a:ext uri="{FF2B5EF4-FFF2-40B4-BE49-F238E27FC236}">
                <a16:creationId xmlns:a16="http://schemas.microsoft.com/office/drawing/2014/main" id="{19682970-77C7-D34C-AF9B-C3715446C5AC}"/>
              </a:ext>
            </a:extLst>
          </p:cNvPr>
          <p:cNvCxnSpPr/>
          <p:nvPr userDrawn="1"/>
        </p:nvCxnSpPr>
        <p:spPr>
          <a:xfrm>
            <a:off x="3317668" y="2261339"/>
            <a:ext cx="5554151" cy="0"/>
          </a:xfrm>
          <a:prstGeom prst="line">
            <a:avLst/>
          </a:prstGeom>
          <a:ln w="6350" cmpd="sng">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Picture 8" descr="whiting.logo.large.vertical.white.eps">
            <a:extLst>
              <a:ext uri="{FF2B5EF4-FFF2-40B4-BE49-F238E27FC236}">
                <a16:creationId xmlns:a16="http://schemas.microsoft.com/office/drawing/2014/main" id="{BBC4353D-7129-5C46-B146-1FC0D9989F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5579" y="269622"/>
            <a:ext cx="2938326" cy="1966596"/>
          </a:xfrm>
          <a:prstGeom prst="rect">
            <a:avLst/>
          </a:prstGeom>
        </p:spPr>
      </p:pic>
    </p:spTree>
    <p:extLst>
      <p:ext uri="{BB962C8B-B14F-4D97-AF65-F5344CB8AC3E}">
        <p14:creationId xmlns:p14="http://schemas.microsoft.com/office/powerpoint/2010/main" val="2606148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808D-C286-004D-9F6C-ADB2ED7B31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8F665D-6594-AD4D-BB02-5EFA66E16C4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7C5CAB-B39D-1A47-9801-7A257926D6B9}"/>
              </a:ext>
            </a:extLst>
          </p:cNvPr>
          <p:cNvSpPr>
            <a:spLocks noGrp="1"/>
          </p:cNvSpPr>
          <p:nvPr>
            <p:ph type="dt" sz="half" idx="10"/>
          </p:nvPr>
        </p:nvSpPr>
        <p:spPr/>
        <p:txBody>
          <a:bodyPr/>
          <a:lstStyle/>
          <a:p>
            <a:fld id="{2482415E-DF78-3C4E-A20E-FEF805C9EED9}" type="datetime1">
              <a:rPr lang="en-US" smtClean="0"/>
              <a:t>10/2/2025</a:t>
            </a:fld>
            <a:endParaRPr lang="en-US"/>
          </a:p>
        </p:txBody>
      </p:sp>
      <p:sp>
        <p:nvSpPr>
          <p:cNvPr id="5" name="Footer Placeholder 4">
            <a:extLst>
              <a:ext uri="{FF2B5EF4-FFF2-40B4-BE49-F238E27FC236}">
                <a16:creationId xmlns:a16="http://schemas.microsoft.com/office/drawing/2014/main" id="{C2FC4A56-7846-2C4A-83B4-1DAB9AA3B5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E2730A-CEF3-034F-AD9E-46FB63DA0BDB}"/>
              </a:ext>
            </a:extLst>
          </p:cNvPr>
          <p:cNvSpPr>
            <a:spLocks noGrp="1"/>
          </p:cNvSpPr>
          <p:nvPr>
            <p:ph type="sldNum" sz="quarter" idx="12"/>
          </p:nvPr>
        </p:nvSpPr>
        <p:spPr/>
        <p:txBody>
          <a:bodyPr/>
          <a:lstStyle/>
          <a:p>
            <a:fld id="{039594E2-DD67-8748-9F72-46C8CFC01FDA}" type="slidenum">
              <a:rPr lang="en-US" smtClean="0"/>
              <a:t>‹#›</a:t>
            </a:fld>
            <a:endParaRPr lang="en-US"/>
          </a:p>
        </p:txBody>
      </p:sp>
    </p:spTree>
    <p:extLst>
      <p:ext uri="{BB962C8B-B14F-4D97-AF65-F5344CB8AC3E}">
        <p14:creationId xmlns:p14="http://schemas.microsoft.com/office/powerpoint/2010/main" val="2133065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EFC2EA-99F6-BC4D-A84A-9730436DB0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56B4AF-B0F4-EE4B-AC3F-CA8DACD03B1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0094B-553C-5142-8CBC-6E90D62A889C}"/>
              </a:ext>
            </a:extLst>
          </p:cNvPr>
          <p:cNvSpPr>
            <a:spLocks noGrp="1"/>
          </p:cNvSpPr>
          <p:nvPr>
            <p:ph type="dt" sz="half" idx="10"/>
          </p:nvPr>
        </p:nvSpPr>
        <p:spPr/>
        <p:txBody>
          <a:bodyPr/>
          <a:lstStyle/>
          <a:p>
            <a:fld id="{DF64311C-14A0-4F4E-8EC3-903BE5FAFE8C}" type="datetime1">
              <a:rPr lang="en-US" smtClean="0"/>
              <a:t>10/2/2025</a:t>
            </a:fld>
            <a:endParaRPr lang="en-US"/>
          </a:p>
        </p:txBody>
      </p:sp>
      <p:sp>
        <p:nvSpPr>
          <p:cNvPr id="5" name="Footer Placeholder 4">
            <a:extLst>
              <a:ext uri="{FF2B5EF4-FFF2-40B4-BE49-F238E27FC236}">
                <a16:creationId xmlns:a16="http://schemas.microsoft.com/office/drawing/2014/main" id="{F4DB07BB-929C-4545-8D30-CA21CED78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83BB31-05FD-BA4B-B99F-7CC3236B4A46}"/>
              </a:ext>
            </a:extLst>
          </p:cNvPr>
          <p:cNvSpPr>
            <a:spLocks noGrp="1"/>
          </p:cNvSpPr>
          <p:nvPr>
            <p:ph type="sldNum" sz="quarter" idx="12"/>
          </p:nvPr>
        </p:nvSpPr>
        <p:spPr/>
        <p:txBody>
          <a:bodyPr/>
          <a:lstStyle/>
          <a:p>
            <a:fld id="{039594E2-DD67-8748-9F72-46C8CFC01FDA}" type="slidenum">
              <a:rPr lang="en-US" smtClean="0"/>
              <a:t>‹#›</a:t>
            </a:fld>
            <a:endParaRPr lang="en-US"/>
          </a:p>
        </p:txBody>
      </p:sp>
    </p:spTree>
    <p:extLst>
      <p:ext uri="{BB962C8B-B14F-4D97-AF65-F5344CB8AC3E}">
        <p14:creationId xmlns:p14="http://schemas.microsoft.com/office/powerpoint/2010/main" val="4054631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BFA981-6550-1F46-99B0-766379DEDF26}"/>
              </a:ext>
            </a:extLst>
          </p:cNvPr>
          <p:cNvSpPr>
            <a:spLocks noGrp="1"/>
          </p:cNvSpPr>
          <p:nvPr>
            <p:ph idx="1"/>
          </p:nvPr>
        </p:nvSpPr>
        <p:spPr>
          <a:xfrm>
            <a:off x="838200" y="1155781"/>
            <a:ext cx="10515600" cy="5021182"/>
          </a:xfrm>
        </p:spPr>
        <p:txBody>
          <a:bodyPr/>
          <a:lstStyle>
            <a:lvl1pPr>
              <a:defRPr>
                <a:latin typeface="Cambria" panose="02040503050406030204" pitchFamily="18" charset="0"/>
              </a:defRPr>
            </a:lvl1pPr>
            <a:lvl2pPr marL="685800" indent="-228600">
              <a:buFont typeface="Courier New" panose="02070309020205020404" pitchFamily="49" charset="0"/>
              <a:buChar char="o"/>
              <a:defRPr>
                <a:latin typeface="Cambria" panose="02040503050406030204" pitchFamily="18" charset="0"/>
              </a:defRPr>
            </a:lvl2pPr>
            <a:lvl3pPr marL="1143000" indent="-228600">
              <a:buFont typeface="Wingdings" pitchFamily="2" charset="2"/>
              <a:buChar char="§"/>
              <a:defRPr>
                <a:latin typeface="Cambria" panose="02040503050406030204" pitchFamily="18" charset="0"/>
              </a:defRPr>
            </a:lvl3pPr>
            <a:lvl4pPr marL="1600200" indent="-228600">
              <a:buFont typeface="Wingdings" pitchFamily="2" charset="2"/>
              <a:buChar char="Ø"/>
              <a:defRPr>
                <a:latin typeface="Cambria" panose="02040503050406030204" pitchFamily="18" charset="0"/>
              </a:defRPr>
            </a:lvl4pPr>
            <a:lvl5pPr marL="2057400" indent="-228600">
              <a:buFont typeface="Wingdings" pitchFamily="2" charset="2"/>
              <a:buChar char="ü"/>
              <a:defRPr>
                <a:latin typeface="Cambria" panose="020405030504060302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4A2E6B7-F5A5-AF44-89E0-F18408BE3162}"/>
              </a:ext>
            </a:extLst>
          </p:cNvPr>
          <p:cNvSpPr>
            <a:spLocks noGrp="1"/>
          </p:cNvSpPr>
          <p:nvPr>
            <p:ph type="dt" sz="half" idx="10"/>
          </p:nvPr>
        </p:nvSpPr>
        <p:spPr/>
        <p:txBody>
          <a:bodyPr/>
          <a:lstStyle/>
          <a:p>
            <a:fld id="{04199E2E-D63C-9846-A24A-C5E7FD717277}" type="datetime1">
              <a:rPr lang="en-US" smtClean="0"/>
              <a:t>10/2/2025</a:t>
            </a:fld>
            <a:endParaRPr lang="en-US"/>
          </a:p>
        </p:txBody>
      </p:sp>
      <p:sp>
        <p:nvSpPr>
          <p:cNvPr id="5" name="Footer Placeholder 4">
            <a:extLst>
              <a:ext uri="{FF2B5EF4-FFF2-40B4-BE49-F238E27FC236}">
                <a16:creationId xmlns:a16="http://schemas.microsoft.com/office/drawing/2014/main" id="{2DC2E46E-8DAE-3843-A230-8374F1EED7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9FAFF2-0130-2248-88AD-2B5769502240}"/>
              </a:ext>
            </a:extLst>
          </p:cNvPr>
          <p:cNvSpPr>
            <a:spLocks noGrp="1"/>
          </p:cNvSpPr>
          <p:nvPr>
            <p:ph type="sldNum" sz="quarter" idx="12"/>
          </p:nvPr>
        </p:nvSpPr>
        <p:spPr/>
        <p:txBody>
          <a:bodyPr/>
          <a:lstStyle/>
          <a:p>
            <a:fld id="{039594E2-DD67-8748-9F72-46C8CFC01FDA}" type="slidenum">
              <a:rPr lang="en-US" smtClean="0"/>
              <a:t>‹#›</a:t>
            </a:fld>
            <a:endParaRPr lang="en-US"/>
          </a:p>
        </p:txBody>
      </p:sp>
      <p:sp>
        <p:nvSpPr>
          <p:cNvPr id="7" name="Rectangle 6">
            <a:extLst>
              <a:ext uri="{FF2B5EF4-FFF2-40B4-BE49-F238E27FC236}">
                <a16:creationId xmlns:a16="http://schemas.microsoft.com/office/drawing/2014/main" id="{44532EE4-9982-EB46-9A76-10637392A01E}"/>
              </a:ext>
            </a:extLst>
          </p:cNvPr>
          <p:cNvSpPr/>
          <p:nvPr userDrawn="1"/>
        </p:nvSpPr>
        <p:spPr>
          <a:xfrm>
            <a:off x="0" y="-5410"/>
            <a:ext cx="12191999" cy="927098"/>
          </a:xfrm>
          <a:prstGeom prst="rect">
            <a:avLst/>
          </a:prstGeom>
          <a:solidFill>
            <a:srgbClr val="0B5EB8"/>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8" name="Picture 7" descr="whiting.large.horizontal.white.eps">
            <a:extLst>
              <a:ext uri="{FF2B5EF4-FFF2-40B4-BE49-F238E27FC236}">
                <a16:creationId xmlns:a16="http://schemas.microsoft.com/office/drawing/2014/main" id="{AB84E8E9-ED52-954A-898E-EC60AFB3BD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32927" y="-68218"/>
            <a:ext cx="2459073" cy="1052714"/>
          </a:xfrm>
          <a:prstGeom prst="rect">
            <a:avLst/>
          </a:prstGeom>
        </p:spPr>
      </p:pic>
      <p:sp>
        <p:nvSpPr>
          <p:cNvPr id="2" name="Title 1">
            <a:extLst>
              <a:ext uri="{FF2B5EF4-FFF2-40B4-BE49-F238E27FC236}">
                <a16:creationId xmlns:a16="http://schemas.microsoft.com/office/drawing/2014/main" id="{AEBF0FCD-9599-9A40-9DB3-ABBD60D6F55D}"/>
              </a:ext>
            </a:extLst>
          </p:cNvPr>
          <p:cNvSpPr>
            <a:spLocks noGrp="1"/>
          </p:cNvSpPr>
          <p:nvPr>
            <p:ph type="title"/>
          </p:nvPr>
        </p:nvSpPr>
        <p:spPr>
          <a:xfrm>
            <a:off x="108857" y="165875"/>
            <a:ext cx="9829799" cy="736932"/>
          </a:xfrm>
        </p:spPr>
        <p:txBody>
          <a:bodyPr>
            <a:normAutofit/>
          </a:bodyPr>
          <a:lstStyle>
            <a:lvl1pPr>
              <a:defRPr sz="3200">
                <a:solidFill>
                  <a:schemeClr val="bg1"/>
                </a:solidFill>
                <a:latin typeface="Cambria" panose="02040503050406030204" pitchFamily="18" charset="0"/>
              </a:defRPr>
            </a:lvl1pPr>
          </a:lstStyle>
          <a:p>
            <a:r>
              <a:rPr lang="en-US" dirty="0"/>
              <a:t>Click to edit Master title style</a:t>
            </a:r>
          </a:p>
        </p:txBody>
      </p:sp>
    </p:spTree>
    <p:extLst>
      <p:ext uri="{BB962C8B-B14F-4D97-AF65-F5344CB8AC3E}">
        <p14:creationId xmlns:p14="http://schemas.microsoft.com/office/powerpoint/2010/main" val="1227442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C591F-C057-934C-9AE7-9C17194B9B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1312E4-06EC-1648-9A8E-5506089188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938849C-E421-DF46-BDD3-48C34D8C3DA0}"/>
              </a:ext>
            </a:extLst>
          </p:cNvPr>
          <p:cNvSpPr>
            <a:spLocks noGrp="1"/>
          </p:cNvSpPr>
          <p:nvPr>
            <p:ph type="dt" sz="half" idx="10"/>
          </p:nvPr>
        </p:nvSpPr>
        <p:spPr/>
        <p:txBody>
          <a:bodyPr/>
          <a:lstStyle/>
          <a:p>
            <a:fld id="{09257979-6E49-4341-A467-9A1C21DA1B4A}" type="datetime1">
              <a:rPr lang="en-US" smtClean="0"/>
              <a:t>10/2/2025</a:t>
            </a:fld>
            <a:endParaRPr lang="en-US"/>
          </a:p>
        </p:txBody>
      </p:sp>
      <p:sp>
        <p:nvSpPr>
          <p:cNvPr id="5" name="Footer Placeholder 4">
            <a:extLst>
              <a:ext uri="{FF2B5EF4-FFF2-40B4-BE49-F238E27FC236}">
                <a16:creationId xmlns:a16="http://schemas.microsoft.com/office/drawing/2014/main" id="{FD7DE8EA-AF4C-4A41-9D9B-891EF9F9F0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2ED4DC-FC4B-B646-AD31-E7A968D2736A}"/>
              </a:ext>
            </a:extLst>
          </p:cNvPr>
          <p:cNvSpPr>
            <a:spLocks noGrp="1"/>
          </p:cNvSpPr>
          <p:nvPr>
            <p:ph type="sldNum" sz="quarter" idx="12"/>
          </p:nvPr>
        </p:nvSpPr>
        <p:spPr/>
        <p:txBody>
          <a:bodyPr/>
          <a:lstStyle/>
          <a:p>
            <a:fld id="{039594E2-DD67-8748-9F72-46C8CFC01FDA}" type="slidenum">
              <a:rPr lang="en-US" smtClean="0"/>
              <a:t>‹#›</a:t>
            </a:fld>
            <a:endParaRPr lang="en-US"/>
          </a:p>
        </p:txBody>
      </p:sp>
    </p:spTree>
    <p:extLst>
      <p:ext uri="{BB962C8B-B14F-4D97-AF65-F5344CB8AC3E}">
        <p14:creationId xmlns:p14="http://schemas.microsoft.com/office/powerpoint/2010/main" val="851485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A6106-6876-C547-8887-312694583C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8FBC54-D687-244C-9671-D40FE61E4C2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74B298-6E6F-7F42-9775-1876BDCEB73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2ED0B9-082E-304F-B569-9BC2632CA807}"/>
              </a:ext>
            </a:extLst>
          </p:cNvPr>
          <p:cNvSpPr>
            <a:spLocks noGrp="1"/>
          </p:cNvSpPr>
          <p:nvPr>
            <p:ph type="dt" sz="half" idx="10"/>
          </p:nvPr>
        </p:nvSpPr>
        <p:spPr/>
        <p:txBody>
          <a:bodyPr/>
          <a:lstStyle/>
          <a:p>
            <a:fld id="{A86770BE-B39F-0446-9E56-AA81CEE9D8D4}" type="datetime1">
              <a:rPr lang="en-US" smtClean="0"/>
              <a:t>10/2/2025</a:t>
            </a:fld>
            <a:endParaRPr lang="en-US"/>
          </a:p>
        </p:txBody>
      </p:sp>
      <p:sp>
        <p:nvSpPr>
          <p:cNvPr id="6" name="Footer Placeholder 5">
            <a:extLst>
              <a:ext uri="{FF2B5EF4-FFF2-40B4-BE49-F238E27FC236}">
                <a16:creationId xmlns:a16="http://schemas.microsoft.com/office/drawing/2014/main" id="{B6C7B212-7057-0F4E-989A-DDBCD9D655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4899F8-9C38-7444-8E44-B269E53F305F}"/>
              </a:ext>
            </a:extLst>
          </p:cNvPr>
          <p:cNvSpPr>
            <a:spLocks noGrp="1"/>
          </p:cNvSpPr>
          <p:nvPr>
            <p:ph type="sldNum" sz="quarter" idx="12"/>
          </p:nvPr>
        </p:nvSpPr>
        <p:spPr/>
        <p:txBody>
          <a:bodyPr/>
          <a:lstStyle/>
          <a:p>
            <a:fld id="{039594E2-DD67-8748-9F72-46C8CFC01FDA}" type="slidenum">
              <a:rPr lang="en-US" smtClean="0"/>
              <a:t>‹#›</a:t>
            </a:fld>
            <a:endParaRPr lang="en-US"/>
          </a:p>
        </p:txBody>
      </p:sp>
    </p:spTree>
    <p:extLst>
      <p:ext uri="{BB962C8B-B14F-4D97-AF65-F5344CB8AC3E}">
        <p14:creationId xmlns:p14="http://schemas.microsoft.com/office/powerpoint/2010/main" val="3128146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E4AC5-0625-B145-A298-A413587BCD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952D86-CC79-B749-B0CB-86672FE6EC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AA630F3-655F-DF47-91DA-207954E378B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884814-8FB9-5947-98F2-61D4CFDD6D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1FE1D7A-6883-E84B-85F6-3C1C9A5C787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C3C8FB-E09C-7146-A1D4-522D4AC0379D}"/>
              </a:ext>
            </a:extLst>
          </p:cNvPr>
          <p:cNvSpPr>
            <a:spLocks noGrp="1"/>
          </p:cNvSpPr>
          <p:nvPr>
            <p:ph type="dt" sz="half" idx="10"/>
          </p:nvPr>
        </p:nvSpPr>
        <p:spPr/>
        <p:txBody>
          <a:bodyPr/>
          <a:lstStyle/>
          <a:p>
            <a:fld id="{66701AF4-00BC-0542-A402-E34D82D78AE8}" type="datetime1">
              <a:rPr lang="en-US" smtClean="0"/>
              <a:t>10/2/2025</a:t>
            </a:fld>
            <a:endParaRPr lang="en-US"/>
          </a:p>
        </p:txBody>
      </p:sp>
      <p:sp>
        <p:nvSpPr>
          <p:cNvPr id="8" name="Footer Placeholder 7">
            <a:extLst>
              <a:ext uri="{FF2B5EF4-FFF2-40B4-BE49-F238E27FC236}">
                <a16:creationId xmlns:a16="http://schemas.microsoft.com/office/drawing/2014/main" id="{483110BE-9DB4-504D-BED7-6DE63681FE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5F27EA-D18A-8C4F-8446-6B9613E9081E}"/>
              </a:ext>
            </a:extLst>
          </p:cNvPr>
          <p:cNvSpPr>
            <a:spLocks noGrp="1"/>
          </p:cNvSpPr>
          <p:nvPr>
            <p:ph type="sldNum" sz="quarter" idx="12"/>
          </p:nvPr>
        </p:nvSpPr>
        <p:spPr/>
        <p:txBody>
          <a:bodyPr/>
          <a:lstStyle/>
          <a:p>
            <a:fld id="{039594E2-DD67-8748-9F72-46C8CFC01FDA}" type="slidenum">
              <a:rPr lang="en-US" smtClean="0"/>
              <a:t>‹#›</a:t>
            </a:fld>
            <a:endParaRPr lang="en-US"/>
          </a:p>
        </p:txBody>
      </p:sp>
    </p:spTree>
    <p:extLst>
      <p:ext uri="{BB962C8B-B14F-4D97-AF65-F5344CB8AC3E}">
        <p14:creationId xmlns:p14="http://schemas.microsoft.com/office/powerpoint/2010/main" val="569804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F5F0D-5980-2746-A5E0-9FD51A89DC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4A21DD-C7A1-C54B-95A9-83D5D5BC6217}"/>
              </a:ext>
            </a:extLst>
          </p:cNvPr>
          <p:cNvSpPr>
            <a:spLocks noGrp="1"/>
          </p:cNvSpPr>
          <p:nvPr>
            <p:ph type="dt" sz="half" idx="10"/>
          </p:nvPr>
        </p:nvSpPr>
        <p:spPr/>
        <p:txBody>
          <a:bodyPr/>
          <a:lstStyle/>
          <a:p>
            <a:fld id="{C38EB3B2-31B7-AD44-992D-E046F7F74DF2}" type="datetime1">
              <a:rPr lang="en-US" smtClean="0"/>
              <a:t>10/2/2025</a:t>
            </a:fld>
            <a:endParaRPr lang="en-US"/>
          </a:p>
        </p:txBody>
      </p:sp>
      <p:sp>
        <p:nvSpPr>
          <p:cNvPr id="4" name="Footer Placeholder 3">
            <a:extLst>
              <a:ext uri="{FF2B5EF4-FFF2-40B4-BE49-F238E27FC236}">
                <a16:creationId xmlns:a16="http://schemas.microsoft.com/office/drawing/2014/main" id="{6C91A5FB-89D2-1A48-A4FF-7DEA87C0C4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3CACEB-D1FD-1F46-B330-51D556DAC86B}"/>
              </a:ext>
            </a:extLst>
          </p:cNvPr>
          <p:cNvSpPr>
            <a:spLocks noGrp="1"/>
          </p:cNvSpPr>
          <p:nvPr>
            <p:ph type="sldNum" sz="quarter" idx="12"/>
          </p:nvPr>
        </p:nvSpPr>
        <p:spPr/>
        <p:txBody>
          <a:bodyPr/>
          <a:lstStyle/>
          <a:p>
            <a:fld id="{039594E2-DD67-8748-9F72-46C8CFC01FDA}" type="slidenum">
              <a:rPr lang="en-US" smtClean="0"/>
              <a:t>‹#›</a:t>
            </a:fld>
            <a:endParaRPr lang="en-US"/>
          </a:p>
        </p:txBody>
      </p:sp>
    </p:spTree>
    <p:extLst>
      <p:ext uri="{BB962C8B-B14F-4D97-AF65-F5344CB8AC3E}">
        <p14:creationId xmlns:p14="http://schemas.microsoft.com/office/powerpoint/2010/main" val="3989430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D063A1-FC0B-0145-88ED-AAAFACD6B7EE}"/>
              </a:ext>
            </a:extLst>
          </p:cNvPr>
          <p:cNvSpPr>
            <a:spLocks noGrp="1"/>
          </p:cNvSpPr>
          <p:nvPr>
            <p:ph type="dt" sz="half" idx="10"/>
          </p:nvPr>
        </p:nvSpPr>
        <p:spPr/>
        <p:txBody>
          <a:bodyPr/>
          <a:lstStyle/>
          <a:p>
            <a:fld id="{C0B9D3E0-E2DF-4048-BBE3-7DB34968D008}" type="datetime1">
              <a:rPr lang="en-US" smtClean="0"/>
              <a:t>10/2/2025</a:t>
            </a:fld>
            <a:endParaRPr lang="en-US"/>
          </a:p>
        </p:txBody>
      </p:sp>
      <p:sp>
        <p:nvSpPr>
          <p:cNvPr id="3" name="Footer Placeholder 2">
            <a:extLst>
              <a:ext uri="{FF2B5EF4-FFF2-40B4-BE49-F238E27FC236}">
                <a16:creationId xmlns:a16="http://schemas.microsoft.com/office/drawing/2014/main" id="{B0D9200F-08AE-0E4C-AC0D-BB243847B7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9CC3FE-71C3-694D-A5E2-93DC5B4CA090}"/>
              </a:ext>
            </a:extLst>
          </p:cNvPr>
          <p:cNvSpPr>
            <a:spLocks noGrp="1"/>
          </p:cNvSpPr>
          <p:nvPr>
            <p:ph type="sldNum" sz="quarter" idx="12"/>
          </p:nvPr>
        </p:nvSpPr>
        <p:spPr/>
        <p:txBody>
          <a:bodyPr/>
          <a:lstStyle/>
          <a:p>
            <a:fld id="{039594E2-DD67-8748-9F72-46C8CFC01FDA}" type="slidenum">
              <a:rPr lang="en-US" smtClean="0"/>
              <a:t>‹#›</a:t>
            </a:fld>
            <a:endParaRPr lang="en-US"/>
          </a:p>
        </p:txBody>
      </p:sp>
    </p:spTree>
    <p:extLst>
      <p:ext uri="{BB962C8B-B14F-4D97-AF65-F5344CB8AC3E}">
        <p14:creationId xmlns:p14="http://schemas.microsoft.com/office/powerpoint/2010/main" val="1242530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E1EE6-DA73-2A4E-B205-EB484E46AA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D5A480-A142-1A4C-B930-819479766D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A15A20-8EDB-394C-947F-CEE534B607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4A945CC-C5C9-6B48-975A-B89642BB8E0F}"/>
              </a:ext>
            </a:extLst>
          </p:cNvPr>
          <p:cNvSpPr>
            <a:spLocks noGrp="1"/>
          </p:cNvSpPr>
          <p:nvPr>
            <p:ph type="dt" sz="half" idx="10"/>
          </p:nvPr>
        </p:nvSpPr>
        <p:spPr/>
        <p:txBody>
          <a:bodyPr/>
          <a:lstStyle/>
          <a:p>
            <a:fld id="{1F074260-39E8-A64E-B7A9-216E37BA51C3}" type="datetime1">
              <a:rPr lang="en-US" smtClean="0"/>
              <a:t>10/2/2025</a:t>
            </a:fld>
            <a:endParaRPr lang="en-US"/>
          </a:p>
        </p:txBody>
      </p:sp>
      <p:sp>
        <p:nvSpPr>
          <p:cNvPr id="6" name="Footer Placeholder 5">
            <a:extLst>
              <a:ext uri="{FF2B5EF4-FFF2-40B4-BE49-F238E27FC236}">
                <a16:creationId xmlns:a16="http://schemas.microsoft.com/office/drawing/2014/main" id="{4B64C420-8731-5F42-A326-88BCC081E8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EE7173-F0CA-5F4D-A354-08A83443CA89}"/>
              </a:ext>
            </a:extLst>
          </p:cNvPr>
          <p:cNvSpPr>
            <a:spLocks noGrp="1"/>
          </p:cNvSpPr>
          <p:nvPr>
            <p:ph type="sldNum" sz="quarter" idx="12"/>
          </p:nvPr>
        </p:nvSpPr>
        <p:spPr/>
        <p:txBody>
          <a:bodyPr/>
          <a:lstStyle/>
          <a:p>
            <a:fld id="{039594E2-DD67-8748-9F72-46C8CFC01FDA}" type="slidenum">
              <a:rPr lang="en-US" smtClean="0"/>
              <a:t>‹#›</a:t>
            </a:fld>
            <a:endParaRPr lang="en-US"/>
          </a:p>
        </p:txBody>
      </p:sp>
    </p:spTree>
    <p:extLst>
      <p:ext uri="{BB962C8B-B14F-4D97-AF65-F5344CB8AC3E}">
        <p14:creationId xmlns:p14="http://schemas.microsoft.com/office/powerpoint/2010/main" val="1286201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3188F-5BBF-5847-A7C1-C6E01B834A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DF57A3-CC60-FF40-A680-17B7A0011B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7BB71-12E4-C94B-AEAC-57717C3EB0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B93677-8897-E44D-B808-3AECB57FC61F}"/>
              </a:ext>
            </a:extLst>
          </p:cNvPr>
          <p:cNvSpPr>
            <a:spLocks noGrp="1"/>
          </p:cNvSpPr>
          <p:nvPr>
            <p:ph type="dt" sz="half" idx="10"/>
          </p:nvPr>
        </p:nvSpPr>
        <p:spPr/>
        <p:txBody>
          <a:bodyPr/>
          <a:lstStyle/>
          <a:p>
            <a:fld id="{855BFAB9-458C-C442-9BF7-F3D5D81EE09E}" type="datetime1">
              <a:rPr lang="en-US" smtClean="0"/>
              <a:t>10/2/2025</a:t>
            </a:fld>
            <a:endParaRPr lang="en-US"/>
          </a:p>
        </p:txBody>
      </p:sp>
      <p:sp>
        <p:nvSpPr>
          <p:cNvPr id="6" name="Footer Placeholder 5">
            <a:extLst>
              <a:ext uri="{FF2B5EF4-FFF2-40B4-BE49-F238E27FC236}">
                <a16:creationId xmlns:a16="http://schemas.microsoft.com/office/drawing/2014/main" id="{F2E96F92-1164-C84D-9783-12A9499E9F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21A718-BAFF-734F-A226-E58BB9C84F14}"/>
              </a:ext>
            </a:extLst>
          </p:cNvPr>
          <p:cNvSpPr>
            <a:spLocks noGrp="1"/>
          </p:cNvSpPr>
          <p:nvPr>
            <p:ph type="sldNum" sz="quarter" idx="12"/>
          </p:nvPr>
        </p:nvSpPr>
        <p:spPr/>
        <p:txBody>
          <a:bodyPr/>
          <a:lstStyle/>
          <a:p>
            <a:fld id="{039594E2-DD67-8748-9F72-46C8CFC01FDA}" type="slidenum">
              <a:rPr lang="en-US" smtClean="0"/>
              <a:t>‹#›</a:t>
            </a:fld>
            <a:endParaRPr lang="en-US"/>
          </a:p>
        </p:txBody>
      </p:sp>
    </p:spTree>
    <p:extLst>
      <p:ext uri="{BB962C8B-B14F-4D97-AF65-F5344CB8AC3E}">
        <p14:creationId xmlns:p14="http://schemas.microsoft.com/office/powerpoint/2010/main" val="821303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B9AC15-208F-564C-93C1-9B06614DE2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177789-E353-5E43-9333-B06B18066A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B8DD6E-3CED-2046-BFE6-38B654C7EA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FA0051-3DA2-284E-938A-9A74C468A579}" type="datetime1">
              <a:rPr lang="en-US" smtClean="0"/>
              <a:t>10/2/2025</a:t>
            </a:fld>
            <a:endParaRPr lang="en-US"/>
          </a:p>
        </p:txBody>
      </p:sp>
      <p:sp>
        <p:nvSpPr>
          <p:cNvPr id="5" name="Footer Placeholder 4">
            <a:extLst>
              <a:ext uri="{FF2B5EF4-FFF2-40B4-BE49-F238E27FC236}">
                <a16:creationId xmlns:a16="http://schemas.microsoft.com/office/drawing/2014/main" id="{2555EE6C-1706-6D45-B37A-1090C0FEF7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CC8B25-6BE3-9B40-8D24-3B73E2EB25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594E2-DD67-8748-9F72-46C8CFC01FDA}" type="slidenum">
              <a:rPr lang="en-US" smtClean="0"/>
              <a:t>‹#›</a:t>
            </a:fld>
            <a:endParaRPr lang="en-US"/>
          </a:p>
        </p:txBody>
      </p:sp>
    </p:spTree>
    <p:extLst>
      <p:ext uri="{BB962C8B-B14F-4D97-AF65-F5344CB8AC3E}">
        <p14:creationId xmlns:p14="http://schemas.microsoft.com/office/powerpoint/2010/main" val="3394632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stackoverflow.com/questions/19158339/why-are-global-variables-evi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pythontutor.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geeksforgeeks.org/dsa/c-program-for-tower-of-hanoi/"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DB605-6731-8047-AF6A-1DAB56BB0AF3}"/>
              </a:ext>
            </a:extLst>
          </p:cNvPr>
          <p:cNvSpPr>
            <a:spLocks noGrp="1"/>
          </p:cNvSpPr>
          <p:nvPr>
            <p:ph type="ctrTitle"/>
          </p:nvPr>
        </p:nvSpPr>
        <p:spPr/>
        <p:txBody>
          <a:bodyPr/>
          <a:lstStyle/>
          <a:p>
            <a:r>
              <a:rPr lang="en-US" dirty="0"/>
              <a:t>EN.540.635</a:t>
            </a:r>
            <a:br>
              <a:rPr lang="en-US" dirty="0"/>
            </a:br>
            <a:r>
              <a:rPr lang="en-US" dirty="0"/>
              <a:t>Software Carpentry</a:t>
            </a:r>
            <a:br>
              <a:rPr lang="en-US" dirty="0"/>
            </a:br>
            <a:br>
              <a:rPr lang="en-US" dirty="0"/>
            </a:br>
            <a:r>
              <a:rPr lang="en-US"/>
              <a:t>Lecture 7</a:t>
            </a:r>
            <a:br>
              <a:rPr lang="en-US" dirty="0"/>
            </a:br>
            <a:r>
              <a:rPr lang="en-US" dirty="0"/>
              <a:t>Variable Scope | Recursion | Data Structures</a:t>
            </a:r>
          </a:p>
        </p:txBody>
      </p:sp>
    </p:spTree>
    <p:extLst>
      <p:ext uri="{BB962C8B-B14F-4D97-AF65-F5344CB8AC3E}">
        <p14:creationId xmlns:p14="http://schemas.microsoft.com/office/powerpoint/2010/main" val="2547471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1E48BB-9D93-4A2F-9FEB-276232B0BC18}"/>
              </a:ext>
            </a:extLst>
          </p:cNvPr>
          <p:cNvSpPr>
            <a:spLocks noGrp="1"/>
          </p:cNvSpPr>
          <p:nvPr>
            <p:ph idx="1"/>
          </p:nvPr>
        </p:nvSpPr>
        <p:spPr>
          <a:xfrm>
            <a:off x="838200" y="1215416"/>
            <a:ext cx="10515600" cy="4522776"/>
          </a:xfrm>
        </p:spPr>
        <p:txBody>
          <a:bodyPr/>
          <a:lstStyle/>
          <a:p>
            <a:r>
              <a:rPr lang="en-GB" dirty="0"/>
              <a:t>Things we’ve already seen:</a:t>
            </a:r>
          </a:p>
          <a:p>
            <a:pPr lvl="1"/>
            <a:r>
              <a:rPr lang="en-GB" dirty="0"/>
              <a:t>Lists</a:t>
            </a:r>
          </a:p>
          <a:p>
            <a:pPr lvl="1"/>
            <a:r>
              <a:rPr lang="en-GB" dirty="0"/>
              <a:t>Tuples</a:t>
            </a:r>
          </a:p>
          <a:p>
            <a:pPr lvl="1"/>
            <a:r>
              <a:rPr lang="en-GB" dirty="0"/>
              <a:t>Strings</a:t>
            </a:r>
          </a:p>
          <a:p>
            <a:endParaRPr lang="en-GB" dirty="0"/>
          </a:p>
          <a:p>
            <a:r>
              <a:rPr lang="en-GB" dirty="0"/>
              <a:t>New concepts in this class:</a:t>
            </a:r>
          </a:p>
          <a:p>
            <a:pPr lvl="1"/>
            <a:r>
              <a:rPr lang="en-GB" dirty="0"/>
              <a:t>Dictionaries</a:t>
            </a:r>
          </a:p>
          <a:p>
            <a:pPr lvl="1"/>
            <a:r>
              <a:rPr lang="en-GB" dirty="0"/>
              <a:t>Linked Lists</a:t>
            </a:r>
          </a:p>
          <a:p>
            <a:pPr lvl="1"/>
            <a:r>
              <a:rPr lang="en-GB" dirty="0"/>
              <a:t>Binary Trees</a:t>
            </a:r>
          </a:p>
          <a:p>
            <a:pPr lvl="1"/>
            <a:r>
              <a:rPr lang="en-GB" dirty="0"/>
              <a:t>Stacks and Queues</a:t>
            </a:r>
          </a:p>
        </p:txBody>
      </p:sp>
      <p:sp>
        <p:nvSpPr>
          <p:cNvPr id="3" name="Slide Number Placeholder 2">
            <a:extLst>
              <a:ext uri="{FF2B5EF4-FFF2-40B4-BE49-F238E27FC236}">
                <a16:creationId xmlns:a16="http://schemas.microsoft.com/office/drawing/2014/main" id="{861A2AE5-4B71-4BF2-AA89-70C0271E312D}"/>
              </a:ext>
            </a:extLst>
          </p:cNvPr>
          <p:cNvSpPr>
            <a:spLocks noGrp="1"/>
          </p:cNvSpPr>
          <p:nvPr>
            <p:ph type="sldNum" sz="quarter" idx="12"/>
          </p:nvPr>
        </p:nvSpPr>
        <p:spPr/>
        <p:txBody>
          <a:bodyPr/>
          <a:lstStyle/>
          <a:p>
            <a:fld id="{039594E2-DD67-8748-9F72-46C8CFC01FDA}" type="slidenum">
              <a:rPr lang="en-US" smtClean="0"/>
              <a:t>10</a:t>
            </a:fld>
            <a:endParaRPr lang="en-US"/>
          </a:p>
        </p:txBody>
      </p:sp>
      <p:sp>
        <p:nvSpPr>
          <p:cNvPr id="4" name="Title 3">
            <a:extLst>
              <a:ext uri="{FF2B5EF4-FFF2-40B4-BE49-F238E27FC236}">
                <a16:creationId xmlns:a16="http://schemas.microsoft.com/office/drawing/2014/main" id="{6A49A19F-7C1E-48A2-9635-09F963CC14B9}"/>
              </a:ext>
            </a:extLst>
          </p:cNvPr>
          <p:cNvSpPr>
            <a:spLocks noGrp="1"/>
          </p:cNvSpPr>
          <p:nvPr>
            <p:ph type="title"/>
          </p:nvPr>
        </p:nvSpPr>
        <p:spPr/>
        <p:txBody>
          <a:bodyPr/>
          <a:lstStyle/>
          <a:p>
            <a:r>
              <a:rPr lang="en-GB" dirty="0"/>
              <a:t>Common Data Structures</a:t>
            </a:r>
          </a:p>
        </p:txBody>
      </p:sp>
      <p:pic>
        <p:nvPicPr>
          <p:cNvPr id="1026" name="Picture 2" descr="Image result for data structures in python">
            <a:extLst>
              <a:ext uri="{FF2B5EF4-FFF2-40B4-BE49-F238E27FC236}">
                <a16:creationId xmlns:a16="http://schemas.microsoft.com/office/drawing/2014/main" id="{76CC62B3-ADD0-4768-9203-8C1FF8C10F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1963" y="2121131"/>
            <a:ext cx="6248072" cy="26157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B5F86FF-6AD7-4C5A-8E33-52EE257F0693}"/>
              </a:ext>
            </a:extLst>
          </p:cNvPr>
          <p:cNvSpPr/>
          <p:nvPr/>
        </p:nvSpPr>
        <p:spPr>
          <a:xfrm>
            <a:off x="1861645" y="6444476"/>
            <a:ext cx="8468710" cy="276999"/>
          </a:xfrm>
          <a:prstGeom prst="rect">
            <a:avLst/>
          </a:prstGeom>
        </p:spPr>
        <p:txBody>
          <a:bodyPr wrap="square">
            <a:spAutoFit/>
          </a:bodyPr>
          <a:lstStyle/>
          <a:p>
            <a:r>
              <a:rPr lang="en-GB" sz="1200" dirty="0"/>
              <a:t>https://d1jnx9ba8s6j9r.cloudfront.net/blog/wp-content/uploads/2019/10/TreeStructure-Data-Structures-in-Python-Edureka1.png</a:t>
            </a:r>
          </a:p>
        </p:txBody>
      </p:sp>
    </p:spTree>
    <p:extLst>
      <p:ext uri="{BB962C8B-B14F-4D97-AF65-F5344CB8AC3E}">
        <p14:creationId xmlns:p14="http://schemas.microsoft.com/office/powerpoint/2010/main" val="3363323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21402E-9F81-764F-B7B9-22806D041087}"/>
              </a:ext>
            </a:extLst>
          </p:cNvPr>
          <p:cNvSpPr>
            <a:spLocks noGrp="1"/>
          </p:cNvSpPr>
          <p:nvPr>
            <p:ph type="title"/>
          </p:nvPr>
        </p:nvSpPr>
        <p:spPr/>
        <p:txBody>
          <a:bodyPr/>
          <a:lstStyle/>
          <a:p>
            <a:r>
              <a:rPr lang="en-US" dirty="0"/>
              <a:t>Dictionary</a:t>
            </a:r>
          </a:p>
        </p:txBody>
      </p:sp>
      <p:sp>
        <p:nvSpPr>
          <p:cNvPr id="4" name="Slide Number Placeholder 3">
            <a:extLst>
              <a:ext uri="{FF2B5EF4-FFF2-40B4-BE49-F238E27FC236}">
                <a16:creationId xmlns:a16="http://schemas.microsoft.com/office/drawing/2014/main" id="{0AE198BC-F3F2-324D-9894-8F5F66C39980}"/>
              </a:ext>
            </a:extLst>
          </p:cNvPr>
          <p:cNvSpPr>
            <a:spLocks noGrp="1"/>
          </p:cNvSpPr>
          <p:nvPr>
            <p:ph type="sldNum" sz="quarter" idx="12"/>
          </p:nvPr>
        </p:nvSpPr>
        <p:spPr/>
        <p:txBody>
          <a:bodyPr/>
          <a:lstStyle/>
          <a:p>
            <a:fld id="{039594E2-DD67-8748-9F72-46C8CFC01FDA}" type="slidenum">
              <a:rPr lang="en-US" smtClean="0"/>
              <a:t>11</a:t>
            </a:fld>
            <a:endParaRPr lang="en-US"/>
          </a:p>
        </p:txBody>
      </p:sp>
      <p:sp>
        <p:nvSpPr>
          <p:cNvPr id="9" name="Content Placeholder 8">
            <a:extLst>
              <a:ext uri="{FF2B5EF4-FFF2-40B4-BE49-F238E27FC236}">
                <a16:creationId xmlns:a16="http://schemas.microsoft.com/office/drawing/2014/main" id="{D6A5802D-05AB-4772-88A5-43A44A8AC321}"/>
              </a:ext>
            </a:extLst>
          </p:cNvPr>
          <p:cNvSpPr>
            <a:spLocks noGrp="1"/>
          </p:cNvSpPr>
          <p:nvPr>
            <p:ph idx="1"/>
          </p:nvPr>
        </p:nvSpPr>
        <p:spPr>
          <a:xfrm>
            <a:off x="402318" y="1344299"/>
            <a:ext cx="5521657" cy="3702822"/>
          </a:xfrm>
        </p:spPr>
        <p:txBody>
          <a:bodyPr/>
          <a:lstStyle/>
          <a:p>
            <a:r>
              <a:rPr lang="en-GB" dirty="0"/>
              <a:t>Data structure that holds data as a key: value pair</a:t>
            </a:r>
          </a:p>
          <a:p>
            <a:endParaRPr lang="en-GB" dirty="0"/>
          </a:p>
          <a:p>
            <a:endParaRPr lang="en-GB" dirty="0"/>
          </a:p>
          <a:p>
            <a:endParaRPr lang="en-GB" dirty="0"/>
          </a:p>
          <a:p>
            <a:r>
              <a:rPr lang="en-GB" dirty="0"/>
              <a:t>Useful for retrieving information corresponding to a particular key</a:t>
            </a:r>
          </a:p>
        </p:txBody>
      </p:sp>
      <p:grpSp>
        <p:nvGrpSpPr>
          <p:cNvPr id="19" name="Group 18">
            <a:extLst>
              <a:ext uri="{FF2B5EF4-FFF2-40B4-BE49-F238E27FC236}">
                <a16:creationId xmlns:a16="http://schemas.microsoft.com/office/drawing/2014/main" id="{1C162DD6-A620-4E79-950D-FB05C0B7B80D}"/>
              </a:ext>
            </a:extLst>
          </p:cNvPr>
          <p:cNvGrpSpPr/>
          <p:nvPr/>
        </p:nvGrpSpPr>
        <p:grpSpPr>
          <a:xfrm>
            <a:off x="5103404" y="1597220"/>
            <a:ext cx="7014391" cy="1682081"/>
            <a:chOff x="4943061" y="2104496"/>
            <a:chExt cx="7014391" cy="1682081"/>
          </a:xfrm>
        </p:grpSpPr>
        <p:pic>
          <p:nvPicPr>
            <p:cNvPr id="10" name="Picture 9">
              <a:extLst>
                <a:ext uri="{FF2B5EF4-FFF2-40B4-BE49-F238E27FC236}">
                  <a16:creationId xmlns:a16="http://schemas.microsoft.com/office/drawing/2014/main" id="{8AC8DDA2-CA8C-43FA-8A32-952D6811F4C9}"/>
                </a:ext>
              </a:extLst>
            </p:cNvPr>
            <p:cNvPicPr>
              <a:picLocks noChangeAspect="1"/>
            </p:cNvPicPr>
            <p:nvPr/>
          </p:nvPicPr>
          <p:blipFill>
            <a:blip r:embed="rId3"/>
            <a:stretch>
              <a:fillRect/>
            </a:stretch>
          </p:blipFill>
          <p:spPr>
            <a:xfrm>
              <a:off x="4943061" y="3071423"/>
              <a:ext cx="7014391" cy="715154"/>
            </a:xfrm>
            <a:prstGeom prst="rect">
              <a:avLst/>
            </a:prstGeom>
          </p:spPr>
        </p:pic>
        <p:cxnSp>
          <p:nvCxnSpPr>
            <p:cNvPr id="12" name="Straight Arrow Connector 11">
              <a:extLst>
                <a:ext uri="{FF2B5EF4-FFF2-40B4-BE49-F238E27FC236}">
                  <a16:creationId xmlns:a16="http://schemas.microsoft.com/office/drawing/2014/main" id="{3F55BE4A-B9E2-4C23-9992-50435F27A59B}"/>
                </a:ext>
              </a:extLst>
            </p:cNvPr>
            <p:cNvCxnSpPr/>
            <p:nvPr/>
          </p:nvCxnSpPr>
          <p:spPr>
            <a:xfrm>
              <a:off x="6930887" y="2517913"/>
              <a:ext cx="0" cy="5535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8683AE8-8667-47F3-9F7F-CF69EFFF68DB}"/>
                </a:ext>
              </a:extLst>
            </p:cNvPr>
            <p:cNvCxnSpPr>
              <a:cxnSpLocks/>
            </p:cNvCxnSpPr>
            <p:nvPr/>
          </p:nvCxnSpPr>
          <p:spPr>
            <a:xfrm flipH="1">
              <a:off x="8122264" y="3182526"/>
              <a:ext cx="6559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1AAEED6-8C3D-4564-8F36-A7AAED2A6368}"/>
                </a:ext>
              </a:extLst>
            </p:cNvPr>
            <p:cNvSpPr txBox="1"/>
            <p:nvPr/>
          </p:nvSpPr>
          <p:spPr>
            <a:xfrm>
              <a:off x="6675079" y="2104496"/>
              <a:ext cx="511615" cy="338554"/>
            </a:xfrm>
            <a:prstGeom prst="rect">
              <a:avLst/>
            </a:prstGeom>
            <a:noFill/>
          </p:spPr>
          <p:txBody>
            <a:bodyPr wrap="none" rtlCol="0">
              <a:spAutoFit/>
            </a:bodyPr>
            <a:lstStyle/>
            <a:p>
              <a:r>
                <a:rPr lang="en-GB" sz="1600" dirty="0">
                  <a:solidFill>
                    <a:schemeClr val="accent6">
                      <a:lumMod val="75000"/>
                    </a:schemeClr>
                  </a:solidFill>
                  <a:latin typeface="Cambria" panose="02040503050406030204" pitchFamily="18" charset="0"/>
                  <a:ea typeface="Cambria" panose="02040503050406030204" pitchFamily="18" charset="0"/>
                </a:rPr>
                <a:t>Key</a:t>
              </a:r>
            </a:p>
          </p:txBody>
        </p:sp>
        <p:sp>
          <p:nvSpPr>
            <p:cNvPr id="18" name="TextBox 17">
              <a:extLst>
                <a:ext uri="{FF2B5EF4-FFF2-40B4-BE49-F238E27FC236}">
                  <a16:creationId xmlns:a16="http://schemas.microsoft.com/office/drawing/2014/main" id="{C0C40C93-7FFC-4475-B1B8-0343B9BCDFB2}"/>
                </a:ext>
              </a:extLst>
            </p:cNvPr>
            <p:cNvSpPr txBox="1"/>
            <p:nvPr/>
          </p:nvSpPr>
          <p:spPr>
            <a:xfrm>
              <a:off x="8778247" y="3013249"/>
              <a:ext cx="666336" cy="338554"/>
            </a:xfrm>
            <a:prstGeom prst="rect">
              <a:avLst/>
            </a:prstGeom>
            <a:noFill/>
          </p:spPr>
          <p:txBody>
            <a:bodyPr wrap="none" rtlCol="0">
              <a:spAutoFit/>
            </a:bodyPr>
            <a:lstStyle/>
            <a:p>
              <a:r>
                <a:rPr lang="en-GB" sz="1600" dirty="0">
                  <a:solidFill>
                    <a:srgbClr val="FF0000"/>
                  </a:solidFill>
                  <a:latin typeface="Cambria" panose="02040503050406030204" pitchFamily="18" charset="0"/>
                  <a:ea typeface="Cambria" panose="02040503050406030204" pitchFamily="18" charset="0"/>
                </a:rPr>
                <a:t>Value</a:t>
              </a:r>
            </a:p>
          </p:txBody>
        </p:sp>
      </p:grpSp>
    </p:spTree>
    <p:extLst>
      <p:ext uri="{BB962C8B-B14F-4D97-AF65-F5344CB8AC3E}">
        <p14:creationId xmlns:p14="http://schemas.microsoft.com/office/powerpoint/2010/main" val="769133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AEFD50-55F3-4861-B0F5-F6D4753AEB76}"/>
              </a:ext>
            </a:extLst>
          </p:cNvPr>
          <p:cNvSpPr>
            <a:spLocks noGrp="1"/>
          </p:cNvSpPr>
          <p:nvPr>
            <p:ph idx="1"/>
          </p:nvPr>
        </p:nvSpPr>
        <p:spPr>
          <a:xfrm>
            <a:off x="838200" y="1155781"/>
            <a:ext cx="10515600" cy="1772949"/>
          </a:xfrm>
        </p:spPr>
        <p:txBody>
          <a:bodyPr/>
          <a:lstStyle/>
          <a:p>
            <a:r>
              <a:rPr lang="en-US" dirty="0"/>
              <a:t>A list of objects, with each element “pointing” to the next</a:t>
            </a:r>
          </a:p>
          <a:p>
            <a:r>
              <a:rPr lang="en-US" dirty="0"/>
              <a:t>A double linked list also points backwards</a:t>
            </a:r>
          </a:p>
          <a:p>
            <a:r>
              <a:rPr lang="en-US" dirty="0"/>
              <a:t>Not commonly used in python</a:t>
            </a:r>
          </a:p>
        </p:txBody>
      </p:sp>
      <p:sp>
        <p:nvSpPr>
          <p:cNvPr id="3" name="Slide Number Placeholder 2">
            <a:extLst>
              <a:ext uri="{FF2B5EF4-FFF2-40B4-BE49-F238E27FC236}">
                <a16:creationId xmlns:a16="http://schemas.microsoft.com/office/drawing/2014/main" id="{D5AF748A-375E-44B4-A3AD-5F98D90500DD}"/>
              </a:ext>
            </a:extLst>
          </p:cNvPr>
          <p:cNvSpPr>
            <a:spLocks noGrp="1"/>
          </p:cNvSpPr>
          <p:nvPr>
            <p:ph type="sldNum" sz="quarter" idx="12"/>
          </p:nvPr>
        </p:nvSpPr>
        <p:spPr/>
        <p:txBody>
          <a:bodyPr/>
          <a:lstStyle/>
          <a:p>
            <a:fld id="{039594E2-DD67-8748-9F72-46C8CFC01FDA}" type="slidenum">
              <a:rPr lang="en-US" smtClean="0"/>
              <a:t>12</a:t>
            </a:fld>
            <a:endParaRPr lang="en-US"/>
          </a:p>
        </p:txBody>
      </p:sp>
      <p:sp>
        <p:nvSpPr>
          <p:cNvPr id="4" name="Title 3">
            <a:extLst>
              <a:ext uri="{FF2B5EF4-FFF2-40B4-BE49-F238E27FC236}">
                <a16:creationId xmlns:a16="http://schemas.microsoft.com/office/drawing/2014/main" id="{8223301A-6119-48A6-8432-175F48F1332C}"/>
              </a:ext>
            </a:extLst>
          </p:cNvPr>
          <p:cNvSpPr>
            <a:spLocks noGrp="1"/>
          </p:cNvSpPr>
          <p:nvPr>
            <p:ph type="title"/>
          </p:nvPr>
        </p:nvSpPr>
        <p:spPr/>
        <p:txBody>
          <a:bodyPr/>
          <a:lstStyle/>
          <a:p>
            <a:r>
              <a:rPr lang="en-US" dirty="0"/>
              <a:t>Linked Lists</a:t>
            </a:r>
            <a:endParaRPr lang="en-GB" dirty="0"/>
          </a:p>
        </p:txBody>
      </p:sp>
      <p:pic>
        <p:nvPicPr>
          <p:cNvPr id="5" name="Picture 4" descr="linked list">
            <a:extLst>
              <a:ext uri="{FF2B5EF4-FFF2-40B4-BE49-F238E27FC236}">
                <a16:creationId xmlns:a16="http://schemas.microsoft.com/office/drawing/2014/main" id="{6B7F13C4-F10E-4850-A2CA-D231C617D8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7062" y="3323327"/>
            <a:ext cx="5857875" cy="263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889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AF748A-375E-44B4-A3AD-5F98D90500DD}"/>
              </a:ext>
            </a:extLst>
          </p:cNvPr>
          <p:cNvSpPr>
            <a:spLocks noGrp="1"/>
          </p:cNvSpPr>
          <p:nvPr>
            <p:ph type="sldNum" sz="quarter" idx="12"/>
          </p:nvPr>
        </p:nvSpPr>
        <p:spPr/>
        <p:txBody>
          <a:bodyPr/>
          <a:lstStyle/>
          <a:p>
            <a:fld id="{039594E2-DD67-8748-9F72-46C8CFC01FDA}" type="slidenum">
              <a:rPr lang="en-US" smtClean="0"/>
              <a:t>13</a:t>
            </a:fld>
            <a:endParaRPr lang="en-US"/>
          </a:p>
        </p:txBody>
      </p:sp>
      <p:sp>
        <p:nvSpPr>
          <p:cNvPr id="4" name="Title 3">
            <a:extLst>
              <a:ext uri="{FF2B5EF4-FFF2-40B4-BE49-F238E27FC236}">
                <a16:creationId xmlns:a16="http://schemas.microsoft.com/office/drawing/2014/main" id="{8223301A-6119-48A6-8432-175F48F1332C}"/>
              </a:ext>
            </a:extLst>
          </p:cNvPr>
          <p:cNvSpPr>
            <a:spLocks noGrp="1"/>
          </p:cNvSpPr>
          <p:nvPr>
            <p:ph type="title"/>
          </p:nvPr>
        </p:nvSpPr>
        <p:spPr/>
        <p:txBody>
          <a:bodyPr/>
          <a:lstStyle/>
          <a:p>
            <a:r>
              <a:rPr lang="en-US" dirty="0"/>
              <a:t>Linked Lists</a:t>
            </a:r>
            <a:endParaRPr lang="en-GB" dirty="0"/>
          </a:p>
        </p:txBody>
      </p:sp>
      <p:pic>
        <p:nvPicPr>
          <p:cNvPr id="12" name="Picture 11">
            <a:extLst>
              <a:ext uri="{FF2B5EF4-FFF2-40B4-BE49-F238E27FC236}">
                <a16:creationId xmlns:a16="http://schemas.microsoft.com/office/drawing/2014/main" id="{2307B3CD-4005-4E9C-A282-A95DAF5B91AE}"/>
              </a:ext>
            </a:extLst>
          </p:cNvPr>
          <p:cNvPicPr>
            <a:picLocks noChangeAspect="1"/>
          </p:cNvPicPr>
          <p:nvPr/>
        </p:nvPicPr>
        <p:blipFill>
          <a:blip r:embed="rId3"/>
          <a:stretch>
            <a:fillRect/>
          </a:stretch>
        </p:blipFill>
        <p:spPr>
          <a:xfrm>
            <a:off x="718143" y="1531713"/>
            <a:ext cx="5145944" cy="4737072"/>
          </a:xfrm>
          <a:prstGeom prst="rect">
            <a:avLst/>
          </a:prstGeom>
        </p:spPr>
      </p:pic>
      <p:pic>
        <p:nvPicPr>
          <p:cNvPr id="2" name="Picture 1">
            <a:extLst>
              <a:ext uri="{FF2B5EF4-FFF2-40B4-BE49-F238E27FC236}">
                <a16:creationId xmlns:a16="http://schemas.microsoft.com/office/drawing/2014/main" id="{4BABEB4E-AE0D-4244-B2E7-463466909686}"/>
              </a:ext>
            </a:extLst>
          </p:cNvPr>
          <p:cNvPicPr>
            <a:picLocks noChangeAspect="1"/>
          </p:cNvPicPr>
          <p:nvPr/>
        </p:nvPicPr>
        <p:blipFill>
          <a:blip r:embed="rId4"/>
          <a:stretch>
            <a:fillRect/>
          </a:stretch>
        </p:blipFill>
        <p:spPr>
          <a:xfrm>
            <a:off x="6703426" y="1066365"/>
            <a:ext cx="3814348" cy="5667768"/>
          </a:xfrm>
          <a:prstGeom prst="rect">
            <a:avLst/>
          </a:prstGeom>
        </p:spPr>
      </p:pic>
    </p:spTree>
    <p:extLst>
      <p:ext uri="{BB962C8B-B14F-4D97-AF65-F5344CB8AC3E}">
        <p14:creationId xmlns:p14="http://schemas.microsoft.com/office/powerpoint/2010/main" val="291907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FFE6FD-090B-4F40-92D5-CEB96A024BF2}"/>
              </a:ext>
            </a:extLst>
          </p:cNvPr>
          <p:cNvSpPr>
            <a:spLocks noGrp="1"/>
          </p:cNvSpPr>
          <p:nvPr>
            <p:ph idx="1"/>
          </p:nvPr>
        </p:nvSpPr>
        <p:spPr>
          <a:xfrm>
            <a:off x="838200" y="1155781"/>
            <a:ext cx="10515600" cy="1878967"/>
          </a:xfrm>
        </p:spPr>
        <p:txBody>
          <a:bodyPr/>
          <a:lstStyle/>
          <a:p>
            <a:r>
              <a:rPr lang="en-US" dirty="0"/>
              <a:t>A form of data organization</a:t>
            </a:r>
          </a:p>
          <a:p>
            <a:r>
              <a:rPr lang="en-US" dirty="0"/>
              <a:t>Each element has a maximum of 2 </a:t>
            </a:r>
            <a:r>
              <a:rPr lang="en-US" b="1" dirty="0"/>
              <a:t>children </a:t>
            </a:r>
            <a:r>
              <a:rPr lang="en-US" dirty="0"/>
              <a:t>nodes</a:t>
            </a:r>
          </a:p>
          <a:p>
            <a:r>
              <a:rPr lang="en-US" dirty="0"/>
              <a:t>A binary tree can </a:t>
            </a:r>
            <a:r>
              <a:rPr lang="en-US" b="1" dirty="0"/>
              <a:t>insert</a:t>
            </a:r>
            <a:r>
              <a:rPr lang="en-US" dirty="0"/>
              <a:t>,</a:t>
            </a:r>
            <a:r>
              <a:rPr lang="en-US" b="1" dirty="0"/>
              <a:t> delete</a:t>
            </a:r>
            <a:r>
              <a:rPr lang="en-US" dirty="0"/>
              <a:t>, and </a:t>
            </a:r>
            <a:r>
              <a:rPr lang="en-US" b="1" dirty="0"/>
              <a:t>traverse</a:t>
            </a:r>
            <a:r>
              <a:rPr lang="en-US" dirty="0"/>
              <a:t> nodes.</a:t>
            </a:r>
          </a:p>
          <a:p>
            <a:pPr marL="0" indent="0">
              <a:buNone/>
            </a:pPr>
            <a:endParaRPr lang="en-GB" dirty="0"/>
          </a:p>
        </p:txBody>
      </p:sp>
      <p:sp>
        <p:nvSpPr>
          <p:cNvPr id="3" name="Slide Number Placeholder 2">
            <a:extLst>
              <a:ext uri="{FF2B5EF4-FFF2-40B4-BE49-F238E27FC236}">
                <a16:creationId xmlns:a16="http://schemas.microsoft.com/office/drawing/2014/main" id="{674E2B38-446D-4810-A8BA-FCC22C412833}"/>
              </a:ext>
            </a:extLst>
          </p:cNvPr>
          <p:cNvSpPr>
            <a:spLocks noGrp="1"/>
          </p:cNvSpPr>
          <p:nvPr>
            <p:ph type="sldNum" sz="quarter" idx="12"/>
          </p:nvPr>
        </p:nvSpPr>
        <p:spPr/>
        <p:txBody>
          <a:bodyPr/>
          <a:lstStyle/>
          <a:p>
            <a:fld id="{039594E2-DD67-8748-9F72-46C8CFC01FDA}" type="slidenum">
              <a:rPr lang="en-US" smtClean="0"/>
              <a:t>14</a:t>
            </a:fld>
            <a:endParaRPr lang="en-US"/>
          </a:p>
        </p:txBody>
      </p:sp>
      <p:sp>
        <p:nvSpPr>
          <p:cNvPr id="4" name="Title 3">
            <a:extLst>
              <a:ext uri="{FF2B5EF4-FFF2-40B4-BE49-F238E27FC236}">
                <a16:creationId xmlns:a16="http://schemas.microsoft.com/office/drawing/2014/main" id="{B082CD29-D9D9-47B0-B828-66C7048019BC}"/>
              </a:ext>
            </a:extLst>
          </p:cNvPr>
          <p:cNvSpPr>
            <a:spLocks noGrp="1"/>
          </p:cNvSpPr>
          <p:nvPr>
            <p:ph type="title"/>
          </p:nvPr>
        </p:nvSpPr>
        <p:spPr/>
        <p:txBody>
          <a:bodyPr/>
          <a:lstStyle/>
          <a:p>
            <a:r>
              <a:rPr lang="en-GB" dirty="0"/>
              <a:t>Binary Trees</a:t>
            </a:r>
          </a:p>
        </p:txBody>
      </p:sp>
      <p:grpSp>
        <p:nvGrpSpPr>
          <p:cNvPr id="6" name="Group 5">
            <a:extLst>
              <a:ext uri="{FF2B5EF4-FFF2-40B4-BE49-F238E27FC236}">
                <a16:creationId xmlns:a16="http://schemas.microsoft.com/office/drawing/2014/main" id="{014743DB-27E0-4886-82BF-9FD1AF7B157F}"/>
              </a:ext>
            </a:extLst>
          </p:cNvPr>
          <p:cNvGrpSpPr/>
          <p:nvPr/>
        </p:nvGrpSpPr>
        <p:grpSpPr>
          <a:xfrm>
            <a:off x="3340211" y="3287722"/>
            <a:ext cx="5511578" cy="2263473"/>
            <a:chOff x="1975900" y="4333461"/>
            <a:chExt cx="4917878" cy="1952047"/>
          </a:xfrm>
        </p:grpSpPr>
        <p:sp>
          <p:nvSpPr>
            <p:cNvPr id="7" name="Rectangle: Rounded Corners 6">
              <a:extLst>
                <a:ext uri="{FF2B5EF4-FFF2-40B4-BE49-F238E27FC236}">
                  <a16:creationId xmlns:a16="http://schemas.microsoft.com/office/drawing/2014/main" id="{C198BE2C-D9F3-41CE-A136-4F3D6388A8A0}"/>
                </a:ext>
              </a:extLst>
            </p:cNvPr>
            <p:cNvSpPr/>
            <p:nvPr/>
          </p:nvSpPr>
          <p:spPr>
            <a:xfrm>
              <a:off x="4182386" y="4333461"/>
              <a:ext cx="604299" cy="357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5</a:t>
              </a:r>
            </a:p>
          </p:txBody>
        </p:sp>
        <p:sp>
          <p:nvSpPr>
            <p:cNvPr id="8" name="Rectangle: Rounded Corners 7">
              <a:extLst>
                <a:ext uri="{FF2B5EF4-FFF2-40B4-BE49-F238E27FC236}">
                  <a16:creationId xmlns:a16="http://schemas.microsoft.com/office/drawing/2014/main" id="{2AC773AD-7604-4AEE-B250-371E03B3EFFA}"/>
                </a:ext>
              </a:extLst>
            </p:cNvPr>
            <p:cNvSpPr/>
            <p:nvPr/>
          </p:nvSpPr>
          <p:spPr>
            <a:xfrm>
              <a:off x="5556635" y="4843669"/>
              <a:ext cx="604299" cy="357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12</a:t>
              </a:r>
            </a:p>
          </p:txBody>
        </p:sp>
        <p:sp>
          <p:nvSpPr>
            <p:cNvPr id="9" name="Rectangle: Rounded Corners 8">
              <a:extLst>
                <a:ext uri="{FF2B5EF4-FFF2-40B4-BE49-F238E27FC236}">
                  <a16:creationId xmlns:a16="http://schemas.microsoft.com/office/drawing/2014/main" id="{DADB91B1-F446-423F-A315-597B23D45118}"/>
                </a:ext>
              </a:extLst>
            </p:cNvPr>
            <p:cNvSpPr/>
            <p:nvPr/>
          </p:nvSpPr>
          <p:spPr>
            <a:xfrm>
              <a:off x="2739225" y="4843670"/>
              <a:ext cx="604299" cy="357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sp>
          <p:nvSpPr>
            <p:cNvPr id="10" name="Rectangle: Rounded Corners 9">
              <a:extLst>
                <a:ext uri="{FF2B5EF4-FFF2-40B4-BE49-F238E27FC236}">
                  <a16:creationId xmlns:a16="http://schemas.microsoft.com/office/drawing/2014/main" id="{CB37C27B-0355-4D0F-9A72-5C71DF13D8B3}"/>
                </a:ext>
              </a:extLst>
            </p:cNvPr>
            <p:cNvSpPr/>
            <p:nvPr/>
          </p:nvSpPr>
          <p:spPr>
            <a:xfrm>
              <a:off x="1975900" y="5340627"/>
              <a:ext cx="604299" cy="357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11" name="Rectangle: Rounded Corners 10">
              <a:extLst>
                <a:ext uri="{FF2B5EF4-FFF2-40B4-BE49-F238E27FC236}">
                  <a16:creationId xmlns:a16="http://schemas.microsoft.com/office/drawing/2014/main" id="{6C47361B-849F-4DBB-9A1C-49E15003B7BC}"/>
                </a:ext>
              </a:extLst>
            </p:cNvPr>
            <p:cNvSpPr/>
            <p:nvPr/>
          </p:nvSpPr>
          <p:spPr>
            <a:xfrm>
              <a:off x="3397194" y="5328701"/>
              <a:ext cx="604299" cy="357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4</a:t>
              </a:r>
            </a:p>
          </p:txBody>
        </p:sp>
        <p:sp>
          <p:nvSpPr>
            <p:cNvPr id="12" name="Rectangle: Rounded Corners 11">
              <a:extLst>
                <a:ext uri="{FF2B5EF4-FFF2-40B4-BE49-F238E27FC236}">
                  <a16:creationId xmlns:a16="http://schemas.microsoft.com/office/drawing/2014/main" id="{C1F10CC3-6D7A-47C8-A66E-524081721B7C}"/>
                </a:ext>
              </a:extLst>
            </p:cNvPr>
            <p:cNvSpPr/>
            <p:nvPr/>
          </p:nvSpPr>
          <p:spPr>
            <a:xfrm>
              <a:off x="4818488" y="5328700"/>
              <a:ext cx="604299" cy="357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7</a:t>
              </a:r>
            </a:p>
          </p:txBody>
        </p:sp>
        <p:sp>
          <p:nvSpPr>
            <p:cNvPr id="13" name="Rectangle: Rounded Corners 12">
              <a:extLst>
                <a:ext uri="{FF2B5EF4-FFF2-40B4-BE49-F238E27FC236}">
                  <a16:creationId xmlns:a16="http://schemas.microsoft.com/office/drawing/2014/main" id="{D2DC2370-AF9A-4E51-9FCA-A06BC9ADDF9A}"/>
                </a:ext>
              </a:extLst>
            </p:cNvPr>
            <p:cNvSpPr/>
            <p:nvPr/>
          </p:nvSpPr>
          <p:spPr>
            <a:xfrm>
              <a:off x="6289479" y="5328701"/>
              <a:ext cx="604299" cy="357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23</a:t>
              </a:r>
            </a:p>
          </p:txBody>
        </p:sp>
        <p:sp>
          <p:nvSpPr>
            <p:cNvPr id="14" name="Rectangle: Rounded Corners 13">
              <a:extLst>
                <a:ext uri="{FF2B5EF4-FFF2-40B4-BE49-F238E27FC236}">
                  <a16:creationId xmlns:a16="http://schemas.microsoft.com/office/drawing/2014/main" id="{D12C5A3A-1F5F-45B2-8070-240BF680FFE2}"/>
                </a:ext>
              </a:extLst>
            </p:cNvPr>
            <p:cNvSpPr/>
            <p:nvPr/>
          </p:nvSpPr>
          <p:spPr>
            <a:xfrm>
              <a:off x="4484535" y="5927699"/>
              <a:ext cx="604299" cy="357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6</a:t>
              </a:r>
            </a:p>
          </p:txBody>
        </p:sp>
        <p:cxnSp>
          <p:nvCxnSpPr>
            <p:cNvPr id="15" name="Straight Connector 14">
              <a:extLst>
                <a:ext uri="{FF2B5EF4-FFF2-40B4-BE49-F238E27FC236}">
                  <a16:creationId xmlns:a16="http://schemas.microsoft.com/office/drawing/2014/main" id="{013DE248-CA1E-410F-951B-7EDAA423F9C0}"/>
                </a:ext>
              </a:extLst>
            </p:cNvPr>
            <p:cNvCxnSpPr>
              <a:stCxn id="7" idx="2"/>
              <a:endCxn id="8" idx="0"/>
            </p:cNvCxnSpPr>
            <p:nvPr/>
          </p:nvCxnSpPr>
          <p:spPr>
            <a:xfrm>
              <a:off x="4484536" y="4691270"/>
              <a:ext cx="1374249" cy="1523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ED55E4-7CB4-429D-917C-63A91684603F}"/>
                </a:ext>
              </a:extLst>
            </p:cNvPr>
            <p:cNvCxnSpPr>
              <a:stCxn id="9" idx="0"/>
              <a:endCxn id="7" idx="2"/>
            </p:cNvCxnSpPr>
            <p:nvPr/>
          </p:nvCxnSpPr>
          <p:spPr>
            <a:xfrm flipV="1">
              <a:off x="3041375" y="4691270"/>
              <a:ext cx="144316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6B0B95-8309-4F8F-8476-D940225F07E0}"/>
                </a:ext>
              </a:extLst>
            </p:cNvPr>
            <p:cNvCxnSpPr>
              <a:stCxn id="10" idx="0"/>
              <a:endCxn id="9" idx="2"/>
            </p:cNvCxnSpPr>
            <p:nvPr/>
          </p:nvCxnSpPr>
          <p:spPr>
            <a:xfrm flipV="1">
              <a:off x="2278050" y="5201479"/>
              <a:ext cx="763325" cy="1391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3842725-2DD9-43F5-A785-B43B7B000B1F}"/>
                </a:ext>
              </a:extLst>
            </p:cNvPr>
            <p:cNvCxnSpPr>
              <a:cxnSpLocks/>
              <a:stCxn id="11" idx="0"/>
              <a:endCxn id="9" idx="2"/>
            </p:cNvCxnSpPr>
            <p:nvPr/>
          </p:nvCxnSpPr>
          <p:spPr>
            <a:xfrm flipH="1" flipV="1">
              <a:off x="3041375" y="5201479"/>
              <a:ext cx="657969" cy="1272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E176F5A-EC59-4288-B36C-D27F9D90C328}"/>
                </a:ext>
              </a:extLst>
            </p:cNvPr>
            <p:cNvCxnSpPr>
              <a:stCxn id="12" idx="0"/>
              <a:endCxn id="8" idx="2"/>
            </p:cNvCxnSpPr>
            <p:nvPr/>
          </p:nvCxnSpPr>
          <p:spPr>
            <a:xfrm flipV="1">
              <a:off x="5120638" y="5201478"/>
              <a:ext cx="738147" cy="1272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1D49441-88AE-4757-A2CE-4A84981662FD}"/>
                </a:ext>
              </a:extLst>
            </p:cNvPr>
            <p:cNvCxnSpPr>
              <a:stCxn id="13" idx="0"/>
              <a:endCxn id="8" idx="2"/>
            </p:cNvCxnSpPr>
            <p:nvPr/>
          </p:nvCxnSpPr>
          <p:spPr>
            <a:xfrm flipH="1" flipV="1">
              <a:off x="5858785" y="5201478"/>
              <a:ext cx="732844" cy="1272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DEF142A-48C4-49A5-A02F-27AEBC6E0D06}"/>
                </a:ext>
              </a:extLst>
            </p:cNvPr>
            <p:cNvCxnSpPr>
              <a:stCxn id="14" idx="0"/>
              <a:endCxn id="12" idx="2"/>
            </p:cNvCxnSpPr>
            <p:nvPr/>
          </p:nvCxnSpPr>
          <p:spPr>
            <a:xfrm flipV="1">
              <a:off x="4786685" y="5686509"/>
              <a:ext cx="333953" cy="24119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1589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74E2B38-446D-4810-A8BA-FCC22C412833}"/>
              </a:ext>
            </a:extLst>
          </p:cNvPr>
          <p:cNvSpPr>
            <a:spLocks noGrp="1"/>
          </p:cNvSpPr>
          <p:nvPr>
            <p:ph type="sldNum" sz="quarter" idx="12"/>
          </p:nvPr>
        </p:nvSpPr>
        <p:spPr/>
        <p:txBody>
          <a:bodyPr/>
          <a:lstStyle/>
          <a:p>
            <a:fld id="{039594E2-DD67-8748-9F72-46C8CFC01FDA}" type="slidenum">
              <a:rPr lang="en-US" smtClean="0"/>
              <a:t>15</a:t>
            </a:fld>
            <a:endParaRPr lang="en-US"/>
          </a:p>
        </p:txBody>
      </p:sp>
      <p:sp>
        <p:nvSpPr>
          <p:cNvPr id="4" name="Title 3">
            <a:extLst>
              <a:ext uri="{FF2B5EF4-FFF2-40B4-BE49-F238E27FC236}">
                <a16:creationId xmlns:a16="http://schemas.microsoft.com/office/drawing/2014/main" id="{B082CD29-D9D9-47B0-B828-66C7048019BC}"/>
              </a:ext>
            </a:extLst>
          </p:cNvPr>
          <p:cNvSpPr>
            <a:spLocks noGrp="1"/>
          </p:cNvSpPr>
          <p:nvPr>
            <p:ph type="title"/>
          </p:nvPr>
        </p:nvSpPr>
        <p:spPr/>
        <p:txBody>
          <a:bodyPr/>
          <a:lstStyle/>
          <a:p>
            <a:r>
              <a:rPr lang="en-GB" dirty="0"/>
              <a:t>Binary Trees</a:t>
            </a:r>
          </a:p>
        </p:txBody>
      </p:sp>
      <p:pic>
        <p:nvPicPr>
          <p:cNvPr id="23" name="Picture 22">
            <a:extLst>
              <a:ext uri="{FF2B5EF4-FFF2-40B4-BE49-F238E27FC236}">
                <a16:creationId xmlns:a16="http://schemas.microsoft.com/office/drawing/2014/main" id="{1FEA4D06-B008-4226-9E17-BAB3472D6F36}"/>
              </a:ext>
            </a:extLst>
          </p:cNvPr>
          <p:cNvPicPr>
            <a:picLocks noChangeAspect="1"/>
          </p:cNvPicPr>
          <p:nvPr/>
        </p:nvPicPr>
        <p:blipFill>
          <a:blip r:embed="rId3"/>
          <a:stretch>
            <a:fillRect/>
          </a:stretch>
        </p:blipFill>
        <p:spPr>
          <a:xfrm>
            <a:off x="419042" y="1311586"/>
            <a:ext cx="5352280" cy="5248240"/>
          </a:xfrm>
          <a:prstGeom prst="rect">
            <a:avLst/>
          </a:prstGeom>
        </p:spPr>
      </p:pic>
      <p:pic>
        <p:nvPicPr>
          <p:cNvPr id="24" name="Picture 23">
            <a:extLst>
              <a:ext uri="{FF2B5EF4-FFF2-40B4-BE49-F238E27FC236}">
                <a16:creationId xmlns:a16="http://schemas.microsoft.com/office/drawing/2014/main" id="{8CB9D5EB-2571-44DC-A083-58CB02237CD2}"/>
              </a:ext>
            </a:extLst>
          </p:cNvPr>
          <p:cNvPicPr>
            <a:picLocks noChangeAspect="1"/>
          </p:cNvPicPr>
          <p:nvPr/>
        </p:nvPicPr>
        <p:blipFill>
          <a:blip r:embed="rId4"/>
          <a:stretch>
            <a:fillRect/>
          </a:stretch>
        </p:blipFill>
        <p:spPr>
          <a:xfrm>
            <a:off x="6710447" y="1193090"/>
            <a:ext cx="3800306" cy="5485232"/>
          </a:xfrm>
          <a:prstGeom prst="rect">
            <a:avLst/>
          </a:prstGeom>
        </p:spPr>
      </p:pic>
    </p:spTree>
    <p:extLst>
      <p:ext uri="{BB962C8B-B14F-4D97-AF65-F5344CB8AC3E}">
        <p14:creationId xmlns:p14="http://schemas.microsoft.com/office/powerpoint/2010/main" val="3804678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AF1A48-93E7-43BB-9080-A28C710A5CC9}"/>
              </a:ext>
            </a:extLst>
          </p:cNvPr>
          <p:cNvSpPr>
            <a:spLocks noGrp="1"/>
          </p:cNvSpPr>
          <p:nvPr>
            <p:ph idx="1"/>
          </p:nvPr>
        </p:nvSpPr>
        <p:spPr>
          <a:xfrm>
            <a:off x="838200" y="1155781"/>
            <a:ext cx="5257800" cy="2515071"/>
          </a:xfrm>
        </p:spPr>
        <p:txBody>
          <a:bodyPr/>
          <a:lstStyle/>
          <a:p>
            <a:pPr marL="0" indent="0" algn="ctr">
              <a:buNone/>
            </a:pPr>
            <a:r>
              <a:rPr lang="en-GB" dirty="0"/>
              <a:t>STACK</a:t>
            </a:r>
          </a:p>
          <a:p>
            <a:r>
              <a:rPr lang="en-GB" dirty="0"/>
              <a:t>Referred to as First In Last Out(FILO)</a:t>
            </a:r>
          </a:p>
          <a:p>
            <a:r>
              <a:rPr lang="en-GB" dirty="0"/>
              <a:t>Operations that can be performed are ‘push’ and ‘pop’</a:t>
            </a:r>
          </a:p>
        </p:txBody>
      </p:sp>
      <p:sp>
        <p:nvSpPr>
          <p:cNvPr id="3" name="Slide Number Placeholder 2">
            <a:extLst>
              <a:ext uri="{FF2B5EF4-FFF2-40B4-BE49-F238E27FC236}">
                <a16:creationId xmlns:a16="http://schemas.microsoft.com/office/drawing/2014/main" id="{B943F7C7-1CA4-4B3E-A30D-0B03C365CB3D}"/>
              </a:ext>
            </a:extLst>
          </p:cNvPr>
          <p:cNvSpPr>
            <a:spLocks noGrp="1"/>
          </p:cNvSpPr>
          <p:nvPr>
            <p:ph type="sldNum" sz="quarter" idx="12"/>
          </p:nvPr>
        </p:nvSpPr>
        <p:spPr/>
        <p:txBody>
          <a:bodyPr/>
          <a:lstStyle/>
          <a:p>
            <a:fld id="{039594E2-DD67-8748-9F72-46C8CFC01FDA}" type="slidenum">
              <a:rPr lang="en-US" smtClean="0"/>
              <a:t>16</a:t>
            </a:fld>
            <a:endParaRPr lang="en-US"/>
          </a:p>
        </p:txBody>
      </p:sp>
      <p:sp>
        <p:nvSpPr>
          <p:cNvPr id="4" name="Title 3">
            <a:extLst>
              <a:ext uri="{FF2B5EF4-FFF2-40B4-BE49-F238E27FC236}">
                <a16:creationId xmlns:a16="http://schemas.microsoft.com/office/drawing/2014/main" id="{2934FC11-A0F4-44AE-9374-C2C57C0AC8ED}"/>
              </a:ext>
            </a:extLst>
          </p:cNvPr>
          <p:cNvSpPr>
            <a:spLocks noGrp="1"/>
          </p:cNvSpPr>
          <p:nvPr>
            <p:ph type="title"/>
          </p:nvPr>
        </p:nvSpPr>
        <p:spPr/>
        <p:txBody>
          <a:bodyPr/>
          <a:lstStyle/>
          <a:p>
            <a:r>
              <a:rPr lang="en-GB" dirty="0"/>
              <a:t>Stacks and Queues</a:t>
            </a:r>
          </a:p>
        </p:txBody>
      </p:sp>
      <p:pic>
        <p:nvPicPr>
          <p:cNvPr id="2050" name="Picture 2">
            <a:extLst>
              <a:ext uri="{FF2B5EF4-FFF2-40B4-BE49-F238E27FC236}">
                <a16:creationId xmlns:a16="http://schemas.microsoft.com/office/drawing/2014/main" id="{08DFB42B-D278-4C07-815A-F96CCD4D19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885" y="4210049"/>
            <a:ext cx="3333750" cy="232886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EE1B954-ADA5-4368-9F36-106E315E27CF}"/>
              </a:ext>
            </a:extLst>
          </p:cNvPr>
          <p:cNvSpPr/>
          <p:nvPr/>
        </p:nvSpPr>
        <p:spPr>
          <a:xfrm>
            <a:off x="629064" y="6582975"/>
            <a:ext cx="4671391" cy="276999"/>
          </a:xfrm>
          <a:prstGeom prst="rect">
            <a:avLst/>
          </a:prstGeom>
        </p:spPr>
        <p:txBody>
          <a:bodyPr wrap="square">
            <a:spAutoFit/>
          </a:bodyPr>
          <a:lstStyle/>
          <a:p>
            <a:r>
              <a:rPr lang="en-GB" sz="1200" dirty="0"/>
              <a:t>https://miro.medium.com/max/875/1*4Pn00ch_p4DTCb4r3naCDQ.png</a:t>
            </a:r>
          </a:p>
        </p:txBody>
      </p:sp>
      <p:pic>
        <p:nvPicPr>
          <p:cNvPr id="2052" name="Picture 4">
            <a:extLst>
              <a:ext uri="{FF2B5EF4-FFF2-40B4-BE49-F238E27FC236}">
                <a16:creationId xmlns:a16="http://schemas.microsoft.com/office/drawing/2014/main" id="{E65DB499-BED7-465F-B0FC-96003A9650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4712" y="4399369"/>
            <a:ext cx="3333750" cy="218360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5C1C9DB1-671D-4720-A812-9A2AEAEF6272}"/>
              </a:ext>
            </a:extLst>
          </p:cNvPr>
          <p:cNvSpPr/>
          <p:nvPr/>
        </p:nvSpPr>
        <p:spPr>
          <a:xfrm>
            <a:off x="6215269" y="6586505"/>
            <a:ext cx="4790661" cy="276999"/>
          </a:xfrm>
          <a:prstGeom prst="rect">
            <a:avLst/>
          </a:prstGeom>
        </p:spPr>
        <p:txBody>
          <a:bodyPr wrap="square">
            <a:spAutoFit/>
          </a:bodyPr>
          <a:lstStyle/>
          <a:p>
            <a:r>
              <a:rPr lang="en-GB" sz="1200" dirty="0"/>
              <a:t>https://miro.medium.com/max/750/1*FwL7mJ4qpQWZnommC5tsFQ.png</a:t>
            </a:r>
          </a:p>
        </p:txBody>
      </p:sp>
      <p:sp>
        <p:nvSpPr>
          <p:cNvPr id="12" name="Content Placeholder 1">
            <a:extLst>
              <a:ext uri="{FF2B5EF4-FFF2-40B4-BE49-F238E27FC236}">
                <a16:creationId xmlns:a16="http://schemas.microsoft.com/office/drawing/2014/main" id="{9CE19822-85CB-4C45-944C-20DD2E675FE5}"/>
              </a:ext>
            </a:extLst>
          </p:cNvPr>
          <p:cNvSpPr txBox="1">
            <a:spLocks/>
          </p:cNvSpPr>
          <p:nvPr/>
        </p:nvSpPr>
        <p:spPr>
          <a:xfrm>
            <a:off x="6215269" y="1132962"/>
            <a:ext cx="5257800" cy="251507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Wingdings" pitchFamily="2" charset="2"/>
              <a:buChar char="Ø"/>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Wingdings" pitchFamily="2" charset="2"/>
              <a:buChar char="ü"/>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QUEUE</a:t>
            </a:r>
          </a:p>
          <a:p>
            <a:r>
              <a:rPr lang="en-GB" dirty="0"/>
              <a:t>Referred to as First In First Out(FILO)</a:t>
            </a:r>
          </a:p>
          <a:p>
            <a:r>
              <a:rPr lang="en-GB" dirty="0"/>
              <a:t>Operations that can be performed are ‘enqueue’ and ‘dequeue’</a:t>
            </a:r>
          </a:p>
        </p:txBody>
      </p:sp>
    </p:spTree>
    <p:extLst>
      <p:ext uri="{BB962C8B-B14F-4D97-AF65-F5344CB8AC3E}">
        <p14:creationId xmlns:p14="http://schemas.microsoft.com/office/powerpoint/2010/main" val="1579122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1DEAE7-F0F4-4421-A2A1-2B0F615CBC1E}"/>
              </a:ext>
            </a:extLst>
          </p:cNvPr>
          <p:cNvSpPr>
            <a:spLocks noGrp="1"/>
          </p:cNvSpPr>
          <p:nvPr>
            <p:ph idx="1"/>
          </p:nvPr>
        </p:nvSpPr>
        <p:spPr/>
        <p:txBody>
          <a:bodyPr/>
          <a:lstStyle/>
          <a:p>
            <a:r>
              <a:rPr lang="en-GB" dirty="0"/>
              <a:t>STACK</a:t>
            </a:r>
          </a:p>
          <a:p>
            <a:endParaRPr lang="en-GB" dirty="0"/>
          </a:p>
          <a:p>
            <a:endParaRPr lang="en-GB" dirty="0"/>
          </a:p>
          <a:p>
            <a:endParaRPr lang="en-GB" dirty="0"/>
          </a:p>
          <a:p>
            <a:r>
              <a:rPr lang="en-GB" dirty="0"/>
              <a:t>QUEUE</a:t>
            </a:r>
          </a:p>
        </p:txBody>
      </p:sp>
      <p:sp>
        <p:nvSpPr>
          <p:cNvPr id="3" name="Slide Number Placeholder 2">
            <a:extLst>
              <a:ext uri="{FF2B5EF4-FFF2-40B4-BE49-F238E27FC236}">
                <a16:creationId xmlns:a16="http://schemas.microsoft.com/office/drawing/2014/main" id="{5021A2E6-2D37-42A8-B249-B6A87F427655}"/>
              </a:ext>
            </a:extLst>
          </p:cNvPr>
          <p:cNvSpPr>
            <a:spLocks noGrp="1"/>
          </p:cNvSpPr>
          <p:nvPr>
            <p:ph type="sldNum" sz="quarter" idx="12"/>
          </p:nvPr>
        </p:nvSpPr>
        <p:spPr/>
        <p:txBody>
          <a:bodyPr/>
          <a:lstStyle/>
          <a:p>
            <a:fld id="{039594E2-DD67-8748-9F72-46C8CFC01FDA}" type="slidenum">
              <a:rPr lang="en-US" smtClean="0"/>
              <a:t>17</a:t>
            </a:fld>
            <a:endParaRPr lang="en-US"/>
          </a:p>
        </p:txBody>
      </p:sp>
      <p:sp>
        <p:nvSpPr>
          <p:cNvPr id="4" name="Title 3">
            <a:extLst>
              <a:ext uri="{FF2B5EF4-FFF2-40B4-BE49-F238E27FC236}">
                <a16:creationId xmlns:a16="http://schemas.microsoft.com/office/drawing/2014/main" id="{581A61E5-B486-48CF-90FC-7B5F93F823CD}"/>
              </a:ext>
            </a:extLst>
          </p:cNvPr>
          <p:cNvSpPr>
            <a:spLocks noGrp="1"/>
          </p:cNvSpPr>
          <p:nvPr>
            <p:ph type="title"/>
          </p:nvPr>
        </p:nvSpPr>
        <p:spPr/>
        <p:txBody>
          <a:bodyPr/>
          <a:lstStyle/>
          <a:p>
            <a:r>
              <a:rPr lang="en-GB" dirty="0"/>
              <a:t>As Lists</a:t>
            </a:r>
          </a:p>
        </p:txBody>
      </p:sp>
      <p:pic>
        <p:nvPicPr>
          <p:cNvPr id="5" name="Picture 4">
            <a:extLst>
              <a:ext uri="{FF2B5EF4-FFF2-40B4-BE49-F238E27FC236}">
                <a16:creationId xmlns:a16="http://schemas.microsoft.com/office/drawing/2014/main" id="{C3D8D1FE-B14B-4781-9861-02F9A45F9856}"/>
              </a:ext>
            </a:extLst>
          </p:cNvPr>
          <p:cNvPicPr>
            <a:picLocks noChangeAspect="1"/>
          </p:cNvPicPr>
          <p:nvPr/>
        </p:nvPicPr>
        <p:blipFill>
          <a:blip r:embed="rId2"/>
          <a:stretch>
            <a:fillRect/>
          </a:stretch>
        </p:blipFill>
        <p:spPr>
          <a:xfrm>
            <a:off x="3573561" y="2019257"/>
            <a:ext cx="5044877" cy="990686"/>
          </a:xfrm>
          <a:prstGeom prst="rect">
            <a:avLst/>
          </a:prstGeom>
        </p:spPr>
      </p:pic>
      <p:pic>
        <p:nvPicPr>
          <p:cNvPr id="6" name="Picture 5">
            <a:extLst>
              <a:ext uri="{FF2B5EF4-FFF2-40B4-BE49-F238E27FC236}">
                <a16:creationId xmlns:a16="http://schemas.microsoft.com/office/drawing/2014/main" id="{680F680E-C6A5-44FB-A991-3816B6827928}"/>
              </a:ext>
            </a:extLst>
          </p:cNvPr>
          <p:cNvPicPr>
            <a:picLocks noChangeAspect="1"/>
          </p:cNvPicPr>
          <p:nvPr/>
        </p:nvPicPr>
        <p:blipFill>
          <a:blip r:embed="rId3"/>
          <a:stretch>
            <a:fillRect/>
          </a:stretch>
        </p:blipFill>
        <p:spPr>
          <a:xfrm>
            <a:off x="3573561" y="4098110"/>
            <a:ext cx="5022015" cy="990686"/>
          </a:xfrm>
          <a:prstGeom prst="rect">
            <a:avLst/>
          </a:prstGeom>
        </p:spPr>
      </p:pic>
    </p:spTree>
    <p:extLst>
      <p:ext uri="{BB962C8B-B14F-4D97-AF65-F5344CB8AC3E}">
        <p14:creationId xmlns:p14="http://schemas.microsoft.com/office/powerpoint/2010/main" val="1414714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38E82D-FB00-43A6-B4F9-B1A0E4612943}"/>
              </a:ext>
            </a:extLst>
          </p:cNvPr>
          <p:cNvSpPr>
            <a:spLocks noGrp="1"/>
          </p:cNvSpPr>
          <p:nvPr>
            <p:ph idx="1"/>
          </p:nvPr>
        </p:nvSpPr>
        <p:spPr/>
        <p:txBody>
          <a:bodyPr/>
          <a:lstStyle/>
          <a:p>
            <a:r>
              <a:rPr lang="en-GB" dirty="0"/>
              <a:t>Pandas is python library that you can import that offers the use of complex data structures like Series and </a:t>
            </a:r>
            <a:r>
              <a:rPr lang="en-GB" dirty="0" err="1"/>
              <a:t>Dataframes</a:t>
            </a:r>
            <a:endParaRPr lang="en-GB" dirty="0"/>
          </a:p>
          <a:p>
            <a:endParaRPr lang="en-GB" dirty="0"/>
          </a:p>
          <a:p>
            <a:r>
              <a:rPr lang="en-GB" dirty="0"/>
              <a:t>Using pandas, you can read in and write tabular data using the key data structure of </a:t>
            </a:r>
            <a:r>
              <a:rPr lang="en-GB" dirty="0" err="1"/>
              <a:t>Dataframe</a:t>
            </a:r>
            <a:r>
              <a:rPr lang="en-GB" dirty="0"/>
              <a:t>; data analysis and data visualization capabilities are also integrated</a:t>
            </a:r>
          </a:p>
          <a:p>
            <a:endParaRPr lang="en-GB" dirty="0"/>
          </a:p>
          <a:p>
            <a:endParaRPr lang="en-GB" dirty="0"/>
          </a:p>
        </p:txBody>
      </p:sp>
      <p:sp>
        <p:nvSpPr>
          <p:cNvPr id="3" name="Slide Number Placeholder 2">
            <a:extLst>
              <a:ext uri="{FF2B5EF4-FFF2-40B4-BE49-F238E27FC236}">
                <a16:creationId xmlns:a16="http://schemas.microsoft.com/office/drawing/2014/main" id="{4488740E-9CA7-4EDD-8930-DB7D854751E3}"/>
              </a:ext>
            </a:extLst>
          </p:cNvPr>
          <p:cNvSpPr>
            <a:spLocks noGrp="1"/>
          </p:cNvSpPr>
          <p:nvPr>
            <p:ph type="sldNum" sz="quarter" idx="12"/>
          </p:nvPr>
        </p:nvSpPr>
        <p:spPr/>
        <p:txBody>
          <a:bodyPr/>
          <a:lstStyle/>
          <a:p>
            <a:fld id="{039594E2-DD67-8748-9F72-46C8CFC01FDA}" type="slidenum">
              <a:rPr lang="en-US" smtClean="0"/>
              <a:t>18</a:t>
            </a:fld>
            <a:endParaRPr lang="en-US"/>
          </a:p>
        </p:txBody>
      </p:sp>
      <p:sp>
        <p:nvSpPr>
          <p:cNvPr id="4" name="Title 3">
            <a:extLst>
              <a:ext uri="{FF2B5EF4-FFF2-40B4-BE49-F238E27FC236}">
                <a16:creationId xmlns:a16="http://schemas.microsoft.com/office/drawing/2014/main" id="{1CA6D98B-AAE3-4CEA-B465-2DCD16B74ADD}"/>
              </a:ext>
            </a:extLst>
          </p:cNvPr>
          <p:cNvSpPr>
            <a:spLocks noGrp="1"/>
          </p:cNvSpPr>
          <p:nvPr>
            <p:ph type="title"/>
          </p:nvPr>
        </p:nvSpPr>
        <p:spPr/>
        <p:txBody>
          <a:bodyPr/>
          <a:lstStyle/>
          <a:p>
            <a:r>
              <a:rPr lang="en-GB" dirty="0"/>
              <a:t>Useful Tools: Pandas</a:t>
            </a:r>
          </a:p>
        </p:txBody>
      </p:sp>
      <p:pic>
        <p:nvPicPr>
          <p:cNvPr id="1030" name="Picture 6" descr="Series vs DataFrame">
            <a:extLst>
              <a:ext uri="{FF2B5EF4-FFF2-40B4-BE49-F238E27FC236}">
                <a16:creationId xmlns:a16="http://schemas.microsoft.com/office/drawing/2014/main" id="{F4298518-5DD6-471B-8325-1901F7B545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7982" y="4181151"/>
            <a:ext cx="6156035" cy="2357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1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68A094-6C18-48BE-BA68-F6932C68A8C4}"/>
              </a:ext>
            </a:extLst>
          </p:cNvPr>
          <p:cNvSpPr>
            <a:spLocks noGrp="1"/>
          </p:cNvSpPr>
          <p:nvPr>
            <p:ph idx="1"/>
          </p:nvPr>
        </p:nvSpPr>
        <p:spPr>
          <a:xfrm>
            <a:off x="838200" y="1155781"/>
            <a:ext cx="10515600" cy="1507208"/>
          </a:xfrm>
        </p:spPr>
        <p:txBody>
          <a:bodyPr/>
          <a:lstStyle/>
          <a:p>
            <a:r>
              <a:rPr lang="en-GB" dirty="0"/>
              <a:t>Scope is the environment in a program from which a particular Python object is accessible</a:t>
            </a:r>
          </a:p>
          <a:p>
            <a:r>
              <a:rPr lang="en-GB" dirty="0"/>
              <a:t>When you enter a function, a new ‘scope’ is created</a:t>
            </a:r>
          </a:p>
        </p:txBody>
      </p:sp>
      <p:sp>
        <p:nvSpPr>
          <p:cNvPr id="3" name="Slide Number Placeholder 2">
            <a:extLst>
              <a:ext uri="{FF2B5EF4-FFF2-40B4-BE49-F238E27FC236}">
                <a16:creationId xmlns:a16="http://schemas.microsoft.com/office/drawing/2014/main" id="{BB4FE2DF-D537-45C0-8490-60A9F78A3113}"/>
              </a:ext>
            </a:extLst>
          </p:cNvPr>
          <p:cNvSpPr>
            <a:spLocks noGrp="1"/>
          </p:cNvSpPr>
          <p:nvPr>
            <p:ph type="sldNum" sz="quarter" idx="12"/>
          </p:nvPr>
        </p:nvSpPr>
        <p:spPr/>
        <p:txBody>
          <a:bodyPr/>
          <a:lstStyle/>
          <a:p>
            <a:fld id="{039594E2-DD67-8748-9F72-46C8CFC01FDA}" type="slidenum">
              <a:rPr lang="en-US" smtClean="0"/>
              <a:t>2</a:t>
            </a:fld>
            <a:endParaRPr lang="en-US"/>
          </a:p>
        </p:txBody>
      </p:sp>
      <p:sp>
        <p:nvSpPr>
          <p:cNvPr id="4" name="Title 3">
            <a:extLst>
              <a:ext uri="{FF2B5EF4-FFF2-40B4-BE49-F238E27FC236}">
                <a16:creationId xmlns:a16="http://schemas.microsoft.com/office/drawing/2014/main" id="{E8580CC5-6490-402C-BD64-E22B866B1220}"/>
              </a:ext>
            </a:extLst>
          </p:cNvPr>
          <p:cNvSpPr>
            <a:spLocks noGrp="1"/>
          </p:cNvSpPr>
          <p:nvPr>
            <p:ph type="title"/>
          </p:nvPr>
        </p:nvSpPr>
        <p:spPr/>
        <p:txBody>
          <a:bodyPr/>
          <a:lstStyle/>
          <a:p>
            <a:r>
              <a:rPr lang="en-GB" dirty="0"/>
              <a:t>Variable Scope</a:t>
            </a:r>
          </a:p>
        </p:txBody>
      </p:sp>
      <p:pic>
        <p:nvPicPr>
          <p:cNvPr id="5" name="Picture 4">
            <a:extLst>
              <a:ext uri="{FF2B5EF4-FFF2-40B4-BE49-F238E27FC236}">
                <a16:creationId xmlns:a16="http://schemas.microsoft.com/office/drawing/2014/main" id="{A748CABF-BE7F-4500-8BC6-1486BB746342}"/>
              </a:ext>
            </a:extLst>
          </p:cNvPr>
          <p:cNvPicPr>
            <a:picLocks noChangeAspect="1"/>
          </p:cNvPicPr>
          <p:nvPr/>
        </p:nvPicPr>
        <p:blipFill>
          <a:blip r:embed="rId3"/>
          <a:stretch>
            <a:fillRect/>
          </a:stretch>
        </p:blipFill>
        <p:spPr>
          <a:xfrm>
            <a:off x="4278683" y="3237172"/>
            <a:ext cx="3494758" cy="2544995"/>
          </a:xfrm>
          <a:prstGeom prst="rect">
            <a:avLst/>
          </a:prstGeom>
        </p:spPr>
      </p:pic>
      <p:pic>
        <p:nvPicPr>
          <p:cNvPr id="6" name="Picture 5">
            <a:extLst>
              <a:ext uri="{FF2B5EF4-FFF2-40B4-BE49-F238E27FC236}">
                <a16:creationId xmlns:a16="http://schemas.microsoft.com/office/drawing/2014/main" id="{AF5122D8-A2A2-4F95-9511-2BB5FE9F170A}"/>
              </a:ext>
            </a:extLst>
          </p:cNvPr>
          <p:cNvPicPr>
            <a:picLocks noChangeAspect="1"/>
          </p:cNvPicPr>
          <p:nvPr/>
        </p:nvPicPr>
        <p:blipFill>
          <a:blip r:embed="rId4"/>
          <a:stretch>
            <a:fillRect/>
          </a:stretch>
        </p:blipFill>
        <p:spPr>
          <a:xfrm>
            <a:off x="5150066" y="4163881"/>
            <a:ext cx="1751990" cy="691576"/>
          </a:xfrm>
          <a:prstGeom prst="rect">
            <a:avLst/>
          </a:prstGeom>
        </p:spPr>
      </p:pic>
    </p:spTree>
    <p:extLst>
      <p:ext uri="{BB962C8B-B14F-4D97-AF65-F5344CB8AC3E}">
        <p14:creationId xmlns:p14="http://schemas.microsoft.com/office/powerpoint/2010/main" val="102706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4FE2DF-D537-45C0-8490-60A9F78A3113}"/>
              </a:ext>
            </a:extLst>
          </p:cNvPr>
          <p:cNvSpPr>
            <a:spLocks noGrp="1"/>
          </p:cNvSpPr>
          <p:nvPr>
            <p:ph type="sldNum" sz="quarter" idx="12"/>
          </p:nvPr>
        </p:nvSpPr>
        <p:spPr/>
        <p:txBody>
          <a:bodyPr/>
          <a:lstStyle/>
          <a:p>
            <a:fld id="{039594E2-DD67-8748-9F72-46C8CFC01FDA}" type="slidenum">
              <a:rPr lang="en-US" smtClean="0"/>
              <a:t>3</a:t>
            </a:fld>
            <a:endParaRPr lang="en-US"/>
          </a:p>
        </p:txBody>
      </p:sp>
      <p:sp>
        <p:nvSpPr>
          <p:cNvPr id="4" name="Title 3">
            <a:extLst>
              <a:ext uri="{FF2B5EF4-FFF2-40B4-BE49-F238E27FC236}">
                <a16:creationId xmlns:a16="http://schemas.microsoft.com/office/drawing/2014/main" id="{E8580CC5-6490-402C-BD64-E22B866B1220}"/>
              </a:ext>
            </a:extLst>
          </p:cNvPr>
          <p:cNvSpPr>
            <a:spLocks noGrp="1"/>
          </p:cNvSpPr>
          <p:nvPr>
            <p:ph type="title"/>
          </p:nvPr>
        </p:nvSpPr>
        <p:spPr/>
        <p:txBody>
          <a:bodyPr/>
          <a:lstStyle/>
          <a:p>
            <a:r>
              <a:rPr lang="en-GB" dirty="0"/>
              <a:t>Variable Scope</a:t>
            </a:r>
          </a:p>
        </p:txBody>
      </p:sp>
      <p:pic>
        <p:nvPicPr>
          <p:cNvPr id="8" name="Picture 7">
            <a:extLst>
              <a:ext uri="{FF2B5EF4-FFF2-40B4-BE49-F238E27FC236}">
                <a16:creationId xmlns:a16="http://schemas.microsoft.com/office/drawing/2014/main" id="{5FDB40F5-AAB8-454E-8281-DD5F3769E958}"/>
              </a:ext>
            </a:extLst>
          </p:cNvPr>
          <p:cNvPicPr>
            <a:picLocks noChangeAspect="1"/>
          </p:cNvPicPr>
          <p:nvPr/>
        </p:nvPicPr>
        <p:blipFill>
          <a:blip r:embed="rId3"/>
          <a:stretch>
            <a:fillRect/>
          </a:stretch>
        </p:blipFill>
        <p:spPr>
          <a:xfrm>
            <a:off x="2516559" y="1575437"/>
            <a:ext cx="2507197" cy="2263336"/>
          </a:xfrm>
          <a:prstGeom prst="rect">
            <a:avLst/>
          </a:prstGeom>
        </p:spPr>
      </p:pic>
      <p:sp>
        <p:nvSpPr>
          <p:cNvPr id="9" name="Rectangle 8">
            <a:extLst>
              <a:ext uri="{FF2B5EF4-FFF2-40B4-BE49-F238E27FC236}">
                <a16:creationId xmlns:a16="http://schemas.microsoft.com/office/drawing/2014/main" id="{2D02547D-62F9-4DFC-B048-09BFAC0D57B9}"/>
              </a:ext>
            </a:extLst>
          </p:cNvPr>
          <p:cNvSpPr/>
          <p:nvPr/>
        </p:nvSpPr>
        <p:spPr>
          <a:xfrm>
            <a:off x="6416842" y="1138989"/>
            <a:ext cx="1708484" cy="3136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F46B751B-E55B-4AA7-A752-3C11609FDDBE}"/>
              </a:ext>
            </a:extLst>
          </p:cNvPr>
          <p:cNvSpPr/>
          <p:nvPr/>
        </p:nvSpPr>
        <p:spPr>
          <a:xfrm>
            <a:off x="8821199" y="1138989"/>
            <a:ext cx="1708484" cy="3136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11F3DA2A-B333-4E56-8D05-63EE60412ACC}"/>
              </a:ext>
            </a:extLst>
          </p:cNvPr>
          <p:cNvSpPr txBox="1"/>
          <p:nvPr/>
        </p:nvSpPr>
        <p:spPr>
          <a:xfrm>
            <a:off x="6527131" y="1206105"/>
            <a:ext cx="1487905" cy="369332"/>
          </a:xfrm>
          <a:prstGeom prst="rect">
            <a:avLst/>
          </a:prstGeom>
          <a:noFill/>
        </p:spPr>
        <p:txBody>
          <a:bodyPr wrap="square" rtlCol="0">
            <a:spAutoFit/>
          </a:bodyPr>
          <a:lstStyle/>
          <a:p>
            <a:r>
              <a:rPr lang="en-GB" dirty="0">
                <a:solidFill>
                  <a:schemeClr val="bg1"/>
                </a:solidFill>
                <a:latin typeface="Cambria" panose="02040503050406030204" pitchFamily="18" charset="0"/>
                <a:ea typeface="Cambria" panose="02040503050406030204" pitchFamily="18" charset="0"/>
              </a:rPr>
              <a:t>Global Scope</a:t>
            </a:r>
          </a:p>
        </p:txBody>
      </p:sp>
      <p:sp>
        <p:nvSpPr>
          <p:cNvPr id="12" name="TextBox 11">
            <a:extLst>
              <a:ext uri="{FF2B5EF4-FFF2-40B4-BE49-F238E27FC236}">
                <a16:creationId xmlns:a16="http://schemas.microsoft.com/office/drawing/2014/main" id="{D2598622-3491-4071-A884-A0EED7CC6CF2}"/>
              </a:ext>
            </a:extLst>
          </p:cNvPr>
          <p:cNvSpPr txBox="1"/>
          <p:nvPr/>
        </p:nvSpPr>
        <p:spPr>
          <a:xfrm>
            <a:off x="8931488" y="1209416"/>
            <a:ext cx="1487905" cy="369332"/>
          </a:xfrm>
          <a:prstGeom prst="rect">
            <a:avLst/>
          </a:prstGeom>
          <a:noFill/>
        </p:spPr>
        <p:txBody>
          <a:bodyPr wrap="square" rtlCol="0">
            <a:spAutoFit/>
          </a:bodyPr>
          <a:lstStyle/>
          <a:p>
            <a:r>
              <a:rPr lang="en-GB" dirty="0">
                <a:solidFill>
                  <a:schemeClr val="bg1"/>
                </a:solidFill>
                <a:latin typeface="Cambria" panose="02040503050406030204" pitchFamily="18" charset="0"/>
                <a:ea typeface="Cambria" panose="02040503050406030204" pitchFamily="18" charset="0"/>
              </a:rPr>
              <a:t>f Scope</a:t>
            </a:r>
          </a:p>
        </p:txBody>
      </p:sp>
      <p:sp>
        <p:nvSpPr>
          <p:cNvPr id="13" name="TextBox 12">
            <a:extLst>
              <a:ext uri="{FF2B5EF4-FFF2-40B4-BE49-F238E27FC236}">
                <a16:creationId xmlns:a16="http://schemas.microsoft.com/office/drawing/2014/main" id="{90461670-9078-4101-B221-ECB1ECE69FA0}"/>
              </a:ext>
            </a:extLst>
          </p:cNvPr>
          <p:cNvSpPr txBox="1"/>
          <p:nvPr/>
        </p:nvSpPr>
        <p:spPr>
          <a:xfrm>
            <a:off x="6527377" y="1811619"/>
            <a:ext cx="255198" cy="369332"/>
          </a:xfrm>
          <a:prstGeom prst="rect">
            <a:avLst/>
          </a:prstGeom>
          <a:noFill/>
        </p:spPr>
        <p:txBody>
          <a:bodyPr wrap="none" rtlCol="0">
            <a:spAutoFit/>
          </a:bodyPr>
          <a:lstStyle/>
          <a:p>
            <a:r>
              <a:rPr lang="en-GB" dirty="0">
                <a:solidFill>
                  <a:schemeClr val="bg1"/>
                </a:solidFill>
                <a:latin typeface="Cambria" panose="02040503050406030204" pitchFamily="18" charset="0"/>
                <a:ea typeface="Cambria" panose="02040503050406030204" pitchFamily="18" charset="0"/>
              </a:rPr>
              <a:t>f</a:t>
            </a:r>
          </a:p>
        </p:txBody>
      </p:sp>
      <p:sp>
        <p:nvSpPr>
          <p:cNvPr id="14" name="TextBox 13">
            <a:extLst>
              <a:ext uri="{FF2B5EF4-FFF2-40B4-BE49-F238E27FC236}">
                <a16:creationId xmlns:a16="http://schemas.microsoft.com/office/drawing/2014/main" id="{A935711B-1923-4A7F-96B5-112E07E60BD8}"/>
              </a:ext>
            </a:extLst>
          </p:cNvPr>
          <p:cNvSpPr txBox="1"/>
          <p:nvPr/>
        </p:nvSpPr>
        <p:spPr>
          <a:xfrm>
            <a:off x="6517759" y="2368343"/>
            <a:ext cx="316112" cy="369332"/>
          </a:xfrm>
          <a:prstGeom prst="rect">
            <a:avLst/>
          </a:prstGeom>
          <a:noFill/>
        </p:spPr>
        <p:txBody>
          <a:bodyPr wrap="none" rtlCol="0">
            <a:spAutoFit/>
          </a:bodyPr>
          <a:lstStyle/>
          <a:p>
            <a:r>
              <a:rPr lang="en-GB" dirty="0">
                <a:solidFill>
                  <a:schemeClr val="bg1"/>
                </a:solidFill>
                <a:latin typeface="Cambria" panose="02040503050406030204" pitchFamily="18" charset="0"/>
                <a:ea typeface="Cambria" panose="02040503050406030204" pitchFamily="18" charset="0"/>
              </a:rPr>
              <a:t>X</a:t>
            </a:r>
          </a:p>
        </p:txBody>
      </p:sp>
      <p:sp>
        <p:nvSpPr>
          <p:cNvPr id="15" name="TextBox 14">
            <a:extLst>
              <a:ext uri="{FF2B5EF4-FFF2-40B4-BE49-F238E27FC236}">
                <a16:creationId xmlns:a16="http://schemas.microsoft.com/office/drawing/2014/main" id="{F5C34685-D4FF-46C4-B6C8-DC5FF16CB85A}"/>
              </a:ext>
            </a:extLst>
          </p:cNvPr>
          <p:cNvSpPr txBox="1"/>
          <p:nvPr/>
        </p:nvSpPr>
        <p:spPr>
          <a:xfrm>
            <a:off x="6527377" y="2922853"/>
            <a:ext cx="296876" cy="369332"/>
          </a:xfrm>
          <a:prstGeom prst="rect">
            <a:avLst/>
          </a:prstGeom>
          <a:noFill/>
        </p:spPr>
        <p:txBody>
          <a:bodyPr wrap="none" rtlCol="0">
            <a:spAutoFit/>
          </a:bodyPr>
          <a:lstStyle/>
          <a:p>
            <a:r>
              <a:rPr lang="en-GB" dirty="0">
                <a:solidFill>
                  <a:schemeClr val="bg1"/>
                </a:solidFill>
                <a:latin typeface="Cambria" panose="02040503050406030204" pitchFamily="18" charset="0"/>
                <a:ea typeface="Cambria" panose="02040503050406030204" pitchFamily="18" charset="0"/>
              </a:rPr>
              <a:t>x</a:t>
            </a:r>
          </a:p>
        </p:txBody>
      </p:sp>
      <p:sp>
        <p:nvSpPr>
          <p:cNvPr id="16" name="TextBox 15">
            <a:extLst>
              <a:ext uri="{FF2B5EF4-FFF2-40B4-BE49-F238E27FC236}">
                <a16:creationId xmlns:a16="http://schemas.microsoft.com/office/drawing/2014/main" id="{7EB0C872-1507-490E-B82F-54A37E8EE2DE}"/>
              </a:ext>
            </a:extLst>
          </p:cNvPr>
          <p:cNvSpPr txBox="1"/>
          <p:nvPr/>
        </p:nvSpPr>
        <p:spPr>
          <a:xfrm>
            <a:off x="9062030" y="1807660"/>
            <a:ext cx="296876" cy="369332"/>
          </a:xfrm>
          <a:prstGeom prst="rect">
            <a:avLst/>
          </a:prstGeom>
          <a:noFill/>
        </p:spPr>
        <p:txBody>
          <a:bodyPr wrap="none" rtlCol="0">
            <a:spAutoFit/>
          </a:bodyPr>
          <a:lstStyle/>
          <a:p>
            <a:r>
              <a:rPr lang="en-GB" dirty="0">
                <a:solidFill>
                  <a:schemeClr val="bg1"/>
                </a:solidFill>
                <a:latin typeface="Cambria" panose="02040503050406030204" pitchFamily="18" charset="0"/>
                <a:ea typeface="Cambria" panose="02040503050406030204" pitchFamily="18" charset="0"/>
              </a:rPr>
              <a:t>x</a:t>
            </a:r>
          </a:p>
        </p:txBody>
      </p:sp>
      <p:sp>
        <p:nvSpPr>
          <p:cNvPr id="17" name="Rectangle 16">
            <a:extLst>
              <a:ext uri="{FF2B5EF4-FFF2-40B4-BE49-F238E27FC236}">
                <a16:creationId xmlns:a16="http://schemas.microsoft.com/office/drawing/2014/main" id="{5EF2EFFE-4BC6-4D70-B997-4FD662BE3BFC}"/>
              </a:ext>
            </a:extLst>
          </p:cNvPr>
          <p:cNvSpPr/>
          <p:nvPr/>
        </p:nvSpPr>
        <p:spPr>
          <a:xfrm>
            <a:off x="7058526" y="1811619"/>
            <a:ext cx="956510" cy="4416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C5424E21-19EC-4C40-94FA-0A997A7A58F8}"/>
              </a:ext>
            </a:extLst>
          </p:cNvPr>
          <p:cNvSpPr txBox="1"/>
          <p:nvPr/>
        </p:nvSpPr>
        <p:spPr>
          <a:xfrm>
            <a:off x="7123625" y="1901624"/>
            <a:ext cx="826311" cy="261610"/>
          </a:xfrm>
          <a:prstGeom prst="rect">
            <a:avLst/>
          </a:prstGeom>
          <a:noFill/>
        </p:spPr>
        <p:txBody>
          <a:bodyPr wrap="square" rtlCol="0">
            <a:spAutoFit/>
          </a:bodyPr>
          <a:lstStyle/>
          <a:p>
            <a:r>
              <a:rPr lang="en-GB" sz="1100" dirty="0">
                <a:solidFill>
                  <a:schemeClr val="bg1"/>
                </a:solidFill>
                <a:latin typeface="Cambria" panose="02040503050406030204" pitchFamily="18" charset="0"/>
                <a:ea typeface="Cambria" panose="02040503050406030204" pitchFamily="18" charset="0"/>
              </a:rPr>
              <a:t>Some code</a:t>
            </a:r>
          </a:p>
        </p:txBody>
      </p:sp>
      <p:sp>
        <p:nvSpPr>
          <p:cNvPr id="19" name="Rectangle 18">
            <a:extLst>
              <a:ext uri="{FF2B5EF4-FFF2-40B4-BE49-F238E27FC236}">
                <a16:creationId xmlns:a16="http://schemas.microsoft.com/office/drawing/2014/main" id="{D325AD47-5DCC-4A4F-B62D-CE39794E1ED5}"/>
              </a:ext>
            </a:extLst>
          </p:cNvPr>
          <p:cNvSpPr/>
          <p:nvPr/>
        </p:nvSpPr>
        <p:spPr>
          <a:xfrm>
            <a:off x="7060861" y="2344366"/>
            <a:ext cx="956510" cy="4416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ED943534-7AD1-460A-8376-54E69E38ADCC}"/>
              </a:ext>
            </a:extLst>
          </p:cNvPr>
          <p:cNvSpPr txBox="1"/>
          <p:nvPr/>
        </p:nvSpPr>
        <p:spPr>
          <a:xfrm>
            <a:off x="7125960" y="2434371"/>
            <a:ext cx="826311" cy="261610"/>
          </a:xfrm>
          <a:prstGeom prst="rect">
            <a:avLst/>
          </a:prstGeom>
          <a:noFill/>
        </p:spPr>
        <p:txBody>
          <a:bodyPr wrap="square" rtlCol="0">
            <a:spAutoFit/>
          </a:bodyPr>
          <a:lstStyle/>
          <a:p>
            <a:pPr algn="ctr"/>
            <a:r>
              <a:rPr lang="en-GB" sz="1100" dirty="0">
                <a:solidFill>
                  <a:schemeClr val="bg1"/>
                </a:solidFill>
                <a:latin typeface="Cambria" panose="02040503050406030204" pitchFamily="18" charset="0"/>
                <a:ea typeface="Cambria" panose="02040503050406030204" pitchFamily="18" charset="0"/>
              </a:rPr>
              <a:t>5</a:t>
            </a:r>
          </a:p>
        </p:txBody>
      </p:sp>
      <p:sp>
        <p:nvSpPr>
          <p:cNvPr id="21" name="Rectangle 20">
            <a:extLst>
              <a:ext uri="{FF2B5EF4-FFF2-40B4-BE49-F238E27FC236}">
                <a16:creationId xmlns:a16="http://schemas.microsoft.com/office/drawing/2014/main" id="{3A6B1C20-D07D-4872-ACB0-209B83FFD190}"/>
              </a:ext>
            </a:extLst>
          </p:cNvPr>
          <p:cNvSpPr/>
          <p:nvPr/>
        </p:nvSpPr>
        <p:spPr>
          <a:xfrm>
            <a:off x="7060861" y="2875992"/>
            <a:ext cx="956510" cy="4416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F050C4D2-B235-4B8A-A71D-22646AA663B8}"/>
              </a:ext>
            </a:extLst>
          </p:cNvPr>
          <p:cNvSpPr txBox="1"/>
          <p:nvPr/>
        </p:nvSpPr>
        <p:spPr>
          <a:xfrm>
            <a:off x="7125960" y="2965997"/>
            <a:ext cx="826311" cy="261610"/>
          </a:xfrm>
          <a:prstGeom prst="rect">
            <a:avLst/>
          </a:prstGeom>
          <a:noFill/>
        </p:spPr>
        <p:txBody>
          <a:bodyPr wrap="square" rtlCol="0">
            <a:spAutoFit/>
          </a:bodyPr>
          <a:lstStyle/>
          <a:p>
            <a:pPr algn="ctr"/>
            <a:r>
              <a:rPr lang="en-GB" sz="1100" dirty="0">
                <a:solidFill>
                  <a:schemeClr val="bg1"/>
                </a:solidFill>
                <a:latin typeface="Cambria" panose="02040503050406030204" pitchFamily="18" charset="0"/>
                <a:ea typeface="Cambria" panose="02040503050406030204" pitchFamily="18" charset="0"/>
              </a:rPr>
              <a:t>4</a:t>
            </a:r>
          </a:p>
        </p:txBody>
      </p:sp>
      <p:sp>
        <p:nvSpPr>
          <p:cNvPr id="23" name="Rectangle 22">
            <a:extLst>
              <a:ext uri="{FF2B5EF4-FFF2-40B4-BE49-F238E27FC236}">
                <a16:creationId xmlns:a16="http://schemas.microsoft.com/office/drawing/2014/main" id="{17F20E47-AF9D-40AD-80E0-F2CEBC2F20D0}"/>
              </a:ext>
            </a:extLst>
          </p:cNvPr>
          <p:cNvSpPr/>
          <p:nvPr/>
        </p:nvSpPr>
        <p:spPr>
          <a:xfrm>
            <a:off x="9466039" y="1796536"/>
            <a:ext cx="956510" cy="4416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F2EB0B5D-CB36-46CD-86DD-D9AED4BB71C9}"/>
              </a:ext>
            </a:extLst>
          </p:cNvPr>
          <p:cNvSpPr txBox="1"/>
          <p:nvPr/>
        </p:nvSpPr>
        <p:spPr>
          <a:xfrm>
            <a:off x="9531138" y="1886541"/>
            <a:ext cx="826311" cy="261610"/>
          </a:xfrm>
          <a:prstGeom prst="rect">
            <a:avLst/>
          </a:prstGeom>
          <a:noFill/>
        </p:spPr>
        <p:txBody>
          <a:bodyPr wrap="square" rtlCol="0">
            <a:spAutoFit/>
          </a:bodyPr>
          <a:lstStyle/>
          <a:p>
            <a:pPr algn="ctr"/>
            <a:r>
              <a:rPr lang="en-GB" sz="1100" dirty="0">
                <a:solidFill>
                  <a:schemeClr val="bg1"/>
                </a:solidFill>
                <a:latin typeface="Cambria" panose="02040503050406030204" pitchFamily="18" charset="0"/>
                <a:ea typeface="Cambria" panose="02040503050406030204" pitchFamily="18" charset="0"/>
              </a:rPr>
              <a:t>4</a:t>
            </a:r>
          </a:p>
        </p:txBody>
      </p:sp>
      <p:cxnSp>
        <p:nvCxnSpPr>
          <p:cNvPr id="26" name="Straight Arrow Connector 25">
            <a:extLst>
              <a:ext uri="{FF2B5EF4-FFF2-40B4-BE49-F238E27FC236}">
                <a16:creationId xmlns:a16="http://schemas.microsoft.com/office/drawing/2014/main" id="{D661AC0B-AF8A-46E1-8E4D-C5E2DDEADCD9}"/>
              </a:ext>
            </a:extLst>
          </p:cNvPr>
          <p:cNvCxnSpPr>
            <a:stCxn id="9" idx="3"/>
            <a:endCxn id="10" idx="1"/>
          </p:cNvCxnSpPr>
          <p:nvPr/>
        </p:nvCxnSpPr>
        <p:spPr>
          <a:xfrm>
            <a:off x="8125326" y="2707105"/>
            <a:ext cx="6958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8F7D61B2-C47B-452B-A64E-80AAE7E2DA6B}"/>
              </a:ext>
            </a:extLst>
          </p:cNvPr>
          <p:cNvSpPr/>
          <p:nvPr/>
        </p:nvSpPr>
        <p:spPr>
          <a:xfrm>
            <a:off x="9466039" y="1799218"/>
            <a:ext cx="956510" cy="4416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5589BEBF-E00E-417F-90D6-ADE12C3E5232}"/>
              </a:ext>
            </a:extLst>
          </p:cNvPr>
          <p:cNvSpPr txBox="1"/>
          <p:nvPr/>
        </p:nvSpPr>
        <p:spPr>
          <a:xfrm>
            <a:off x="9531138" y="1889223"/>
            <a:ext cx="826311" cy="261610"/>
          </a:xfrm>
          <a:prstGeom prst="rect">
            <a:avLst/>
          </a:prstGeom>
          <a:noFill/>
        </p:spPr>
        <p:txBody>
          <a:bodyPr wrap="square" rtlCol="0">
            <a:spAutoFit/>
          </a:bodyPr>
          <a:lstStyle/>
          <a:p>
            <a:pPr algn="ctr"/>
            <a:r>
              <a:rPr lang="en-GB" sz="1100" dirty="0">
                <a:solidFill>
                  <a:schemeClr val="bg1"/>
                </a:solidFill>
                <a:latin typeface="Cambria" panose="02040503050406030204" pitchFamily="18" charset="0"/>
                <a:ea typeface="Cambria" panose="02040503050406030204" pitchFamily="18" charset="0"/>
              </a:rPr>
              <a:t>5</a:t>
            </a:r>
          </a:p>
        </p:txBody>
      </p:sp>
      <p:sp>
        <p:nvSpPr>
          <p:cNvPr id="29" name="Content Placeholder 1">
            <a:extLst>
              <a:ext uri="{FF2B5EF4-FFF2-40B4-BE49-F238E27FC236}">
                <a16:creationId xmlns:a16="http://schemas.microsoft.com/office/drawing/2014/main" id="{2DB58DD0-836E-461F-924E-32D49DAF81A0}"/>
              </a:ext>
            </a:extLst>
          </p:cNvPr>
          <p:cNvSpPr>
            <a:spLocks noGrp="1"/>
          </p:cNvSpPr>
          <p:nvPr>
            <p:ph idx="1"/>
          </p:nvPr>
        </p:nvSpPr>
        <p:spPr>
          <a:xfrm>
            <a:off x="838200" y="4829788"/>
            <a:ext cx="10515600" cy="1090114"/>
          </a:xfrm>
        </p:spPr>
        <p:txBody>
          <a:bodyPr>
            <a:normAutofit fontScale="77500" lnSpcReduction="20000"/>
          </a:bodyPr>
          <a:lstStyle/>
          <a:p>
            <a:r>
              <a:rPr lang="en-GB" dirty="0"/>
              <a:t>Use of global variables is frowned upon. You can use them as constants (GLOBAL_CONSTANT)</a:t>
            </a:r>
          </a:p>
          <a:p>
            <a:r>
              <a:rPr lang="en-GB" dirty="0">
                <a:hlinkClick r:id="rId4"/>
              </a:rPr>
              <a:t>https://stackoverflow.com/questions/19158339/why-are-global-variables-evil</a:t>
            </a:r>
            <a:endParaRPr lang="en-GB" dirty="0"/>
          </a:p>
        </p:txBody>
      </p:sp>
    </p:spTree>
    <p:extLst>
      <p:ext uri="{BB962C8B-B14F-4D97-AF65-F5344CB8AC3E}">
        <p14:creationId xmlns:p14="http://schemas.microsoft.com/office/powerpoint/2010/main" val="38448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6"/>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2"/>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4"/>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3"/>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7"/>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8"/>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0"/>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p:bldP spid="12" grpId="1"/>
      <p:bldP spid="16" grpId="0"/>
      <p:bldP spid="16" grpId="1"/>
      <p:bldP spid="23" grpId="0" animBg="1"/>
      <p:bldP spid="23" grpId="1" animBg="1"/>
      <p:bldP spid="24" grpId="0"/>
      <p:bldP spid="24" grpId="1"/>
      <p:bldP spid="27" grpId="0" animBg="1"/>
      <p:bldP spid="27" grpId="1" animBg="1"/>
      <p:bldP spid="28" grpId="0"/>
      <p:bldP spid="2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68A094-6C18-48BE-BA68-F6932C68A8C4}"/>
              </a:ext>
            </a:extLst>
          </p:cNvPr>
          <p:cNvSpPr>
            <a:spLocks noGrp="1"/>
          </p:cNvSpPr>
          <p:nvPr>
            <p:ph idx="1"/>
          </p:nvPr>
        </p:nvSpPr>
        <p:spPr>
          <a:xfrm>
            <a:off x="838200" y="1404110"/>
            <a:ext cx="5257800" cy="4450935"/>
          </a:xfrm>
        </p:spPr>
        <p:txBody>
          <a:bodyPr/>
          <a:lstStyle/>
          <a:p>
            <a:r>
              <a:rPr lang="en-GB" dirty="0"/>
              <a:t>In python, the LEGB rule is used to decide the order in which the namespaces are checked:</a:t>
            </a:r>
          </a:p>
          <a:p>
            <a:pPr lvl="1"/>
            <a:r>
              <a:rPr lang="en-GB" dirty="0"/>
              <a:t>Local: Inside function/ class</a:t>
            </a:r>
          </a:p>
          <a:p>
            <a:pPr lvl="1"/>
            <a:r>
              <a:rPr lang="en-GB" dirty="0"/>
              <a:t>Enclosed : Defined inside enclosing functions (parent/ nesting) function</a:t>
            </a:r>
          </a:p>
          <a:p>
            <a:pPr lvl="1"/>
            <a:r>
              <a:rPr lang="en-GB" dirty="0"/>
              <a:t>Global: Uppermost Level</a:t>
            </a:r>
          </a:p>
          <a:p>
            <a:pPr lvl="1"/>
            <a:r>
              <a:rPr lang="en-GB" dirty="0"/>
              <a:t>Built-In</a:t>
            </a:r>
          </a:p>
          <a:p>
            <a:r>
              <a:rPr lang="en-GB" dirty="0"/>
              <a:t>Python tutor:</a:t>
            </a:r>
          </a:p>
          <a:p>
            <a:pPr lvl="1"/>
            <a:r>
              <a:rPr lang="en-GB" dirty="0">
                <a:hlinkClick r:id="rId3"/>
              </a:rPr>
              <a:t>http://pythontutor.com/</a:t>
            </a:r>
            <a:endParaRPr lang="en-GB" dirty="0"/>
          </a:p>
        </p:txBody>
      </p:sp>
      <p:sp>
        <p:nvSpPr>
          <p:cNvPr id="3" name="Slide Number Placeholder 2">
            <a:extLst>
              <a:ext uri="{FF2B5EF4-FFF2-40B4-BE49-F238E27FC236}">
                <a16:creationId xmlns:a16="http://schemas.microsoft.com/office/drawing/2014/main" id="{BB4FE2DF-D537-45C0-8490-60A9F78A3113}"/>
              </a:ext>
            </a:extLst>
          </p:cNvPr>
          <p:cNvSpPr>
            <a:spLocks noGrp="1"/>
          </p:cNvSpPr>
          <p:nvPr>
            <p:ph type="sldNum" sz="quarter" idx="12"/>
          </p:nvPr>
        </p:nvSpPr>
        <p:spPr/>
        <p:txBody>
          <a:bodyPr/>
          <a:lstStyle/>
          <a:p>
            <a:fld id="{039594E2-DD67-8748-9F72-46C8CFC01FDA}" type="slidenum">
              <a:rPr lang="en-US" smtClean="0"/>
              <a:t>4</a:t>
            </a:fld>
            <a:endParaRPr lang="en-US"/>
          </a:p>
        </p:txBody>
      </p:sp>
      <p:sp>
        <p:nvSpPr>
          <p:cNvPr id="4" name="Title 3">
            <a:extLst>
              <a:ext uri="{FF2B5EF4-FFF2-40B4-BE49-F238E27FC236}">
                <a16:creationId xmlns:a16="http://schemas.microsoft.com/office/drawing/2014/main" id="{E8580CC5-6490-402C-BD64-E22B866B1220}"/>
              </a:ext>
            </a:extLst>
          </p:cNvPr>
          <p:cNvSpPr>
            <a:spLocks noGrp="1"/>
          </p:cNvSpPr>
          <p:nvPr>
            <p:ph type="title"/>
          </p:nvPr>
        </p:nvSpPr>
        <p:spPr/>
        <p:txBody>
          <a:bodyPr/>
          <a:lstStyle/>
          <a:p>
            <a:r>
              <a:rPr lang="en-GB" dirty="0"/>
              <a:t>Variable Scope</a:t>
            </a:r>
          </a:p>
        </p:txBody>
      </p:sp>
      <p:pic>
        <p:nvPicPr>
          <p:cNvPr id="1026" name="Picture 2">
            <a:extLst>
              <a:ext uri="{FF2B5EF4-FFF2-40B4-BE49-F238E27FC236}">
                <a16:creationId xmlns:a16="http://schemas.microsoft.com/office/drawing/2014/main" id="{497F0673-BD07-4981-80F2-0DD3BDCC9E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2190750"/>
            <a:ext cx="2857500"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191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CB08D0-7135-4979-A8CB-22E631DA6CFF}"/>
              </a:ext>
            </a:extLst>
          </p:cNvPr>
          <p:cNvSpPr>
            <a:spLocks noGrp="1"/>
          </p:cNvSpPr>
          <p:nvPr>
            <p:ph idx="1"/>
          </p:nvPr>
        </p:nvSpPr>
        <p:spPr>
          <a:xfrm>
            <a:off x="838200" y="1155781"/>
            <a:ext cx="10515600" cy="1090114"/>
          </a:xfrm>
        </p:spPr>
        <p:txBody>
          <a:bodyPr/>
          <a:lstStyle/>
          <a:p>
            <a:r>
              <a:rPr lang="en-GB" dirty="0"/>
              <a:t>A programming technique in which a program calls itself</a:t>
            </a:r>
          </a:p>
          <a:p>
            <a:r>
              <a:rPr lang="en-GB" dirty="0"/>
              <a:t>An iterative solution to a problem can also be solved recursively</a:t>
            </a:r>
          </a:p>
        </p:txBody>
      </p:sp>
      <p:sp>
        <p:nvSpPr>
          <p:cNvPr id="3" name="Slide Number Placeholder 2">
            <a:extLst>
              <a:ext uri="{FF2B5EF4-FFF2-40B4-BE49-F238E27FC236}">
                <a16:creationId xmlns:a16="http://schemas.microsoft.com/office/drawing/2014/main" id="{604E1B3C-9EE2-4480-A680-BBA731D680AD}"/>
              </a:ext>
            </a:extLst>
          </p:cNvPr>
          <p:cNvSpPr>
            <a:spLocks noGrp="1"/>
          </p:cNvSpPr>
          <p:nvPr>
            <p:ph type="sldNum" sz="quarter" idx="12"/>
          </p:nvPr>
        </p:nvSpPr>
        <p:spPr/>
        <p:txBody>
          <a:bodyPr/>
          <a:lstStyle/>
          <a:p>
            <a:fld id="{039594E2-DD67-8748-9F72-46C8CFC01FDA}" type="slidenum">
              <a:rPr lang="en-US" smtClean="0"/>
              <a:t>5</a:t>
            </a:fld>
            <a:endParaRPr lang="en-US"/>
          </a:p>
        </p:txBody>
      </p:sp>
      <p:sp>
        <p:nvSpPr>
          <p:cNvPr id="4" name="Title 3">
            <a:extLst>
              <a:ext uri="{FF2B5EF4-FFF2-40B4-BE49-F238E27FC236}">
                <a16:creationId xmlns:a16="http://schemas.microsoft.com/office/drawing/2014/main" id="{69FE2E9A-94D0-4751-A382-690E83CBFD4A}"/>
              </a:ext>
            </a:extLst>
          </p:cNvPr>
          <p:cNvSpPr>
            <a:spLocks noGrp="1"/>
          </p:cNvSpPr>
          <p:nvPr>
            <p:ph type="title"/>
          </p:nvPr>
        </p:nvSpPr>
        <p:spPr/>
        <p:txBody>
          <a:bodyPr/>
          <a:lstStyle/>
          <a:p>
            <a:r>
              <a:rPr lang="en-GB" dirty="0"/>
              <a:t>Recursion</a:t>
            </a:r>
          </a:p>
        </p:txBody>
      </p:sp>
      <p:pic>
        <p:nvPicPr>
          <p:cNvPr id="5" name="Picture 4">
            <a:extLst>
              <a:ext uri="{FF2B5EF4-FFF2-40B4-BE49-F238E27FC236}">
                <a16:creationId xmlns:a16="http://schemas.microsoft.com/office/drawing/2014/main" id="{3102A247-738C-4C84-9998-70AC55691AEC}"/>
              </a:ext>
            </a:extLst>
          </p:cNvPr>
          <p:cNvPicPr>
            <a:picLocks noChangeAspect="1"/>
          </p:cNvPicPr>
          <p:nvPr/>
        </p:nvPicPr>
        <p:blipFill>
          <a:blip r:embed="rId3"/>
          <a:stretch>
            <a:fillRect/>
          </a:stretch>
        </p:blipFill>
        <p:spPr>
          <a:xfrm>
            <a:off x="4308954" y="4899228"/>
            <a:ext cx="3574090" cy="1059272"/>
          </a:xfrm>
          <a:prstGeom prst="rect">
            <a:avLst/>
          </a:prstGeom>
        </p:spPr>
      </p:pic>
      <p:pic>
        <p:nvPicPr>
          <p:cNvPr id="6" name="Picture 5">
            <a:extLst>
              <a:ext uri="{FF2B5EF4-FFF2-40B4-BE49-F238E27FC236}">
                <a16:creationId xmlns:a16="http://schemas.microsoft.com/office/drawing/2014/main" id="{0B8A67AF-6157-4A3F-8FA2-6B0753459F3B}"/>
              </a:ext>
            </a:extLst>
          </p:cNvPr>
          <p:cNvPicPr>
            <a:picLocks noChangeAspect="1"/>
          </p:cNvPicPr>
          <p:nvPr/>
        </p:nvPicPr>
        <p:blipFill>
          <a:blip r:embed="rId4"/>
          <a:stretch>
            <a:fillRect/>
          </a:stretch>
        </p:blipFill>
        <p:spPr>
          <a:xfrm>
            <a:off x="4865262" y="2621210"/>
            <a:ext cx="2461473" cy="1615580"/>
          </a:xfrm>
          <a:prstGeom prst="rect">
            <a:avLst/>
          </a:prstGeom>
        </p:spPr>
      </p:pic>
      <p:cxnSp>
        <p:nvCxnSpPr>
          <p:cNvPr id="8" name="Straight Arrow Connector 7">
            <a:extLst>
              <a:ext uri="{FF2B5EF4-FFF2-40B4-BE49-F238E27FC236}">
                <a16:creationId xmlns:a16="http://schemas.microsoft.com/office/drawing/2014/main" id="{0CCC3680-4FD6-4363-A120-C22CE4F37193}"/>
              </a:ext>
            </a:extLst>
          </p:cNvPr>
          <p:cNvCxnSpPr>
            <a:cxnSpLocks/>
          </p:cNvCxnSpPr>
          <p:nvPr/>
        </p:nvCxnSpPr>
        <p:spPr>
          <a:xfrm flipH="1">
            <a:off x="5759116" y="5245768"/>
            <a:ext cx="28514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86B7685-FD1D-4AFF-A373-95FA37368C7D}"/>
              </a:ext>
            </a:extLst>
          </p:cNvPr>
          <p:cNvSpPr txBox="1"/>
          <p:nvPr/>
        </p:nvSpPr>
        <p:spPr>
          <a:xfrm>
            <a:off x="8658602" y="5061102"/>
            <a:ext cx="1090042" cy="369332"/>
          </a:xfrm>
          <a:prstGeom prst="rect">
            <a:avLst/>
          </a:prstGeom>
          <a:noFill/>
        </p:spPr>
        <p:txBody>
          <a:bodyPr wrap="none" rtlCol="0">
            <a:spAutoFit/>
          </a:bodyPr>
          <a:lstStyle/>
          <a:p>
            <a:r>
              <a:rPr lang="en-GB" dirty="0"/>
              <a:t>Base case</a:t>
            </a:r>
          </a:p>
        </p:txBody>
      </p:sp>
    </p:spTree>
    <p:extLst>
      <p:ext uri="{BB962C8B-B14F-4D97-AF65-F5344CB8AC3E}">
        <p14:creationId xmlns:p14="http://schemas.microsoft.com/office/powerpoint/2010/main" val="922474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2CA2849-FC8E-4A2E-A1D1-7AC68E14A122}"/>
              </a:ext>
            </a:extLst>
          </p:cNvPr>
          <p:cNvSpPr>
            <a:spLocks noGrp="1"/>
          </p:cNvSpPr>
          <p:nvPr>
            <p:ph type="sldNum" sz="quarter" idx="12"/>
          </p:nvPr>
        </p:nvSpPr>
        <p:spPr/>
        <p:txBody>
          <a:bodyPr/>
          <a:lstStyle/>
          <a:p>
            <a:fld id="{039594E2-DD67-8748-9F72-46C8CFC01FDA}" type="slidenum">
              <a:rPr lang="en-US" smtClean="0"/>
              <a:t>6</a:t>
            </a:fld>
            <a:endParaRPr lang="en-US"/>
          </a:p>
        </p:txBody>
      </p:sp>
      <p:sp>
        <p:nvSpPr>
          <p:cNvPr id="4" name="Title 3">
            <a:extLst>
              <a:ext uri="{FF2B5EF4-FFF2-40B4-BE49-F238E27FC236}">
                <a16:creationId xmlns:a16="http://schemas.microsoft.com/office/drawing/2014/main" id="{29A27D70-59D2-4481-9E8C-F0351C2637BC}"/>
              </a:ext>
            </a:extLst>
          </p:cNvPr>
          <p:cNvSpPr>
            <a:spLocks noGrp="1"/>
          </p:cNvSpPr>
          <p:nvPr>
            <p:ph type="title"/>
          </p:nvPr>
        </p:nvSpPr>
        <p:spPr/>
        <p:txBody>
          <a:bodyPr/>
          <a:lstStyle/>
          <a:p>
            <a:r>
              <a:rPr lang="en-GB" dirty="0"/>
              <a:t>Fibonacci Sequence</a:t>
            </a:r>
          </a:p>
        </p:txBody>
      </p:sp>
      <p:pic>
        <p:nvPicPr>
          <p:cNvPr id="5" name="Picture 4">
            <a:extLst>
              <a:ext uri="{FF2B5EF4-FFF2-40B4-BE49-F238E27FC236}">
                <a16:creationId xmlns:a16="http://schemas.microsoft.com/office/drawing/2014/main" id="{38C347BE-22F0-400C-A6A8-B4D57E515F79}"/>
              </a:ext>
            </a:extLst>
          </p:cNvPr>
          <p:cNvPicPr>
            <a:picLocks noChangeAspect="1"/>
          </p:cNvPicPr>
          <p:nvPr/>
        </p:nvPicPr>
        <p:blipFill>
          <a:blip r:embed="rId3"/>
          <a:stretch>
            <a:fillRect/>
          </a:stretch>
        </p:blipFill>
        <p:spPr>
          <a:xfrm>
            <a:off x="599959" y="2731709"/>
            <a:ext cx="4976291" cy="1394581"/>
          </a:xfrm>
          <a:prstGeom prst="rect">
            <a:avLst/>
          </a:prstGeom>
        </p:spPr>
      </p:pic>
      <p:pic>
        <p:nvPicPr>
          <p:cNvPr id="6" name="Picture 5">
            <a:extLst>
              <a:ext uri="{FF2B5EF4-FFF2-40B4-BE49-F238E27FC236}">
                <a16:creationId xmlns:a16="http://schemas.microsoft.com/office/drawing/2014/main" id="{A3F8D67E-5D94-4CCC-9328-45048F1C2C01}"/>
              </a:ext>
            </a:extLst>
          </p:cNvPr>
          <p:cNvPicPr>
            <a:picLocks noChangeAspect="1"/>
          </p:cNvPicPr>
          <p:nvPr/>
        </p:nvPicPr>
        <p:blipFill>
          <a:blip r:embed="rId4"/>
          <a:stretch>
            <a:fillRect/>
          </a:stretch>
        </p:blipFill>
        <p:spPr>
          <a:xfrm>
            <a:off x="6347026" y="2632640"/>
            <a:ext cx="5006774" cy="1592718"/>
          </a:xfrm>
          <a:prstGeom prst="rect">
            <a:avLst/>
          </a:prstGeom>
        </p:spPr>
      </p:pic>
      <p:sp>
        <p:nvSpPr>
          <p:cNvPr id="7" name="Content Placeholder 1">
            <a:extLst>
              <a:ext uri="{FF2B5EF4-FFF2-40B4-BE49-F238E27FC236}">
                <a16:creationId xmlns:a16="http://schemas.microsoft.com/office/drawing/2014/main" id="{B6708255-7A33-46CE-ABD0-972E8A9146E7}"/>
              </a:ext>
            </a:extLst>
          </p:cNvPr>
          <p:cNvSpPr>
            <a:spLocks noGrp="1"/>
          </p:cNvSpPr>
          <p:nvPr>
            <p:ph idx="1"/>
          </p:nvPr>
        </p:nvSpPr>
        <p:spPr>
          <a:xfrm>
            <a:off x="838200" y="5038226"/>
            <a:ext cx="10515600" cy="906378"/>
          </a:xfrm>
        </p:spPr>
        <p:txBody>
          <a:bodyPr/>
          <a:lstStyle/>
          <a:p>
            <a:pPr marL="0" indent="0">
              <a:buNone/>
            </a:pPr>
            <a:r>
              <a:rPr lang="en-GB" dirty="0"/>
              <a:t>A recursion approach is sometimes more intuitive than the iterative approach to solve a problem. Towers of Hanoi is one such problem.</a:t>
            </a:r>
          </a:p>
        </p:txBody>
      </p:sp>
      <p:pic>
        <p:nvPicPr>
          <p:cNvPr id="8" name="Picture 7">
            <a:extLst>
              <a:ext uri="{FF2B5EF4-FFF2-40B4-BE49-F238E27FC236}">
                <a16:creationId xmlns:a16="http://schemas.microsoft.com/office/drawing/2014/main" id="{F5491101-7FCD-450F-BDF7-7174F35423F0}"/>
              </a:ext>
            </a:extLst>
          </p:cNvPr>
          <p:cNvPicPr>
            <a:picLocks noChangeAspect="1"/>
          </p:cNvPicPr>
          <p:nvPr/>
        </p:nvPicPr>
        <p:blipFill>
          <a:blip r:embed="rId5"/>
          <a:stretch>
            <a:fillRect/>
          </a:stretch>
        </p:blipFill>
        <p:spPr>
          <a:xfrm>
            <a:off x="4486936" y="1715675"/>
            <a:ext cx="3218128" cy="313513"/>
          </a:xfrm>
          <a:prstGeom prst="rect">
            <a:avLst/>
          </a:prstGeom>
        </p:spPr>
      </p:pic>
    </p:spTree>
    <p:extLst>
      <p:ext uri="{BB962C8B-B14F-4D97-AF65-F5344CB8AC3E}">
        <p14:creationId xmlns:p14="http://schemas.microsoft.com/office/powerpoint/2010/main" val="1295704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7EF280A-063C-5789-46AD-2E28EB586456}"/>
              </a:ext>
            </a:extLst>
          </p:cNvPr>
          <p:cNvSpPr>
            <a:spLocks noGrp="1"/>
          </p:cNvSpPr>
          <p:nvPr>
            <p:ph type="sldNum" sz="quarter" idx="12"/>
          </p:nvPr>
        </p:nvSpPr>
        <p:spPr/>
        <p:txBody>
          <a:bodyPr/>
          <a:lstStyle/>
          <a:p>
            <a:fld id="{039594E2-DD67-8748-9F72-46C8CFC01FDA}" type="slidenum">
              <a:rPr lang="en-US" smtClean="0"/>
              <a:t>7</a:t>
            </a:fld>
            <a:endParaRPr lang="en-US"/>
          </a:p>
        </p:txBody>
      </p:sp>
      <p:sp>
        <p:nvSpPr>
          <p:cNvPr id="4" name="Title 3">
            <a:extLst>
              <a:ext uri="{FF2B5EF4-FFF2-40B4-BE49-F238E27FC236}">
                <a16:creationId xmlns:a16="http://schemas.microsoft.com/office/drawing/2014/main" id="{5FCBA069-FE13-54F6-A0B5-A832C4A63D1F}"/>
              </a:ext>
            </a:extLst>
          </p:cNvPr>
          <p:cNvSpPr>
            <a:spLocks noGrp="1"/>
          </p:cNvSpPr>
          <p:nvPr>
            <p:ph type="title"/>
          </p:nvPr>
        </p:nvSpPr>
        <p:spPr/>
        <p:txBody>
          <a:bodyPr/>
          <a:lstStyle/>
          <a:p>
            <a:r>
              <a:rPr lang="en-US" dirty="0"/>
              <a:t>Tower of Hanoi</a:t>
            </a:r>
          </a:p>
        </p:txBody>
      </p:sp>
      <p:pic>
        <p:nvPicPr>
          <p:cNvPr id="1026" name="Picture 2" descr="faq.disk3">
            <a:extLst>
              <a:ext uri="{FF2B5EF4-FFF2-40B4-BE49-F238E27FC236}">
                <a16:creationId xmlns:a16="http://schemas.microsoft.com/office/drawing/2014/main" id="{BB68D482-CC41-0622-F704-E1949DFBFA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557" y="937047"/>
            <a:ext cx="9592142" cy="53850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C5CB6C0-2FD5-369B-E794-6A3FE3AFCF52}"/>
              </a:ext>
            </a:extLst>
          </p:cNvPr>
          <p:cNvSpPr txBox="1"/>
          <p:nvPr/>
        </p:nvSpPr>
        <p:spPr>
          <a:xfrm>
            <a:off x="1963137" y="6215746"/>
            <a:ext cx="6121238" cy="646331"/>
          </a:xfrm>
          <a:prstGeom prst="rect">
            <a:avLst/>
          </a:prstGeom>
          <a:noFill/>
        </p:spPr>
        <p:txBody>
          <a:bodyPr wrap="square">
            <a:spAutoFit/>
          </a:bodyPr>
          <a:lstStyle/>
          <a:p>
            <a:r>
              <a:rPr lang="en-US" dirty="0">
                <a:hlinkClick r:id="rId4"/>
              </a:rPr>
              <a:t>https://www.geeksforgeeks.org/dsa/c-program-for-tower-of-hanoi/</a:t>
            </a:r>
            <a:r>
              <a:rPr lang="en-US" dirty="0"/>
              <a:t> </a:t>
            </a:r>
          </a:p>
        </p:txBody>
      </p:sp>
    </p:spTree>
    <p:extLst>
      <p:ext uri="{BB962C8B-B14F-4D97-AF65-F5344CB8AC3E}">
        <p14:creationId xmlns:p14="http://schemas.microsoft.com/office/powerpoint/2010/main" val="1244573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BA4B3F9-154A-4B34-B396-0528BDF536E2}"/>
              </a:ext>
            </a:extLst>
          </p:cNvPr>
          <p:cNvSpPr>
            <a:spLocks noGrp="1"/>
          </p:cNvSpPr>
          <p:nvPr>
            <p:ph type="sldNum" sz="quarter" idx="12"/>
          </p:nvPr>
        </p:nvSpPr>
        <p:spPr/>
        <p:txBody>
          <a:bodyPr/>
          <a:lstStyle/>
          <a:p>
            <a:fld id="{039594E2-DD67-8748-9F72-46C8CFC01FDA}" type="slidenum">
              <a:rPr lang="en-US" smtClean="0"/>
              <a:t>8</a:t>
            </a:fld>
            <a:endParaRPr lang="en-US"/>
          </a:p>
        </p:txBody>
      </p:sp>
      <p:sp>
        <p:nvSpPr>
          <p:cNvPr id="4" name="Title 3">
            <a:extLst>
              <a:ext uri="{FF2B5EF4-FFF2-40B4-BE49-F238E27FC236}">
                <a16:creationId xmlns:a16="http://schemas.microsoft.com/office/drawing/2014/main" id="{6F453EA1-6229-45E8-92C7-B5FB594AEEC6}"/>
              </a:ext>
            </a:extLst>
          </p:cNvPr>
          <p:cNvSpPr>
            <a:spLocks noGrp="1"/>
          </p:cNvSpPr>
          <p:nvPr>
            <p:ph type="title"/>
          </p:nvPr>
        </p:nvSpPr>
        <p:spPr/>
        <p:txBody>
          <a:bodyPr/>
          <a:lstStyle/>
          <a:p>
            <a:r>
              <a:rPr lang="en-GB" dirty="0"/>
              <a:t>Recursion vs Iteration</a:t>
            </a:r>
          </a:p>
        </p:txBody>
      </p:sp>
      <p:sp>
        <p:nvSpPr>
          <p:cNvPr id="6" name="Content Placeholder 5">
            <a:extLst>
              <a:ext uri="{FF2B5EF4-FFF2-40B4-BE49-F238E27FC236}">
                <a16:creationId xmlns:a16="http://schemas.microsoft.com/office/drawing/2014/main" id="{8288077A-96F6-475C-86F8-690BBF2660CB}"/>
              </a:ext>
            </a:extLst>
          </p:cNvPr>
          <p:cNvSpPr>
            <a:spLocks noGrp="1"/>
          </p:cNvSpPr>
          <p:nvPr>
            <p:ph idx="1"/>
          </p:nvPr>
        </p:nvSpPr>
        <p:spPr>
          <a:xfrm>
            <a:off x="6256421" y="2575132"/>
            <a:ext cx="5097379" cy="1707735"/>
          </a:xfrm>
        </p:spPr>
        <p:txBody>
          <a:bodyPr/>
          <a:lstStyle/>
          <a:p>
            <a:r>
              <a:rPr lang="en-GB" dirty="0"/>
              <a:t>Recursion is almost definitely always slower than the iterative solution as the size of the input increases</a:t>
            </a:r>
          </a:p>
        </p:txBody>
      </p:sp>
      <p:pic>
        <p:nvPicPr>
          <p:cNvPr id="7" name="Picture 6">
            <a:extLst>
              <a:ext uri="{FF2B5EF4-FFF2-40B4-BE49-F238E27FC236}">
                <a16:creationId xmlns:a16="http://schemas.microsoft.com/office/drawing/2014/main" id="{57B903E5-192D-4941-B410-8BC265154B9E}"/>
              </a:ext>
            </a:extLst>
          </p:cNvPr>
          <p:cNvPicPr>
            <a:picLocks noChangeAspect="1"/>
          </p:cNvPicPr>
          <p:nvPr/>
        </p:nvPicPr>
        <p:blipFill>
          <a:blip r:embed="rId3"/>
          <a:stretch>
            <a:fillRect/>
          </a:stretch>
        </p:blipFill>
        <p:spPr>
          <a:xfrm>
            <a:off x="1748277" y="1294861"/>
            <a:ext cx="2583404" cy="1280271"/>
          </a:xfrm>
          <a:prstGeom prst="rect">
            <a:avLst/>
          </a:prstGeom>
        </p:spPr>
      </p:pic>
      <p:pic>
        <p:nvPicPr>
          <p:cNvPr id="8" name="Picture 7">
            <a:extLst>
              <a:ext uri="{FF2B5EF4-FFF2-40B4-BE49-F238E27FC236}">
                <a16:creationId xmlns:a16="http://schemas.microsoft.com/office/drawing/2014/main" id="{9B307EC2-5D39-4EAB-9584-CF3A998BCC9F}"/>
              </a:ext>
            </a:extLst>
          </p:cNvPr>
          <p:cNvPicPr>
            <a:picLocks noChangeAspect="1"/>
          </p:cNvPicPr>
          <p:nvPr/>
        </p:nvPicPr>
        <p:blipFill>
          <a:blip r:embed="rId4"/>
          <a:stretch>
            <a:fillRect/>
          </a:stretch>
        </p:blipFill>
        <p:spPr>
          <a:xfrm>
            <a:off x="2160193" y="2967186"/>
            <a:ext cx="1775614" cy="754445"/>
          </a:xfrm>
          <a:prstGeom prst="rect">
            <a:avLst/>
          </a:prstGeom>
        </p:spPr>
      </p:pic>
      <p:pic>
        <p:nvPicPr>
          <p:cNvPr id="10" name="Picture 9">
            <a:extLst>
              <a:ext uri="{FF2B5EF4-FFF2-40B4-BE49-F238E27FC236}">
                <a16:creationId xmlns:a16="http://schemas.microsoft.com/office/drawing/2014/main" id="{FBC6182B-4B0C-4AEE-8265-AE7E897662C7}"/>
              </a:ext>
            </a:extLst>
          </p:cNvPr>
          <p:cNvPicPr>
            <a:picLocks noChangeAspect="1"/>
          </p:cNvPicPr>
          <p:nvPr/>
        </p:nvPicPr>
        <p:blipFill>
          <a:blip r:embed="rId5"/>
          <a:stretch>
            <a:fillRect/>
          </a:stretch>
        </p:blipFill>
        <p:spPr>
          <a:xfrm>
            <a:off x="1759708" y="4113685"/>
            <a:ext cx="2560542" cy="1295512"/>
          </a:xfrm>
          <a:prstGeom prst="rect">
            <a:avLst/>
          </a:prstGeom>
        </p:spPr>
      </p:pic>
      <p:pic>
        <p:nvPicPr>
          <p:cNvPr id="11" name="Picture 10">
            <a:extLst>
              <a:ext uri="{FF2B5EF4-FFF2-40B4-BE49-F238E27FC236}">
                <a16:creationId xmlns:a16="http://schemas.microsoft.com/office/drawing/2014/main" id="{90E46B54-596C-4DA1-AEA1-DB3D48563888}"/>
              </a:ext>
            </a:extLst>
          </p:cNvPr>
          <p:cNvPicPr>
            <a:picLocks noChangeAspect="1"/>
          </p:cNvPicPr>
          <p:nvPr/>
        </p:nvPicPr>
        <p:blipFill>
          <a:blip r:embed="rId6"/>
          <a:stretch>
            <a:fillRect/>
          </a:stretch>
        </p:blipFill>
        <p:spPr>
          <a:xfrm>
            <a:off x="2041672" y="5801251"/>
            <a:ext cx="1996613" cy="754445"/>
          </a:xfrm>
          <a:prstGeom prst="rect">
            <a:avLst/>
          </a:prstGeom>
        </p:spPr>
      </p:pic>
    </p:spTree>
    <p:extLst>
      <p:ext uri="{BB962C8B-B14F-4D97-AF65-F5344CB8AC3E}">
        <p14:creationId xmlns:p14="http://schemas.microsoft.com/office/powerpoint/2010/main" val="2023473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83ACF4-C24D-D04D-91DA-0D6BE24910FB}"/>
              </a:ext>
            </a:extLst>
          </p:cNvPr>
          <p:cNvSpPr>
            <a:spLocks noGrp="1"/>
          </p:cNvSpPr>
          <p:nvPr>
            <p:ph idx="1"/>
          </p:nvPr>
        </p:nvSpPr>
        <p:spPr>
          <a:xfrm>
            <a:off x="838200" y="1578429"/>
            <a:ext cx="10515600" cy="3701141"/>
          </a:xfrm>
        </p:spPr>
        <p:txBody>
          <a:bodyPr>
            <a:normAutofit fontScale="92500" lnSpcReduction="10000"/>
          </a:bodyPr>
          <a:lstStyle/>
          <a:p>
            <a:r>
              <a:rPr lang="en-US" dirty="0"/>
              <a:t>Optimize the processing of data via:</a:t>
            </a:r>
          </a:p>
          <a:p>
            <a:pPr lvl="1"/>
            <a:r>
              <a:rPr lang="en-US" dirty="0"/>
              <a:t>Algorithms</a:t>
            </a:r>
          </a:p>
          <a:p>
            <a:pPr lvl="1"/>
            <a:r>
              <a:rPr lang="en-US" dirty="0"/>
              <a:t>Data Structures</a:t>
            </a:r>
          </a:p>
          <a:p>
            <a:endParaRPr lang="en-US" dirty="0"/>
          </a:p>
          <a:p>
            <a:r>
              <a:rPr lang="en-US" dirty="0"/>
              <a:t>Data Structures help in:</a:t>
            </a:r>
          </a:p>
          <a:p>
            <a:pPr lvl="1"/>
            <a:r>
              <a:rPr lang="en-US" dirty="0"/>
              <a:t>Organization: Instead of having N variables, we can have one variable that holds N values</a:t>
            </a:r>
          </a:p>
          <a:p>
            <a:pPr lvl="1"/>
            <a:r>
              <a:rPr lang="en-US" dirty="0"/>
              <a:t>Speed: It can be MUCH faster to search (ex. smallest value) in a data structure</a:t>
            </a:r>
          </a:p>
          <a:p>
            <a:pPr lvl="1"/>
            <a:r>
              <a:rPr lang="en-US" dirty="0"/>
              <a:t>Math: Custom data structures (classes and objects) and default/in-built functions can help in mathematical operations (ex: Matrices)</a:t>
            </a:r>
          </a:p>
        </p:txBody>
      </p:sp>
      <p:sp>
        <p:nvSpPr>
          <p:cNvPr id="3" name="Title 2">
            <a:extLst>
              <a:ext uri="{FF2B5EF4-FFF2-40B4-BE49-F238E27FC236}">
                <a16:creationId xmlns:a16="http://schemas.microsoft.com/office/drawing/2014/main" id="{7F21402E-9F81-764F-B7B9-22806D041087}"/>
              </a:ext>
            </a:extLst>
          </p:cNvPr>
          <p:cNvSpPr>
            <a:spLocks noGrp="1"/>
          </p:cNvSpPr>
          <p:nvPr>
            <p:ph type="title"/>
          </p:nvPr>
        </p:nvSpPr>
        <p:spPr/>
        <p:txBody>
          <a:bodyPr/>
          <a:lstStyle/>
          <a:p>
            <a:r>
              <a:rPr lang="en-US" dirty="0"/>
              <a:t>Why Data Structures?</a:t>
            </a:r>
          </a:p>
        </p:txBody>
      </p:sp>
      <p:sp>
        <p:nvSpPr>
          <p:cNvPr id="4" name="Slide Number Placeholder 3">
            <a:extLst>
              <a:ext uri="{FF2B5EF4-FFF2-40B4-BE49-F238E27FC236}">
                <a16:creationId xmlns:a16="http://schemas.microsoft.com/office/drawing/2014/main" id="{0AE198BC-F3F2-324D-9894-8F5F66C39980}"/>
              </a:ext>
            </a:extLst>
          </p:cNvPr>
          <p:cNvSpPr>
            <a:spLocks noGrp="1"/>
          </p:cNvSpPr>
          <p:nvPr>
            <p:ph type="sldNum" sz="quarter" idx="12"/>
          </p:nvPr>
        </p:nvSpPr>
        <p:spPr/>
        <p:txBody>
          <a:bodyPr/>
          <a:lstStyle/>
          <a:p>
            <a:fld id="{039594E2-DD67-8748-9F72-46C8CFC01FDA}" type="slidenum">
              <a:rPr lang="en-US" smtClean="0"/>
              <a:t>9</a:t>
            </a:fld>
            <a:endParaRPr lang="en-US"/>
          </a:p>
        </p:txBody>
      </p:sp>
    </p:spTree>
    <p:extLst>
      <p:ext uri="{BB962C8B-B14F-4D97-AF65-F5344CB8AC3E}">
        <p14:creationId xmlns:p14="http://schemas.microsoft.com/office/powerpoint/2010/main" val="41644995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662</TotalTime>
  <Words>3619</Words>
  <Application>Microsoft Office PowerPoint</Application>
  <PresentationFormat>Widescreen</PresentationFormat>
  <Paragraphs>215</Paragraphs>
  <Slides>18</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Cambria</vt:lpstr>
      <vt:lpstr>Courier New</vt:lpstr>
      <vt:lpstr>Wingdings</vt:lpstr>
      <vt:lpstr>Office Theme</vt:lpstr>
      <vt:lpstr>EN.540.635 Software Carpentry  Lecture 7 Variable Scope | Recursion | Data Structures</vt:lpstr>
      <vt:lpstr>Variable Scope</vt:lpstr>
      <vt:lpstr>Variable Scope</vt:lpstr>
      <vt:lpstr>Variable Scope</vt:lpstr>
      <vt:lpstr>Recursion</vt:lpstr>
      <vt:lpstr>Fibonacci Sequence</vt:lpstr>
      <vt:lpstr>Tower of Hanoi</vt:lpstr>
      <vt:lpstr>Recursion vs Iteration</vt:lpstr>
      <vt:lpstr>Why Data Structures?</vt:lpstr>
      <vt:lpstr>Common Data Structures</vt:lpstr>
      <vt:lpstr>Dictionary</vt:lpstr>
      <vt:lpstr>Linked Lists</vt:lpstr>
      <vt:lpstr>Linked Lists</vt:lpstr>
      <vt:lpstr>Binary Trees</vt:lpstr>
      <vt:lpstr>Binary Trees</vt:lpstr>
      <vt:lpstr>Stacks and Queues</vt:lpstr>
      <vt:lpstr>As Lists</vt:lpstr>
      <vt:lpstr>Useful Tools: Pandas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EN.540.635 Software Carpentry  Lecture # This is the Title of the Lecture</dc:title>
  <dc:creator>Isaiah Chen</dc:creator>
  <cp:lastModifiedBy>Luke Oluoch</cp:lastModifiedBy>
  <cp:revision>51</cp:revision>
  <dcterms:created xsi:type="dcterms:W3CDTF">2020-01-08T21:03:57Z</dcterms:created>
  <dcterms:modified xsi:type="dcterms:W3CDTF">2025-10-02T19:15:55Z</dcterms:modified>
</cp:coreProperties>
</file>