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338" r:id="rId2"/>
    <p:sldId id="316" r:id="rId3"/>
    <p:sldId id="315" r:id="rId4"/>
    <p:sldId id="340" r:id="rId5"/>
    <p:sldId id="369" r:id="rId6"/>
    <p:sldId id="370" r:id="rId7"/>
    <p:sldId id="353" r:id="rId8"/>
    <p:sldId id="354" r:id="rId9"/>
    <p:sldId id="355" r:id="rId10"/>
    <p:sldId id="356" r:id="rId11"/>
    <p:sldId id="357" r:id="rId12"/>
    <p:sldId id="358" r:id="rId13"/>
    <p:sldId id="377" r:id="rId14"/>
    <p:sldId id="371" r:id="rId15"/>
    <p:sldId id="368" r:id="rId16"/>
    <p:sldId id="341" r:id="rId17"/>
    <p:sldId id="342" r:id="rId18"/>
    <p:sldId id="343" r:id="rId19"/>
    <p:sldId id="375" r:id="rId20"/>
    <p:sldId id="344" r:id="rId21"/>
    <p:sldId id="363" r:id="rId22"/>
    <p:sldId id="345" r:id="rId23"/>
    <p:sldId id="346" r:id="rId24"/>
    <p:sldId id="347" r:id="rId25"/>
    <p:sldId id="364" r:id="rId26"/>
    <p:sldId id="365" r:id="rId27"/>
    <p:sldId id="348" r:id="rId28"/>
    <p:sldId id="366" r:id="rId29"/>
    <p:sldId id="349" r:id="rId30"/>
    <p:sldId id="367" r:id="rId31"/>
    <p:sldId id="351" r:id="rId32"/>
    <p:sldId id="372" r:id="rId33"/>
    <p:sldId id="359" r:id="rId34"/>
    <p:sldId id="362" r:id="rId35"/>
    <p:sldId id="373" r:id="rId36"/>
    <p:sldId id="374" r:id="rId37"/>
    <p:sldId id="3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26"/>
    <p:restoredTop sz="89747"/>
  </p:normalViewPr>
  <p:slideViewPr>
    <p:cSldViewPr snapToGrid="0" snapToObjects="1">
      <p:cViewPr>
        <p:scale>
          <a:sx n="98" d="100"/>
          <a:sy n="98" d="100"/>
        </p:scale>
        <p:origin x="1600"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A09B2-8C91-A445-90E5-6766EA5CC5F6}" type="datetimeFigureOut">
              <a:rPr lang="en-US" smtClean="0"/>
              <a:t>8/17/20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BAAB2-A5C2-C341-8007-CF2FB7605F6B}" type="slidenum">
              <a:rPr lang="en-US" smtClean="0"/>
              <a:t>‹#›</a:t>
            </a:fld>
            <a:endParaRPr lang="en-US"/>
          </a:p>
        </p:txBody>
      </p:sp>
    </p:spTree>
    <p:extLst>
      <p:ext uri="{BB962C8B-B14F-4D97-AF65-F5344CB8AC3E}">
        <p14:creationId xmlns:p14="http://schemas.microsoft.com/office/powerpoint/2010/main" val="243670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BAAB2-A5C2-C341-8007-CF2FB7605F6B}" type="slidenum">
              <a:rPr lang="en-US" smtClean="0"/>
              <a:t>3</a:t>
            </a:fld>
            <a:endParaRPr lang="en-US"/>
          </a:p>
        </p:txBody>
      </p:sp>
    </p:spTree>
    <p:extLst>
      <p:ext uri="{BB962C8B-B14F-4D97-AF65-F5344CB8AC3E}">
        <p14:creationId xmlns:p14="http://schemas.microsoft.com/office/powerpoint/2010/main" val="148019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example of creating a repository on </a:t>
            </a:r>
            <a:r>
              <a:rPr lang="en-US" dirty="0" err="1"/>
              <a:t>Github</a:t>
            </a:r>
            <a:r>
              <a:rPr lang="en-US" dirty="0"/>
              <a:t>.</a:t>
            </a:r>
          </a:p>
        </p:txBody>
      </p:sp>
      <p:sp>
        <p:nvSpPr>
          <p:cNvPr id="4" name="Slide Number Placeholder 3"/>
          <p:cNvSpPr>
            <a:spLocks noGrp="1"/>
          </p:cNvSpPr>
          <p:nvPr>
            <p:ph type="sldNum" sz="quarter" idx="5"/>
          </p:nvPr>
        </p:nvSpPr>
        <p:spPr/>
        <p:txBody>
          <a:bodyPr/>
          <a:lstStyle/>
          <a:p>
            <a:fld id="{843BAAB2-A5C2-C341-8007-CF2FB7605F6B}" type="slidenum">
              <a:rPr lang="en-US" smtClean="0"/>
              <a:t>11</a:t>
            </a:fld>
            <a:endParaRPr lang="en-US"/>
          </a:p>
        </p:txBody>
      </p:sp>
    </p:spTree>
    <p:extLst>
      <p:ext uri="{BB962C8B-B14F-4D97-AF65-F5344CB8AC3E}">
        <p14:creationId xmlns:p14="http://schemas.microsoft.com/office/powerpoint/2010/main" val="275340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BAAB2-A5C2-C341-8007-CF2FB7605F6B}" type="slidenum">
              <a:rPr lang="en-US" smtClean="0"/>
              <a:t>13</a:t>
            </a:fld>
            <a:endParaRPr lang="en-US"/>
          </a:p>
        </p:txBody>
      </p:sp>
    </p:spTree>
    <p:extLst>
      <p:ext uri="{BB962C8B-B14F-4D97-AF65-F5344CB8AC3E}">
        <p14:creationId xmlns:p14="http://schemas.microsoft.com/office/powerpoint/2010/main" val="3247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BAAB2-A5C2-C341-8007-CF2FB7605F6B}" type="slidenum">
              <a:rPr lang="en-US" smtClean="0"/>
              <a:t>15</a:t>
            </a:fld>
            <a:endParaRPr lang="en-US"/>
          </a:p>
        </p:txBody>
      </p:sp>
    </p:spTree>
    <p:extLst>
      <p:ext uri="{BB962C8B-B14F-4D97-AF65-F5344CB8AC3E}">
        <p14:creationId xmlns:p14="http://schemas.microsoft.com/office/powerpoint/2010/main" val="410012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example of cloning a repo from </a:t>
            </a:r>
            <a:r>
              <a:rPr lang="en-US" dirty="0" err="1"/>
              <a:t>github</a:t>
            </a:r>
            <a:endParaRPr lang="en-US" dirty="0"/>
          </a:p>
        </p:txBody>
      </p:sp>
      <p:sp>
        <p:nvSpPr>
          <p:cNvPr id="4" name="Slide Number Placeholder 3"/>
          <p:cNvSpPr>
            <a:spLocks noGrp="1"/>
          </p:cNvSpPr>
          <p:nvPr>
            <p:ph type="sldNum" sz="quarter" idx="5"/>
          </p:nvPr>
        </p:nvSpPr>
        <p:spPr/>
        <p:txBody>
          <a:bodyPr/>
          <a:lstStyle/>
          <a:p>
            <a:fld id="{843BAAB2-A5C2-C341-8007-CF2FB7605F6B}" type="slidenum">
              <a:rPr lang="en-US" smtClean="0"/>
              <a:t>17</a:t>
            </a:fld>
            <a:endParaRPr lang="en-US"/>
          </a:p>
        </p:txBody>
      </p:sp>
    </p:spTree>
    <p:extLst>
      <p:ext uri="{BB962C8B-B14F-4D97-AF65-F5344CB8AC3E}">
        <p14:creationId xmlns:p14="http://schemas.microsoft.com/office/powerpoint/2010/main" val="45648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is pointers: this way of storing data is more efficient than just creating new versions of every single document every time you save it. It is also possible to easily keep track of previous versions of files should you ever need them. </a:t>
            </a:r>
          </a:p>
        </p:txBody>
      </p:sp>
      <p:sp>
        <p:nvSpPr>
          <p:cNvPr id="4" name="Slide Number Placeholder 3"/>
          <p:cNvSpPr>
            <a:spLocks noGrp="1"/>
          </p:cNvSpPr>
          <p:nvPr>
            <p:ph type="sldNum" sz="quarter" idx="5"/>
          </p:nvPr>
        </p:nvSpPr>
        <p:spPr/>
        <p:txBody>
          <a:bodyPr/>
          <a:lstStyle/>
          <a:p>
            <a:fld id="{843BAAB2-A5C2-C341-8007-CF2FB7605F6B}" type="slidenum">
              <a:rPr lang="en-US" smtClean="0"/>
              <a:t>19</a:t>
            </a:fld>
            <a:endParaRPr lang="en-US"/>
          </a:p>
        </p:txBody>
      </p:sp>
    </p:spTree>
    <p:extLst>
      <p:ext uri="{BB962C8B-B14F-4D97-AF65-F5344CB8AC3E}">
        <p14:creationId xmlns:p14="http://schemas.microsoft.com/office/powerpoint/2010/main" val="432664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47A920-1A25-EB4B-B477-089AF928CE83}"/>
              </a:ext>
            </a:extLst>
          </p:cNvPr>
          <p:cNvSpPr/>
          <p:nvPr userDrawn="1"/>
        </p:nvSpPr>
        <p:spPr>
          <a:xfrm>
            <a:off x="0" y="0"/>
            <a:ext cx="12192000" cy="6858000"/>
          </a:xfrm>
          <a:prstGeom prst="rect">
            <a:avLst/>
          </a:prstGeom>
          <a:solidFill>
            <a:srgbClr val="0B5EB8"/>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80A2D23-F461-0C45-BC8C-7DF844492DEB}"/>
              </a:ext>
            </a:extLst>
          </p:cNvPr>
          <p:cNvSpPr>
            <a:spLocks noGrp="1"/>
          </p:cNvSpPr>
          <p:nvPr>
            <p:ph type="ctrTitle"/>
          </p:nvPr>
        </p:nvSpPr>
        <p:spPr>
          <a:xfrm>
            <a:off x="1524000" y="2657254"/>
            <a:ext cx="9144000" cy="2387600"/>
          </a:xfrm>
        </p:spPr>
        <p:txBody>
          <a:bodyPr anchor="ctr">
            <a:normAutofit/>
          </a:bodyPr>
          <a:lstStyle>
            <a:lvl1pPr algn="ctr">
              <a:defRPr sz="3200">
                <a:solidFill>
                  <a:schemeClr val="bg1"/>
                </a:solidFill>
                <a:latin typeface="Cambria" panose="02040503050406030204" pitchFamily="18"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5FB4B80E-C724-F24F-B890-F367ABEE79E1}"/>
              </a:ext>
            </a:extLst>
          </p:cNvPr>
          <p:cNvSpPr>
            <a:spLocks noGrp="1"/>
          </p:cNvSpPr>
          <p:nvPr>
            <p:ph type="dt" sz="half" idx="10"/>
          </p:nvPr>
        </p:nvSpPr>
        <p:spPr/>
        <p:txBody>
          <a:bodyPr/>
          <a:lstStyle/>
          <a:p>
            <a:fld id="{1695AEC3-F1AD-A34D-9AC3-9CDE220B750F}" type="datetime1">
              <a:rPr lang="en-US" smtClean="0"/>
              <a:t>8/17/20</a:t>
            </a:fld>
            <a:endParaRPr lang="en-US"/>
          </a:p>
        </p:txBody>
      </p:sp>
      <p:sp>
        <p:nvSpPr>
          <p:cNvPr id="5" name="Footer Placeholder 4">
            <a:extLst>
              <a:ext uri="{FF2B5EF4-FFF2-40B4-BE49-F238E27FC236}">
                <a16:creationId xmlns:a16="http://schemas.microsoft.com/office/drawing/2014/main" id="{2EC808E5-432B-C04C-8E80-9E255CC82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0E47E-D3B8-9047-8152-B3947F09B783}"/>
              </a:ext>
            </a:extLst>
          </p:cNvPr>
          <p:cNvSpPr>
            <a:spLocks noGrp="1"/>
          </p:cNvSpPr>
          <p:nvPr>
            <p:ph type="sldNum" sz="quarter" idx="12"/>
          </p:nvPr>
        </p:nvSpPr>
        <p:spPr/>
        <p:txBody>
          <a:bodyPr/>
          <a:lstStyle/>
          <a:p>
            <a:fld id="{039594E2-DD67-8748-9F72-46C8CFC01FDA}" type="slidenum">
              <a:rPr lang="en-US" smtClean="0"/>
              <a:t>‹#›</a:t>
            </a:fld>
            <a:endParaRPr lang="en-US"/>
          </a:p>
        </p:txBody>
      </p:sp>
      <p:cxnSp>
        <p:nvCxnSpPr>
          <p:cNvPr id="8" name="Straight Connector 7">
            <a:extLst>
              <a:ext uri="{FF2B5EF4-FFF2-40B4-BE49-F238E27FC236}">
                <a16:creationId xmlns:a16="http://schemas.microsoft.com/office/drawing/2014/main" id="{19682970-77C7-D34C-AF9B-C3715446C5AC}"/>
              </a:ext>
            </a:extLst>
          </p:cNvPr>
          <p:cNvCxnSpPr/>
          <p:nvPr userDrawn="1"/>
        </p:nvCxnSpPr>
        <p:spPr>
          <a:xfrm>
            <a:off x="3317668" y="2261339"/>
            <a:ext cx="5554151" cy="0"/>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descr="whiting.logo.large.vertical.white.eps">
            <a:extLst>
              <a:ext uri="{FF2B5EF4-FFF2-40B4-BE49-F238E27FC236}">
                <a16:creationId xmlns:a16="http://schemas.microsoft.com/office/drawing/2014/main" id="{BBC4353D-7129-5C46-B146-1FC0D9989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5579" y="269622"/>
            <a:ext cx="2938326" cy="1966596"/>
          </a:xfrm>
          <a:prstGeom prst="rect">
            <a:avLst/>
          </a:prstGeom>
        </p:spPr>
      </p:pic>
    </p:spTree>
    <p:extLst>
      <p:ext uri="{BB962C8B-B14F-4D97-AF65-F5344CB8AC3E}">
        <p14:creationId xmlns:p14="http://schemas.microsoft.com/office/powerpoint/2010/main" val="260614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808D-C286-004D-9F6C-ADB2ED7B31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F665D-6594-AD4D-BB02-5EFA66E16C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C5CAB-B39D-1A47-9801-7A257926D6B9}"/>
              </a:ext>
            </a:extLst>
          </p:cNvPr>
          <p:cNvSpPr>
            <a:spLocks noGrp="1"/>
          </p:cNvSpPr>
          <p:nvPr>
            <p:ph type="dt" sz="half" idx="10"/>
          </p:nvPr>
        </p:nvSpPr>
        <p:spPr/>
        <p:txBody>
          <a:bodyPr/>
          <a:lstStyle/>
          <a:p>
            <a:fld id="{2482415E-DF78-3C4E-A20E-FEF805C9EED9}" type="datetime1">
              <a:rPr lang="en-US" smtClean="0"/>
              <a:t>8/17/20</a:t>
            </a:fld>
            <a:endParaRPr lang="en-US"/>
          </a:p>
        </p:txBody>
      </p:sp>
      <p:sp>
        <p:nvSpPr>
          <p:cNvPr id="5" name="Footer Placeholder 4">
            <a:extLst>
              <a:ext uri="{FF2B5EF4-FFF2-40B4-BE49-F238E27FC236}">
                <a16:creationId xmlns:a16="http://schemas.microsoft.com/office/drawing/2014/main" id="{C2FC4A56-7846-2C4A-83B4-1DAB9AA3B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2730A-CEF3-034F-AD9E-46FB63DA0BDB}"/>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213306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FC2EA-99F6-BC4D-A84A-9730436DB0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6B4AF-B0F4-EE4B-AC3F-CA8DACD03B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094B-553C-5142-8CBC-6E90D62A889C}"/>
              </a:ext>
            </a:extLst>
          </p:cNvPr>
          <p:cNvSpPr>
            <a:spLocks noGrp="1"/>
          </p:cNvSpPr>
          <p:nvPr>
            <p:ph type="dt" sz="half" idx="10"/>
          </p:nvPr>
        </p:nvSpPr>
        <p:spPr/>
        <p:txBody>
          <a:bodyPr/>
          <a:lstStyle/>
          <a:p>
            <a:fld id="{DF64311C-14A0-4F4E-8EC3-903BE5FAFE8C}" type="datetime1">
              <a:rPr lang="en-US" smtClean="0"/>
              <a:t>8/17/20</a:t>
            </a:fld>
            <a:endParaRPr lang="en-US"/>
          </a:p>
        </p:txBody>
      </p:sp>
      <p:sp>
        <p:nvSpPr>
          <p:cNvPr id="5" name="Footer Placeholder 4">
            <a:extLst>
              <a:ext uri="{FF2B5EF4-FFF2-40B4-BE49-F238E27FC236}">
                <a16:creationId xmlns:a16="http://schemas.microsoft.com/office/drawing/2014/main" id="{F4DB07BB-929C-4545-8D30-CA21CED78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3BB31-05FD-BA4B-B99F-7CC3236B4A46}"/>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4054631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FA981-6550-1F46-99B0-766379DEDF26}"/>
              </a:ext>
            </a:extLst>
          </p:cNvPr>
          <p:cNvSpPr>
            <a:spLocks noGrp="1"/>
          </p:cNvSpPr>
          <p:nvPr>
            <p:ph idx="1"/>
          </p:nvPr>
        </p:nvSpPr>
        <p:spPr>
          <a:xfrm>
            <a:off x="838200" y="1155781"/>
            <a:ext cx="10515600" cy="5021182"/>
          </a:xfrm>
        </p:spPr>
        <p:txBody>
          <a:bodyPr/>
          <a:lstStyle>
            <a:lvl1pPr>
              <a:defRPr>
                <a:latin typeface="Cambria" panose="02040503050406030204" pitchFamily="18" charset="0"/>
              </a:defRPr>
            </a:lvl1pPr>
            <a:lvl2pPr marL="685800" indent="-228600">
              <a:buFont typeface="Courier New" panose="02070309020205020404" pitchFamily="49" charset="0"/>
              <a:buChar char="o"/>
              <a:defRPr>
                <a:latin typeface="Cambria" panose="02040503050406030204" pitchFamily="18" charset="0"/>
              </a:defRPr>
            </a:lvl2pPr>
            <a:lvl3pPr marL="1143000" indent="-228600">
              <a:buFont typeface="Wingdings" pitchFamily="2" charset="2"/>
              <a:buChar char="§"/>
              <a:defRPr>
                <a:latin typeface="Cambria" panose="02040503050406030204" pitchFamily="18" charset="0"/>
              </a:defRPr>
            </a:lvl3pPr>
            <a:lvl4pPr marL="1600200" indent="-228600">
              <a:buFont typeface="Wingdings" pitchFamily="2" charset="2"/>
              <a:buChar char="Ø"/>
              <a:defRPr>
                <a:latin typeface="Cambria" panose="02040503050406030204" pitchFamily="18" charset="0"/>
              </a:defRPr>
            </a:lvl4pPr>
            <a:lvl5pPr marL="2057400" indent="-228600">
              <a:buFont typeface="Wingdings" pitchFamily="2" charset="2"/>
              <a:buChar char="ü"/>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A2E6B7-F5A5-AF44-89E0-F18408BE3162}"/>
              </a:ext>
            </a:extLst>
          </p:cNvPr>
          <p:cNvSpPr>
            <a:spLocks noGrp="1"/>
          </p:cNvSpPr>
          <p:nvPr>
            <p:ph type="dt" sz="half" idx="10"/>
          </p:nvPr>
        </p:nvSpPr>
        <p:spPr/>
        <p:txBody>
          <a:bodyPr/>
          <a:lstStyle/>
          <a:p>
            <a:fld id="{04199E2E-D63C-9846-A24A-C5E7FD717277}" type="datetime1">
              <a:rPr lang="en-US" smtClean="0"/>
              <a:t>8/17/20</a:t>
            </a:fld>
            <a:endParaRPr lang="en-US"/>
          </a:p>
        </p:txBody>
      </p:sp>
      <p:sp>
        <p:nvSpPr>
          <p:cNvPr id="5" name="Footer Placeholder 4">
            <a:extLst>
              <a:ext uri="{FF2B5EF4-FFF2-40B4-BE49-F238E27FC236}">
                <a16:creationId xmlns:a16="http://schemas.microsoft.com/office/drawing/2014/main" id="{2DC2E46E-8DAE-3843-A230-8374F1EED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FAFF2-0130-2248-88AD-2B5769502240}"/>
              </a:ext>
            </a:extLst>
          </p:cNvPr>
          <p:cNvSpPr>
            <a:spLocks noGrp="1"/>
          </p:cNvSpPr>
          <p:nvPr>
            <p:ph type="sldNum" sz="quarter" idx="12"/>
          </p:nvPr>
        </p:nvSpPr>
        <p:spPr/>
        <p:txBody>
          <a:bodyPr/>
          <a:lstStyle/>
          <a:p>
            <a:fld id="{039594E2-DD67-8748-9F72-46C8CFC01FDA}" type="slidenum">
              <a:rPr lang="en-US" smtClean="0"/>
              <a:t>‹#›</a:t>
            </a:fld>
            <a:endParaRPr lang="en-US"/>
          </a:p>
        </p:txBody>
      </p:sp>
      <p:sp>
        <p:nvSpPr>
          <p:cNvPr id="7" name="Rectangle 6">
            <a:extLst>
              <a:ext uri="{FF2B5EF4-FFF2-40B4-BE49-F238E27FC236}">
                <a16:creationId xmlns:a16="http://schemas.microsoft.com/office/drawing/2014/main" id="{44532EE4-9982-EB46-9A76-10637392A01E}"/>
              </a:ext>
            </a:extLst>
          </p:cNvPr>
          <p:cNvSpPr/>
          <p:nvPr userDrawn="1"/>
        </p:nvSpPr>
        <p:spPr>
          <a:xfrm>
            <a:off x="0" y="-5410"/>
            <a:ext cx="12191999" cy="927098"/>
          </a:xfrm>
          <a:prstGeom prst="rect">
            <a:avLst/>
          </a:prstGeom>
          <a:solidFill>
            <a:srgbClr val="0B5EB8"/>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whiting.large.horizontal.white.eps">
            <a:extLst>
              <a:ext uri="{FF2B5EF4-FFF2-40B4-BE49-F238E27FC236}">
                <a16:creationId xmlns:a16="http://schemas.microsoft.com/office/drawing/2014/main" id="{AB84E8E9-ED52-954A-898E-EC60AFB3B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2927" y="-68218"/>
            <a:ext cx="2459073" cy="1052714"/>
          </a:xfrm>
          <a:prstGeom prst="rect">
            <a:avLst/>
          </a:prstGeom>
        </p:spPr>
      </p:pic>
      <p:sp>
        <p:nvSpPr>
          <p:cNvPr id="2" name="Title 1">
            <a:extLst>
              <a:ext uri="{FF2B5EF4-FFF2-40B4-BE49-F238E27FC236}">
                <a16:creationId xmlns:a16="http://schemas.microsoft.com/office/drawing/2014/main" id="{AEBF0FCD-9599-9A40-9DB3-ABBD60D6F55D}"/>
              </a:ext>
            </a:extLst>
          </p:cNvPr>
          <p:cNvSpPr>
            <a:spLocks noGrp="1"/>
          </p:cNvSpPr>
          <p:nvPr>
            <p:ph type="title"/>
          </p:nvPr>
        </p:nvSpPr>
        <p:spPr>
          <a:xfrm>
            <a:off x="108857" y="165875"/>
            <a:ext cx="9829799" cy="736932"/>
          </a:xfrm>
        </p:spPr>
        <p:txBody>
          <a:bodyPr>
            <a:normAutofit/>
          </a:bodyPr>
          <a:lstStyle>
            <a:lvl1pPr>
              <a:defRPr sz="3200">
                <a:solidFill>
                  <a:schemeClr val="bg1"/>
                </a:solidFill>
                <a:latin typeface="Cambria" panose="02040503050406030204" pitchFamily="18" charset="0"/>
              </a:defRPr>
            </a:lvl1pPr>
          </a:lstStyle>
          <a:p>
            <a:r>
              <a:rPr lang="en-US" dirty="0"/>
              <a:t>Click to edit Master title style</a:t>
            </a:r>
          </a:p>
        </p:txBody>
      </p:sp>
    </p:spTree>
    <p:extLst>
      <p:ext uri="{BB962C8B-B14F-4D97-AF65-F5344CB8AC3E}">
        <p14:creationId xmlns:p14="http://schemas.microsoft.com/office/powerpoint/2010/main" val="122744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591F-C057-934C-9AE7-9C17194B9B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312E4-06EC-1648-9A8E-550608918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38849C-E421-DF46-BDD3-48C34D8C3DA0}"/>
              </a:ext>
            </a:extLst>
          </p:cNvPr>
          <p:cNvSpPr>
            <a:spLocks noGrp="1"/>
          </p:cNvSpPr>
          <p:nvPr>
            <p:ph type="dt" sz="half" idx="10"/>
          </p:nvPr>
        </p:nvSpPr>
        <p:spPr/>
        <p:txBody>
          <a:bodyPr/>
          <a:lstStyle/>
          <a:p>
            <a:fld id="{09257979-6E49-4341-A467-9A1C21DA1B4A}" type="datetime1">
              <a:rPr lang="en-US" smtClean="0"/>
              <a:t>8/17/20</a:t>
            </a:fld>
            <a:endParaRPr lang="en-US"/>
          </a:p>
        </p:txBody>
      </p:sp>
      <p:sp>
        <p:nvSpPr>
          <p:cNvPr id="5" name="Footer Placeholder 4">
            <a:extLst>
              <a:ext uri="{FF2B5EF4-FFF2-40B4-BE49-F238E27FC236}">
                <a16:creationId xmlns:a16="http://schemas.microsoft.com/office/drawing/2014/main" id="{FD7DE8EA-AF4C-4A41-9D9B-891EF9F9F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ED4DC-FC4B-B646-AD31-E7A968D2736A}"/>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8514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6106-6876-C547-8887-312694583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FBC54-D687-244C-9671-D40FE61E4C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74B298-6E6F-7F42-9775-1876BDCEB7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2ED0B9-082E-304F-B569-9BC2632CA807}"/>
              </a:ext>
            </a:extLst>
          </p:cNvPr>
          <p:cNvSpPr>
            <a:spLocks noGrp="1"/>
          </p:cNvSpPr>
          <p:nvPr>
            <p:ph type="dt" sz="half" idx="10"/>
          </p:nvPr>
        </p:nvSpPr>
        <p:spPr/>
        <p:txBody>
          <a:bodyPr/>
          <a:lstStyle/>
          <a:p>
            <a:fld id="{A86770BE-B39F-0446-9E56-AA81CEE9D8D4}" type="datetime1">
              <a:rPr lang="en-US" smtClean="0"/>
              <a:t>8/17/20</a:t>
            </a:fld>
            <a:endParaRPr lang="en-US"/>
          </a:p>
        </p:txBody>
      </p:sp>
      <p:sp>
        <p:nvSpPr>
          <p:cNvPr id="6" name="Footer Placeholder 5">
            <a:extLst>
              <a:ext uri="{FF2B5EF4-FFF2-40B4-BE49-F238E27FC236}">
                <a16:creationId xmlns:a16="http://schemas.microsoft.com/office/drawing/2014/main" id="{B6C7B212-7057-0F4E-989A-DDBCD9D65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899F8-9C38-7444-8E44-B269E53F305F}"/>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312814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4AC5-0625-B145-A298-A413587BCD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952D86-CC79-B749-B0CB-86672FE6E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A630F3-655F-DF47-91DA-207954E378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884814-8FB9-5947-98F2-61D4CFDD6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FE1D7A-6883-E84B-85F6-3C1C9A5C78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C3C8FB-E09C-7146-A1D4-522D4AC0379D}"/>
              </a:ext>
            </a:extLst>
          </p:cNvPr>
          <p:cNvSpPr>
            <a:spLocks noGrp="1"/>
          </p:cNvSpPr>
          <p:nvPr>
            <p:ph type="dt" sz="half" idx="10"/>
          </p:nvPr>
        </p:nvSpPr>
        <p:spPr/>
        <p:txBody>
          <a:bodyPr/>
          <a:lstStyle/>
          <a:p>
            <a:fld id="{66701AF4-00BC-0542-A402-E34D82D78AE8}" type="datetime1">
              <a:rPr lang="en-US" smtClean="0"/>
              <a:t>8/17/20</a:t>
            </a:fld>
            <a:endParaRPr lang="en-US"/>
          </a:p>
        </p:txBody>
      </p:sp>
      <p:sp>
        <p:nvSpPr>
          <p:cNvPr id="8" name="Footer Placeholder 7">
            <a:extLst>
              <a:ext uri="{FF2B5EF4-FFF2-40B4-BE49-F238E27FC236}">
                <a16:creationId xmlns:a16="http://schemas.microsoft.com/office/drawing/2014/main" id="{483110BE-9DB4-504D-BED7-6DE63681F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F27EA-D18A-8C4F-8446-6B9613E9081E}"/>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56980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5F0D-5980-2746-A5E0-9FD51A89DC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A21DD-C7A1-C54B-95A9-83D5D5BC6217}"/>
              </a:ext>
            </a:extLst>
          </p:cNvPr>
          <p:cNvSpPr>
            <a:spLocks noGrp="1"/>
          </p:cNvSpPr>
          <p:nvPr>
            <p:ph type="dt" sz="half" idx="10"/>
          </p:nvPr>
        </p:nvSpPr>
        <p:spPr/>
        <p:txBody>
          <a:bodyPr/>
          <a:lstStyle/>
          <a:p>
            <a:fld id="{C38EB3B2-31B7-AD44-992D-E046F7F74DF2}" type="datetime1">
              <a:rPr lang="en-US" smtClean="0"/>
              <a:t>8/17/20</a:t>
            </a:fld>
            <a:endParaRPr lang="en-US"/>
          </a:p>
        </p:txBody>
      </p:sp>
      <p:sp>
        <p:nvSpPr>
          <p:cNvPr id="4" name="Footer Placeholder 3">
            <a:extLst>
              <a:ext uri="{FF2B5EF4-FFF2-40B4-BE49-F238E27FC236}">
                <a16:creationId xmlns:a16="http://schemas.microsoft.com/office/drawing/2014/main" id="{6C91A5FB-89D2-1A48-A4FF-7DEA87C0C4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3CACEB-D1FD-1F46-B330-51D556DAC86B}"/>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398943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063A1-FC0B-0145-88ED-AAAFACD6B7EE}"/>
              </a:ext>
            </a:extLst>
          </p:cNvPr>
          <p:cNvSpPr>
            <a:spLocks noGrp="1"/>
          </p:cNvSpPr>
          <p:nvPr>
            <p:ph type="dt" sz="half" idx="10"/>
          </p:nvPr>
        </p:nvSpPr>
        <p:spPr/>
        <p:txBody>
          <a:bodyPr/>
          <a:lstStyle/>
          <a:p>
            <a:fld id="{C0B9D3E0-E2DF-4048-BBE3-7DB34968D008}" type="datetime1">
              <a:rPr lang="en-US" smtClean="0"/>
              <a:t>8/17/20</a:t>
            </a:fld>
            <a:endParaRPr lang="en-US"/>
          </a:p>
        </p:txBody>
      </p:sp>
      <p:sp>
        <p:nvSpPr>
          <p:cNvPr id="3" name="Footer Placeholder 2">
            <a:extLst>
              <a:ext uri="{FF2B5EF4-FFF2-40B4-BE49-F238E27FC236}">
                <a16:creationId xmlns:a16="http://schemas.microsoft.com/office/drawing/2014/main" id="{B0D9200F-08AE-0E4C-AC0D-BB243847B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CC3FE-71C3-694D-A5E2-93DC5B4CA090}"/>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124253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E1EE6-DA73-2A4E-B205-EB484E46A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D5A480-A142-1A4C-B930-819479766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A15A20-8EDB-394C-947F-CEE534B60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A945CC-C5C9-6B48-975A-B89642BB8E0F}"/>
              </a:ext>
            </a:extLst>
          </p:cNvPr>
          <p:cNvSpPr>
            <a:spLocks noGrp="1"/>
          </p:cNvSpPr>
          <p:nvPr>
            <p:ph type="dt" sz="half" idx="10"/>
          </p:nvPr>
        </p:nvSpPr>
        <p:spPr/>
        <p:txBody>
          <a:bodyPr/>
          <a:lstStyle/>
          <a:p>
            <a:fld id="{1F074260-39E8-A64E-B7A9-216E37BA51C3}" type="datetime1">
              <a:rPr lang="en-US" smtClean="0"/>
              <a:t>8/17/20</a:t>
            </a:fld>
            <a:endParaRPr lang="en-US"/>
          </a:p>
        </p:txBody>
      </p:sp>
      <p:sp>
        <p:nvSpPr>
          <p:cNvPr id="6" name="Footer Placeholder 5">
            <a:extLst>
              <a:ext uri="{FF2B5EF4-FFF2-40B4-BE49-F238E27FC236}">
                <a16:creationId xmlns:a16="http://schemas.microsoft.com/office/drawing/2014/main" id="{4B64C420-8731-5F42-A326-88BCC081E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E7173-F0CA-5F4D-A354-08A83443CA89}"/>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12862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188F-5BBF-5847-A7C1-C6E01B834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DF57A3-CC60-FF40-A680-17B7A0011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7BB71-12E4-C94B-AEAC-57717C3EB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B93677-8897-E44D-B808-3AECB57FC61F}"/>
              </a:ext>
            </a:extLst>
          </p:cNvPr>
          <p:cNvSpPr>
            <a:spLocks noGrp="1"/>
          </p:cNvSpPr>
          <p:nvPr>
            <p:ph type="dt" sz="half" idx="10"/>
          </p:nvPr>
        </p:nvSpPr>
        <p:spPr/>
        <p:txBody>
          <a:bodyPr/>
          <a:lstStyle/>
          <a:p>
            <a:fld id="{855BFAB9-458C-C442-9BF7-F3D5D81EE09E}" type="datetime1">
              <a:rPr lang="en-US" smtClean="0"/>
              <a:t>8/17/20</a:t>
            </a:fld>
            <a:endParaRPr lang="en-US"/>
          </a:p>
        </p:txBody>
      </p:sp>
      <p:sp>
        <p:nvSpPr>
          <p:cNvPr id="6" name="Footer Placeholder 5">
            <a:extLst>
              <a:ext uri="{FF2B5EF4-FFF2-40B4-BE49-F238E27FC236}">
                <a16:creationId xmlns:a16="http://schemas.microsoft.com/office/drawing/2014/main" id="{F2E96F92-1164-C84D-9783-12A9499E9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1A718-BAFF-734F-A226-E58BB9C84F14}"/>
              </a:ext>
            </a:extLst>
          </p:cNvPr>
          <p:cNvSpPr>
            <a:spLocks noGrp="1"/>
          </p:cNvSpPr>
          <p:nvPr>
            <p:ph type="sldNum" sz="quarter" idx="12"/>
          </p:nvPr>
        </p:nvSpPr>
        <p:spPr/>
        <p:txBody>
          <a:bodyPr/>
          <a:lstStyle/>
          <a:p>
            <a:fld id="{039594E2-DD67-8748-9F72-46C8CFC01FDA}" type="slidenum">
              <a:rPr lang="en-US" smtClean="0"/>
              <a:t>‹#›</a:t>
            </a:fld>
            <a:endParaRPr lang="en-US"/>
          </a:p>
        </p:txBody>
      </p:sp>
    </p:spTree>
    <p:extLst>
      <p:ext uri="{BB962C8B-B14F-4D97-AF65-F5344CB8AC3E}">
        <p14:creationId xmlns:p14="http://schemas.microsoft.com/office/powerpoint/2010/main" val="82130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9AC15-208F-564C-93C1-9B06614DE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77789-E353-5E43-9333-B06B18066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8DD6E-3CED-2046-BFE6-38B654C7E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A0051-3DA2-284E-938A-9A74C468A579}" type="datetime1">
              <a:rPr lang="en-US" smtClean="0"/>
              <a:t>8/17/20</a:t>
            </a:fld>
            <a:endParaRPr lang="en-US"/>
          </a:p>
        </p:txBody>
      </p:sp>
      <p:sp>
        <p:nvSpPr>
          <p:cNvPr id="5" name="Footer Placeholder 4">
            <a:extLst>
              <a:ext uri="{FF2B5EF4-FFF2-40B4-BE49-F238E27FC236}">
                <a16:creationId xmlns:a16="http://schemas.microsoft.com/office/drawing/2014/main" id="{2555EE6C-1706-6D45-B37A-1090C0FEF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CC8B25-6BE3-9B40-8D24-3B73E2EB2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594E2-DD67-8748-9F72-46C8CFC01FDA}" type="slidenum">
              <a:rPr lang="en-US" smtClean="0"/>
              <a:t>‹#›</a:t>
            </a:fld>
            <a:endParaRPr lang="en-US"/>
          </a:p>
        </p:txBody>
      </p:sp>
    </p:spTree>
    <p:extLst>
      <p:ext uri="{BB962C8B-B14F-4D97-AF65-F5344CB8AC3E}">
        <p14:creationId xmlns:p14="http://schemas.microsoft.com/office/powerpoint/2010/main" val="3394632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hyperlink" Target="https://docs.python.org/3/py-modindex.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docs.scipy.org/doc/"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 TargetMode="External"/><Relationship Id="rId2" Type="http://schemas.openxmlformats.org/officeDocument/2006/relationships/hyperlink" Target="https://git-scm.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380D-CC70-444C-8512-A2C2CB88FD27}"/>
              </a:ext>
            </a:extLst>
          </p:cNvPr>
          <p:cNvSpPr>
            <a:spLocks noGrp="1"/>
          </p:cNvSpPr>
          <p:nvPr>
            <p:ph type="ctrTitle"/>
          </p:nvPr>
        </p:nvSpPr>
        <p:spPr/>
        <p:txBody>
          <a:bodyPr/>
          <a:lstStyle/>
          <a:p>
            <a:r>
              <a:rPr lang="en-US" dirty="0"/>
              <a:t>EN.540.635</a:t>
            </a:r>
            <a:br>
              <a:rPr lang="en-US" dirty="0"/>
            </a:br>
            <a:r>
              <a:rPr lang="en-US" dirty="0"/>
              <a:t>Software Carpentry</a:t>
            </a:r>
            <a:br>
              <a:rPr lang="en-US" dirty="0"/>
            </a:br>
            <a:br>
              <a:rPr lang="en-US" dirty="0"/>
            </a:br>
            <a:r>
              <a:rPr lang="en-US" dirty="0"/>
              <a:t>Lecture 8</a:t>
            </a:r>
            <a:br>
              <a:rPr lang="en-US" dirty="0"/>
            </a:br>
            <a:r>
              <a:rPr lang="en-US" dirty="0"/>
              <a:t>Git, Version Control, and Python Modules</a:t>
            </a:r>
          </a:p>
        </p:txBody>
      </p:sp>
    </p:spTree>
    <p:extLst>
      <p:ext uri="{BB962C8B-B14F-4D97-AF65-F5344CB8AC3E}">
        <p14:creationId xmlns:p14="http://schemas.microsoft.com/office/powerpoint/2010/main" val="2760210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0BD50C-37D0-4420-8FA7-19C0A3C0385C}"/>
              </a:ext>
            </a:extLst>
          </p:cNvPr>
          <p:cNvSpPr>
            <a:spLocks noGrp="1"/>
          </p:cNvSpPr>
          <p:nvPr>
            <p:ph type="sldNum" sz="quarter" idx="12"/>
          </p:nvPr>
        </p:nvSpPr>
        <p:spPr/>
        <p:txBody>
          <a:bodyPr/>
          <a:lstStyle/>
          <a:p>
            <a:fld id="{039594E2-DD67-8748-9F72-46C8CFC01FDA}" type="slidenum">
              <a:rPr lang="en-US" smtClean="0"/>
              <a:t>10</a:t>
            </a:fld>
            <a:endParaRPr lang="en-US"/>
          </a:p>
        </p:txBody>
      </p:sp>
      <p:sp>
        <p:nvSpPr>
          <p:cNvPr id="4" name="Title 3">
            <a:extLst>
              <a:ext uri="{FF2B5EF4-FFF2-40B4-BE49-F238E27FC236}">
                <a16:creationId xmlns:a16="http://schemas.microsoft.com/office/drawing/2014/main" id="{A760C268-E9C5-4E89-9658-7CC5482F831F}"/>
              </a:ext>
            </a:extLst>
          </p:cNvPr>
          <p:cNvSpPr>
            <a:spLocks noGrp="1"/>
          </p:cNvSpPr>
          <p:nvPr>
            <p:ph type="title"/>
          </p:nvPr>
        </p:nvSpPr>
        <p:spPr/>
        <p:txBody>
          <a:bodyPr/>
          <a:lstStyle/>
          <a:p>
            <a:r>
              <a:rPr lang="en-US" dirty="0"/>
              <a:t>Creating a New Repository</a:t>
            </a:r>
          </a:p>
        </p:txBody>
      </p:sp>
      <p:pic>
        <p:nvPicPr>
          <p:cNvPr id="5" name="Picture 4">
            <a:extLst>
              <a:ext uri="{FF2B5EF4-FFF2-40B4-BE49-F238E27FC236}">
                <a16:creationId xmlns:a16="http://schemas.microsoft.com/office/drawing/2014/main" id="{96D954B7-EE3E-4F1F-BC6E-2EEECDE51C1C}"/>
              </a:ext>
            </a:extLst>
          </p:cNvPr>
          <p:cNvPicPr>
            <a:picLocks noChangeAspect="1"/>
          </p:cNvPicPr>
          <p:nvPr/>
        </p:nvPicPr>
        <p:blipFill>
          <a:blip r:embed="rId2"/>
          <a:stretch>
            <a:fillRect/>
          </a:stretch>
        </p:blipFill>
        <p:spPr>
          <a:xfrm>
            <a:off x="2496473" y="980388"/>
            <a:ext cx="7199054" cy="5877612"/>
          </a:xfrm>
          <a:prstGeom prst="rect">
            <a:avLst/>
          </a:prstGeom>
        </p:spPr>
      </p:pic>
      <p:sp>
        <p:nvSpPr>
          <p:cNvPr id="6" name="Rectangle: Rounded Corners 5">
            <a:extLst>
              <a:ext uri="{FF2B5EF4-FFF2-40B4-BE49-F238E27FC236}">
                <a16:creationId xmlns:a16="http://schemas.microsoft.com/office/drawing/2014/main" id="{1CE77DD1-0D18-40E0-87D9-45D7F086CC51}"/>
              </a:ext>
            </a:extLst>
          </p:cNvPr>
          <p:cNvSpPr/>
          <p:nvPr/>
        </p:nvSpPr>
        <p:spPr>
          <a:xfrm>
            <a:off x="4425449" y="2761523"/>
            <a:ext cx="2146860" cy="452708"/>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C96D537-2F83-4AB1-AF63-B691234A8A60}"/>
              </a:ext>
            </a:extLst>
          </p:cNvPr>
          <p:cNvSpPr/>
          <p:nvPr/>
        </p:nvSpPr>
        <p:spPr>
          <a:xfrm>
            <a:off x="3315056" y="3429000"/>
            <a:ext cx="5728719" cy="586089"/>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A4C3EFC-462B-4268-898E-A36F1E6D9ACA}"/>
              </a:ext>
            </a:extLst>
          </p:cNvPr>
          <p:cNvSpPr/>
          <p:nvPr/>
        </p:nvSpPr>
        <p:spPr>
          <a:xfrm>
            <a:off x="3338168" y="5329138"/>
            <a:ext cx="5515663" cy="452708"/>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15D7545-A9CC-4B36-A018-F4E715C96D2F}"/>
              </a:ext>
            </a:extLst>
          </p:cNvPr>
          <p:cNvSpPr/>
          <p:nvPr/>
        </p:nvSpPr>
        <p:spPr>
          <a:xfrm>
            <a:off x="3338168" y="6194782"/>
            <a:ext cx="1244504" cy="452708"/>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79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5D0A17-7015-4EBB-AA34-C4F9D290B61D}"/>
              </a:ext>
            </a:extLst>
          </p:cNvPr>
          <p:cNvSpPr>
            <a:spLocks noGrp="1"/>
          </p:cNvSpPr>
          <p:nvPr>
            <p:ph type="sldNum" sz="quarter" idx="12"/>
          </p:nvPr>
        </p:nvSpPr>
        <p:spPr/>
        <p:txBody>
          <a:bodyPr/>
          <a:lstStyle/>
          <a:p>
            <a:fld id="{039594E2-DD67-8748-9F72-46C8CFC01FDA}" type="slidenum">
              <a:rPr lang="en-US" smtClean="0"/>
              <a:t>11</a:t>
            </a:fld>
            <a:endParaRPr lang="en-US"/>
          </a:p>
        </p:txBody>
      </p:sp>
      <p:sp>
        <p:nvSpPr>
          <p:cNvPr id="4" name="Title 3">
            <a:extLst>
              <a:ext uri="{FF2B5EF4-FFF2-40B4-BE49-F238E27FC236}">
                <a16:creationId xmlns:a16="http://schemas.microsoft.com/office/drawing/2014/main" id="{A31353C3-CED7-4AEE-9E84-320953416503}"/>
              </a:ext>
            </a:extLst>
          </p:cNvPr>
          <p:cNvSpPr>
            <a:spLocks noGrp="1"/>
          </p:cNvSpPr>
          <p:nvPr>
            <p:ph type="title"/>
          </p:nvPr>
        </p:nvSpPr>
        <p:spPr/>
        <p:txBody>
          <a:bodyPr/>
          <a:lstStyle/>
          <a:p>
            <a:r>
              <a:rPr lang="en-US" dirty="0"/>
              <a:t>Creating a New Repository</a:t>
            </a:r>
          </a:p>
        </p:txBody>
      </p:sp>
      <p:pic>
        <p:nvPicPr>
          <p:cNvPr id="5" name="Picture 4">
            <a:extLst>
              <a:ext uri="{FF2B5EF4-FFF2-40B4-BE49-F238E27FC236}">
                <a16:creationId xmlns:a16="http://schemas.microsoft.com/office/drawing/2014/main" id="{511D593A-9CDC-4CFC-BF9E-66F38CE2CD80}"/>
              </a:ext>
            </a:extLst>
          </p:cNvPr>
          <p:cNvPicPr>
            <a:picLocks noChangeAspect="1"/>
          </p:cNvPicPr>
          <p:nvPr/>
        </p:nvPicPr>
        <p:blipFill>
          <a:blip r:embed="rId3"/>
          <a:stretch>
            <a:fillRect/>
          </a:stretch>
        </p:blipFill>
        <p:spPr>
          <a:xfrm>
            <a:off x="253565" y="1329180"/>
            <a:ext cx="11684869" cy="4600631"/>
          </a:xfrm>
          <a:prstGeom prst="rect">
            <a:avLst/>
          </a:prstGeom>
        </p:spPr>
      </p:pic>
      <p:sp>
        <p:nvSpPr>
          <p:cNvPr id="6" name="Rectangle: Rounded Corners 5">
            <a:extLst>
              <a:ext uri="{FF2B5EF4-FFF2-40B4-BE49-F238E27FC236}">
                <a16:creationId xmlns:a16="http://schemas.microsoft.com/office/drawing/2014/main" id="{7D412546-972F-4E81-9920-08A9C2DF1342}"/>
              </a:ext>
            </a:extLst>
          </p:cNvPr>
          <p:cNvSpPr/>
          <p:nvPr/>
        </p:nvSpPr>
        <p:spPr>
          <a:xfrm>
            <a:off x="8370280" y="3323541"/>
            <a:ext cx="1216779" cy="487460"/>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56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F7E5EF-758A-4938-ACEB-71C1EA0BC19A}"/>
              </a:ext>
            </a:extLst>
          </p:cNvPr>
          <p:cNvSpPr>
            <a:spLocks noGrp="1"/>
          </p:cNvSpPr>
          <p:nvPr>
            <p:ph type="sldNum" sz="quarter" idx="12"/>
          </p:nvPr>
        </p:nvSpPr>
        <p:spPr/>
        <p:txBody>
          <a:bodyPr/>
          <a:lstStyle/>
          <a:p>
            <a:fld id="{039594E2-DD67-8748-9F72-46C8CFC01FDA}" type="slidenum">
              <a:rPr lang="en-US" smtClean="0"/>
              <a:t>12</a:t>
            </a:fld>
            <a:endParaRPr lang="en-US"/>
          </a:p>
        </p:txBody>
      </p:sp>
      <p:sp>
        <p:nvSpPr>
          <p:cNvPr id="4" name="Title 3">
            <a:extLst>
              <a:ext uri="{FF2B5EF4-FFF2-40B4-BE49-F238E27FC236}">
                <a16:creationId xmlns:a16="http://schemas.microsoft.com/office/drawing/2014/main" id="{7C5B5DFB-B417-4175-8C40-A10B2B0BE124}"/>
              </a:ext>
            </a:extLst>
          </p:cNvPr>
          <p:cNvSpPr>
            <a:spLocks noGrp="1"/>
          </p:cNvSpPr>
          <p:nvPr>
            <p:ph type="title"/>
          </p:nvPr>
        </p:nvSpPr>
        <p:spPr/>
        <p:txBody>
          <a:bodyPr/>
          <a:lstStyle/>
          <a:p>
            <a:r>
              <a:rPr lang="en-US" dirty="0"/>
              <a:t>Cloning from </a:t>
            </a:r>
            <a:r>
              <a:rPr lang="en-US" dirty="0" err="1"/>
              <a:t>Github</a:t>
            </a:r>
            <a:endParaRPr lang="en-US" dirty="0"/>
          </a:p>
        </p:txBody>
      </p:sp>
      <p:pic>
        <p:nvPicPr>
          <p:cNvPr id="5" name="Picture 4">
            <a:extLst>
              <a:ext uri="{FF2B5EF4-FFF2-40B4-BE49-F238E27FC236}">
                <a16:creationId xmlns:a16="http://schemas.microsoft.com/office/drawing/2014/main" id="{C2A11668-13B0-4411-B57D-7E1D5BAD3F52}"/>
              </a:ext>
            </a:extLst>
          </p:cNvPr>
          <p:cNvPicPr>
            <a:picLocks noChangeAspect="1"/>
          </p:cNvPicPr>
          <p:nvPr/>
        </p:nvPicPr>
        <p:blipFill>
          <a:blip r:embed="rId2"/>
          <a:stretch>
            <a:fillRect/>
          </a:stretch>
        </p:blipFill>
        <p:spPr>
          <a:xfrm>
            <a:off x="446247" y="2254106"/>
            <a:ext cx="5067528" cy="2750944"/>
          </a:xfrm>
          <a:prstGeom prst="rect">
            <a:avLst/>
          </a:prstGeom>
        </p:spPr>
      </p:pic>
      <p:pic>
        <p:nvPicPr>
          <p:cNvPr id="6" name="Picture 5">
            <a:extLst>
              <a:ext uri="{FF2B5EF4-FFF2-40B4-BE49-F238E27FC236}">
                <a16:creationId xmlns:a16="http://schemas.microsoft.com/office/drawing/2014/main" id="{2EDF6C9E-BB54-40F4-8C5B-D31D532E86CC}"/>
              </a:ext>
            </a:extLst>
          </p:cNvPr>
          <p:cNvPicPr>
            <a:picLocks noChangeAspect="1"/>
          </p:cNvPicPr>
          <p:nvPr/>
        </p:nvPicPr>
        <p:blipFill>
          <a:blip r:embed="rId3"/>
          <a:stretch>
            <a:fillRect/>
          </a:stretch>
        </p:blipFill>
        <p:spPr>
          <a:xfrm>
            <a:off x="6997876" y="2450433"/>
            <a:ext cx="4820933" cy="2358291"/>
          </a:xfrm>
          <a:prstGeom prst="rect">
            <a:avLst/>
          </a:prstGeom>
        </p:spPr>
      </p:pic>
      <p:cxnSp>
        <p:nvCxnSpPr>
          <p:cNvPr id="7" name="Straight Arrow Connector 6">
            <a:extLst>
              <a:ext uri="{FF2B5EF4-FFF2-40B4-BE49-F238E27FC236}">
                <a16:creationId xmlns:a16="http://schemas.microsoft.com/office/drawing/2014/main" id="{36E532EF-E5C0-42AA-A18A-CFBCB48E85EF}"/>
              </a:ext>
            </a:extLst>
          </p:cNvPr>
          <p:cNvCxnSpPr>
            <a:cxnSpLocks/>
            <a:stCxn id="5" idx="3"/>
          </p:cNvCxnSpPr>
          <p:nvPr/>
        </p:nvCxnSpPr>
        <p:spPr>
          <a:xfrm>
            <a:off x="5513775" y="3629578"/>
            <a:ext cx="11644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04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56B4E1-35EC-684E-96FA-848819CDE957}"/>
              </a:ext>
            </a:extLst>
          </p:cNvPr>
          <p:cNvSpPr>
            <a:spLocks noGrp="1"/>
          </p:cNvSpPr>
          <p:nvPr>
            <p:ph idx="1"/>
          </p:nvPr>
        </p:nvSpPr>
        <p:spPr/>
        <p:txBody>
          <a:bodyPr/>
          <a:lstStyle/>
          <a:p>
            <a:r>
              <a:rPr lang="en-US" dirty="0" err="1"/>
              <a:t>README.md</a:t>
            </a:r>
            <a:r>
              <a:rPr lang="en-US" dirty="0"/>
              <a:t> is a markdown file that should contain text that acts as a ”user manual”. It should cover some/all of the following things:</a:t>
            </a:r>
          </a:p>
          <a:p>
            <a:pPr lvl="1"/>
            <a:r>
              <a:rPr lang="en-US" dirty="0"/>
              <a:t>Configuration/installation instructions</a:t>
            </a:r>
          </a:p>
          <a:p>
            <a:pPr lvl="1"/>
            <a:r>
              <a:rPr lang="en-US" dirty="0"/>
              <a:t>Operating instructions</a:t>
            </a:r>
          </a:p>
          <a:p>
            <a:pPr lvl="1"/>
            <a:r>
              <a:rPr lang="en-US" dirty="0"/>
              <a:t>File manifest</a:t>
            </a:r>
          </a:p>
          <a:p>
            <a:pPr lvl="1"/>
            <a:r>
              <a:rPr lang="en-US" dirty="0"/>
              <a:t>Troubleshooting (known errors and bugs)</a:t>
            </a:r>
          </a:p>
          <a:p>
            <a:pPr lvl="1"/>
            <a:r>
              <a:rPr lang="en-US" dirty="0"/>
              <a:t>Credits and acknowledgments</a:t>
            </a:r>
          </a:p>
          <a:p>
            <a:endParaRPr lang="en-US" dirty="0"/>
          </a:p>
          <a:p>
            <a:r>
              <a:rPr lang="en-US" dirty="0"/>
              <a:t>.</a:t>
            </a:r>
            <a:r>
              <a:rPr lang="en-US" dirty="0" err="1"/>
              <a:t>gitignore</a:t>
            </a:r>
            <a:r>
              <a:rPr lang="en-US" dirty="0"/>
              <a:t> is a special file that you can use to specify files that git should ignore. Any files that appear in your repo that you don’t need (or are too large), you should list them in this file.</a:t>
            </a:r>
          </a:p>
        </p:txBody>
      </p:sp>
      <p:sp>
        <p:nvSpPr>
          <p:cNvPr id="3" name="Slide Number Placeholder 2">
            <a:extLst>
              <a:ext uri="{FF2B5EF4-FFF2-40B4-BE49-F238E27FC236}">
                <a16:creationId xmlns:a16="http://schemas.microsoft.com/office/drawing/2014/main" id="{BD299752-2096-6F49-A11D-505DA2A21213}"/>
              </a:ext>
            </a:extLst>
          </p:cNvPr>
          <p:cNvSpPr>
            <a:spLocks noGrp="1"/>
          </p:cNvSpPr>
          <p:nvPr>
            <p:ph type="sldNum" sz="quarter" idx="12"/>
          </p:nvPr>
        </p:nvSpPr>
        <p:spPr/>
        <p:txBody>
          <a:bodyPr/>
          <a:lstStyle/>
          <a:p>
            <a:fld id="{039594E2-DD67-8748-9F72-46C8CFC01FDA}" type="slidenum">
              <a:rPr lang="en-US" smtClean="0"/>
              <a:t>13</a:t>
            </a:fld>
            <a:endParaRPr lang="en-US"/>
          </a:p>
        </p:txBody>
      </p:sp>
      <p:sp>
        <p:nvSpPr>
          <p:cNvPr id="4" name="Title 3">
            <a:extLst>
              <a:ext uri="{FF2B5EF4-FFF2-40B4-BE49-F238E27FC236}">
                <a16:creationId xmlns:a16="http://schemas.microsoft.com/office/drawing/2014/main" id="{59CC3549-9D1F-EE4B-983E-479E7AE6FA0B}"/>
              </a:ext>
            </a:extLst>
          </p:cNvPr>
          <p:cNvSpPr>
            <a:spLocks noGrp="1"/>
          </p:cNvSpPr>
          <p:nvPr>
            <p:ph type="title"/>
          </p:nvPr>
        </p:nvSpPr>
        <p:spPr/>
        <p:txBody>
          <a:bodyPr/>
          <a:lstStyle/>
          <a:p>
            <a:r>
              <a:rPr lang="en-US" dirty="0"/>
              <a:t>README and .</a:t>
            </a:r>
            <a:r>
              <a:rPr lang="en-US" dirty="0" err="1"/>
              <a:t>gitignore</a:t>
            </a:r>
            <a:endParaRPr lang="en-US" dirty="0"/>
          </a:p>
        </p:txBody>
      </p:sp>
    </p:spTree>
    <p:extLst>
      <p:ext uri="{BB962C8B-B14F-4D97-AF65-F5344CB8AC3E}">
        <p14:creationId xmlns:p14="http://schemas.microsoft.com/office/powerpoint/2010/main" val="78319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157AA8-C00D-B743-A0F7-668CA35E15C4}"/>
              </a:ext>
            </a:extLst>
          </p:cNvPr>
          <p:cNvSpPr>
            <a:spLocks noGrp="1"/>
          </p:cNvSpPr>
          <p:nvPr>
            <p:ph idx="1"/>
          </p:nvPr>
        </p:nvSpPr>
        <p:spPr>
          <a:xfrm>
            <a:off x="5906910" y="1118987"/>
            <a:ext cx="5980289" cy="5021182"/>
          </a:xfrm>
        </p:spPr>
        <p:txBody>
          <a:bodyPr>
            <a:normAutofit/>
          </a:bodyPr>
          <a:lstStyle/>
          <a:p>
            <a:r>
              <a:rPr lang="en-US" dirty="0"/>
              <a:t>To check if you have Git installed on your computer, you will see a display like this if you type git into your command line.</a:t>
            </a:r>
          </a:p>
          <a:p>
            <a:endParaRPr lang="en-US" dirty="0"/>
          </a:p>
          <a:p>
            <a:r>
              <a:rPr lang="en-US" dirty="0"/>
              <a:t>This menu has all the common commands listed (and they are grouped based on their function).</a:t>
            </a:r>
          </a:p>
          <a:p>
            <a:endParaRPr lang="en-US" dirty="0"/>
          </a:p>
          <a:p>
            <a:r>
              <a:rPr lang="en-US" dirty="0"/>
              <a:t>There are also tutorials and help functions built in.</a:t>
            </a:r>
          </a:p>
        </p:txBody>
      </p:sp>
      <p:sp>
        <p:nvSpPr>
          <p:cNvPr id="3" name="Slide Number Placeholder 2">
            <a:extLst>
              <a:ext uri="{FF2B5EF4-FFF2-40B4-BE49-F238E27FC236}">
                <a16:creationId xmlns:a16="http://schemas.microsoft.com/office/drawing/2014/main" id="{90F3E717-3BCD-5E48-831C-0E2193237BF2}"/>
              </a:ext>
            </a:extLst>
          </p:cNvPr>
          <p:cNvSpPr>
            <a:spLocks noGrp="1"/>
          </p:cNvSpPr>
          <p:nvPr>
            <p:ph type="sldNum" sz="quarter" idx="12"/>
          </p:nvPr>
        </p:nvSpPr>
        <p:spPr/>
        <p:txBody>
          <a:bodyPr/>
          <a:lstStyle/>
          <a:p>
            <a:fld id="{039594E2-DD67-8748-9F72-46C8CFC01FDA}" type="slidenum">
              <a:rPr lang="en-US" smtClean="0"/>
              <a:t>14</a:t>
            </a:fld>
            <a:endParaRPr lang="en-US"/>
          </a:p>
        </p:txBody>
      </p:sp>
      <p:sp>
        <p:nvSpPr>
          <p:cNvPr id="4" name="Title 3">
            <a:extLst>
              <a:ext uri="{FF2B5EF4-FFF2-40B4-BE49-F238E27FC236}">
                <a16:creationId xmlns:a16="http://schemas.microsoft.com/office/drawing/2014/main" id="{50866C9D-4D03-B542-9B0F-5DAA730D580D}"/>
              </a:ext>
            </a:extLst>
          </p:cNvPr>
          <p:cNvSpPr>
            <a:spLocks noGrp="1"/>
          </p:cNvSpPr>
          <p:nvPr>
            <p:ph type="title"/>
          </p:nvPr>
        </p:nvSpPr>
        <p:spPr/>
        <p:txBody>
          <a:bodyPr/>
          <a:lstStyle/>
          <a:p>
            <a:r>
              <a:rPr lang="en-US" dirty="0"/>
              <a:t>Git Command Summary</a:t>
            </a:r>
          </a:p>
        </p:txBody>
      </p:sp>
      <p:pic>
        <p:nvPicPr>
          <p:cNvPr id="6" name="Picture 5">
            <a:extLst>
              <a:ext uri="{FF2B5EF4-FFF2-40B4-BE49-F238E27FC236}">
                <a16:creationId xmlns:a16="http://schemas.microsoft.com/office/drawing/2014/main" id="{9CAA08AA-DFF9-814C-8D8F-BA927F9229E0}"/>
              </a:ext>
            </a:extLst>
          </p:cNvPr>
          <p:cNvPicPr>
            <a:picLocks noChangeAspect="1"/>
          </p:cNvPicPr>
          <p:nvPr/>
        </p:nvPicPr>
        <p:blipFill>
          <a:blip r:embed="rId2"/>
          <a:stretch>
            <a:fillRect/>
          </a:stretch>
        </p:blipFill>
        <p:spPr>
          <a:xfrm>
            <a:off x="41123" y="981543"/>
            <a:ext cx="5602050" cy="5842590"/>
          </a:xfrm>
          <a:prstGeom prst="rect">
            <a:avLst/>
          </a:prstGeom>
        </p:spPr>
      </p:pic>
    </p:spTree>
    <p:extLst>
      <p:ext uri="{BB962C8B-B14F-4D97-AF65-F5344CB8AC3E}">
        <p14:creationId xmlns:p14="http://schemas.microsoft.com/office/powerpoint/2010/main" val="47331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6B4D96-24A1-A24C-A330-5C12A3927558}"/>
              </a:ext>
            </a:extLst>
          </p:cNvPr>
          <p:cNvSpPr>
            <a:spLocks noGrp="1"/>
          </p:cNvSpPr>
          <p:nvPr>
            <p:ph idx="1"/>
          </p:nvPr>
        </p:nvSpPr>
        <p:spPr/>
        <p:txBody>
          <a:bodyPr>
            <a:normAutofit/>
          </a:bodyPr>
          <a:lstStyle/>
          <a:p>
            <a:r>
              <a:rPr lang="en-US" dirty="0"/>
              <a:t>The </a:t>
            </a:r>
            <a:r>
              <a:rPr lang="en-US" b="1" i="1" dirty="0"/>
              <a:t>single most important thing </a:t>
            </a:r>
            <a:r>
              <a:rPr lang="en-US" dirty="0"/>
              <a:t>to remember is that if you ever have any questions about a certain Git command, you can always use the help flag.</a:t>
            </a:r>
          </a:p>
          <a:p>
            <a:endParaRPr lang="en-US" dirty="0"/>
          </a:p>
          <a:p>
            <a:endParaRPr lang="en-US" dirty="0"/>
          </a:p>
          <a:p>
            <a:r>
              <a:rPr lang="en-US" dirty="0"/>
              <a:t>For example:</a:t>
            </a:r>
          </a:p>
          <a:p>
            <a:endParaRPr lang="en-US" dirty="0"/>
          </a:p>
          <a:p>
            <a:endParaRPr lang="en-US" dirty="0"/>
          </a:p>
          <a:p>
            <a:r>
              <a:rPr lang="en-US" dirty="0"/>
              <a:t>This will take you to a screen that displays the documentation for the command you are using. To exit this screen, press the q key.</a:t>
            </a:r>
          </a:p>
        </p:txBody>
      </p:sp>
      <p:sp>
        <p:nvSpPr>
          <p:cNvPr id="3" name="Slide Number Placeholder 2">
            <a:extLst>
              <a:ext uri="{FF2B5EF4-FFF2-40B4-BE49-F238E27FC236}">
                <a16:creationId xmlns:a16="http://schemas.microsoft.com/office/drawing/2014/main" id="{6A4F295E-5A11-2F4C-B5E5-1E5DAADB59F0}"/>
              </a:ext>
            </a:extLst>
          </p:cNvPr>
          <p:cNvSpPr>
            <a:spLocks noGrp="1"/>
          </p:cNvSpPr>
          <p:nvPr>
            <p:ph type="sldNum" sz="quarter" idx="12"/>
          </p:nvPr>
        </p:nvSpPr>
        <p:spPr/>
        <p:txBody>
          <a:bodyPr/>
          <a:lstStyle/>
          <a:p>
            <a:fld id="{039594E2-DD67-8748-9F72-46C8CFC01FDA}" type="slidenum">
              <a:rPr lang="en-US" smtClean="0"/>
              <a:t>15</a:t>
            </a:fld>
            <a:endParaRPr lang="en-US"/>
          </a:p>
        </p:txBody>
      </p:sp>
      <p:sp>
        <p:nvSpPr>
          <p:cNvPr id="4" name="Title 3">
            <a:extLst>
              <a:ext uri="{FF2B5EF4-FFF2-40B4-BE49-F238E27FC236}">
                <a16:creationId xmlns:a16="http://schemas.microsoft.com/office/drawing/2014/main" id="{6B377D47-7AD9-4548-B20F-36122F2AA177}"/>
              </a:ext>
            </a:extLst>
          </p:cNvPr>
          <p:cNvSpPr>
            <a:spLocks noGrp="1"/>
          </p:cNvSpPr>
          <p:nvPr>
            <p:ph type="title"/>
          </p:nvPr>
        </p:nvSpPr>
        <p:spPr/>
        <p:txBody>
          <a:bodyPr/>
          <a:lstStyle/>
          <a:p>
            <a:r>
              <a:rPr lang="en-US" dirty="0"/>
              <a:t>The Help Function</a:t>
            </a:r>
          </a:p>
        </p:txBody>
      </p:sp>
      <p:pic>
        <p:nvPicPr>
          <p:cNvPr id="6" name="Picture 5">
            <a:extLst>
              <a:ext uri="{FF2B5EF4-FFF2-40B4-BE49-F238E27FC236}">
                <a16:creationId xmlns:a16="http://schemas.microsoft.com/office/drawing/2014/main" id="{0C024BB2-CCDD-A042-BC20-A55C7F4A3123}"/>
              </a:ext>
            </a:extLst>
          </p:cNvPr>
          <p:cNvPicPr>
            <a:picLocks noChangeAspect="1"/>
          </p:cNvPicPr>
          <p:nvPr/>
        </p:nvPicPr>
        <p:blipFill>
          <a:blip r:embed="rId3"/>
          <a:stretch>
            <a:fillRect/>
          </a:stretch>
        </p:blipFill>
        <p:spPr>
          <a:xfrm>
            <a:off x="4121150" y="3418722"/>
            <a:ext cx="3949700" cy="495300"/>
          </a:xfrm>
          <a:prstGeom prst="rect">
            <a:avLst/>
          </a:prstGeom>
        </p:spPr>
      </p:pic>
    </p:spTree>
    <p:extLst>
      <p:ext uri="{BB962C8B-B14F-4D97-AF65-F5344CB8AC3E}">
        <p14:creationId xmlns:p14="http://schemas.microsoft.com/office/powerpoint/2010/main" val="376296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3EB388-298E-4803-861B-07927A8E2608}"/>
              </a:ext>
            </a:extLst>
          </p:cNvPr>
          <p:cNvSpPr>
            <a:spLocks noGrp="1"/>
          </p:cNvSpPr>
          <p:nvPr>
            <p:ph idx="1"/>
          </p:nvPr>
        </p:nvSpPr>
        <p:spPr/>
        <p:txBody>
          <a:bodyPr/>
          <a:lstStyle/>
          <a:p>
            <a:r>
              <a:rPr lang="en-US" dirty="0"/>
              <a:t>A repository, or </a:t>
            </a:r>
            <a:r>
              <a:rPr lang="en-US" i="1" dirty="0"/>
              <a:t>repo</a:t>
            </a:r>
            <a:r>
              <a:rPr lang="en-US" dirty="0"/>
              <a:t> for short, is a data structure that stores all the metadata for a set of files in a directory.</a:t>
            </a:r>
          </a:p>
          <a:p>
            <a:endParaRPr lang="en-US" dirty="0"/>
          </a:p>
          <a:p>
            <a:r>
              <a:rPr lang="en-US" dirty="0"/>
              <a:t>To simplify, you can think of it as a place where we store all our files and keep track of the history of the files themselves.</a:t>
            </a:r>
          </a:p>
          <a:p>
            <a:endParaRPr lang="en-US" dirty="0"/>
          </a:p>
          <a:p>
            <a:r>
              <a:rPr lang="en-US" dirty="0"/>
              <a:t>To create a new repo locally, you would make a new directory, change to it, and use the command:</a:t>
            </a:r>
          </a:p>
        </p:txBody>
      </p:sp>
      <p:sp>
        <p:nvSpPr>
          <p:cNvPr id="3" name="Slide Number Placeholder 2">
            <a:extLst>
              <a:ext uri="{FF2B5EF4-FFF2-40B4-BE49-F238E27FC236}">
                <a16:creationId xmlns:a16="http://schemas.microsoft.com/office/drawing/2014/main" id="{E7162F18-32EF-43A5-B8BE-274FD82C14FD}"/>
              </a:ext>
            </a:extLst>
          </p:cNvPr>
          <p:cNvSpPr>
            <a:spLocks noGrp="1"/>
          </p:cNvSpPr>
          <p:nvPr>
            <p:ph type="sldNum" sz="quarter" idx="12"/>
          </p:nvPr>
        </p:nvSpPr>
        <p:spPr/>
        <p:txBody>
          <a:bodyPr/>
          <a:lstStyle/>
          <a:p>
            <a:fld id="{039594E2-DD67-8748-9F72-46C8CFC01FDA}" type="slidenum">
              <a:rPr lang="en-US" smtClean="0"/>
              <a:t>16</a:t>
            </a:fld>
            <a:endParaRPr lang="en-US"/>
          </a:p>
        </p:txBody>
      </p:sp>
      <p:sp>
        <p:nvSpPr>
          <p:cNvPr id="4" name="Title 3">
            <a:extLst>
              <a:ext uri="{FF2B5EF4-FFF2-40B4-BE49-F238E27FC236}">
                <a16:creationId xmlns:a16="http://schemas.microsoft.com/office/drawing/2014/main" id="{6F9BBADC-0BD7-4B5A-A192-A94B70E0C582}"/>
              </a:ext>
            </a:extLst>
          </p:cNvPr>
          <p:cNvSpPr>
            <a:spLocks noGrp="1"/>
          </p:cNvSpPr>
          <p:nvPr>
            <p:ph type="title"/>
          </p:nvPr>
        </p:nvSpPr>
        <p:spPr/>
        <p:txBody>
          <a:bodyPr/>
          <a:lstStyle/>
          <a:p>
            <a:r>
              <a:rPr lang="en-US" dirty="0"/>
              <a:t>Repositories</a:t>
            </a:r>
          </a:p>
        </p:txBody>
      </p:sp>
      <p:pic>
        <p:nvPicPr>
          <p:cNvPr id="8" name="Picture 7">
            <a:extLst>
              <a:ext uri="{FF2B5EF4-FFF2-40B4-BE49-F238E27FC236}">
                <a16:creationId xmlns:a16="http://schemas.microsoft.com/office/drawing/2014/main" id="{2EC60054-39E9-944B-9912-6D0518AB8981}"/>
              </a:ext>
            </a:extLst>
          </p:cNvPr>
          <p:cNvPicPr>
            <a:picLocks noChangeAspect="1"/>
          </p:cNvPicPr>
          <p:nvPr/>
        </p:nvPicPr>
        <p:blipFill>
          <a:blip r:embed="rId2"/>
          <a:stretch>
            <a:fillRect/>
          </a:stretch>
        </p:blipFill>
        <p:spPr>
          <a:xfrm>
            <a:off x="5150556" y="5043310"/>
            <a:ext cx="1828801" cy="457200"/>
          </a:xfrm>
          <a:prstGeom prst="rect">
            <a:avLst/>
          </a:prstGeom>
        </p:spPr>
      </p:pic>
    </p:spTree>
    <p:extLst>
      <p:ext uri="{BB962C8B-B14F-4D97-AF65-F5344CB8AC3E}">
        <p14:creationId xmlns:p14="http://schemas.microsoft.com/office/powerpoint/2010/main" val="1190518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1086F0-7DAC-4392-A34D-C48061C1670C}"/>
              </a:ext>
            </a:extLst>
          </p:cNvPr>
          <p:cNvSpPr>
            <a:spLocks noGrp="1"/>
          </p:cNvSpPr>
          <p:nvPr>
            <p:ph idx="1"/>
          </p:nvPr>
        </p:nvSpPr>
        <p:spPr>
          <a:xfrm>
            <a:off x="838200" y="1155781"/>
            <a:ext cx="10515600" cy="5021182"/>
          </a:xfrm>
        </p:spPr>
        <p:txBody>
          <a:bodyPr>
            <a:normAutofit fontScale="85000" lnSpcReduction="20000"/>
          </a:bodyPr>
          <a:lstStyle/>
          <a:p>
            <a:r>
              <a:rPr lang="en-US" dirty="0"/>
              <a:t>If we have an existing repo, we can easily create a copy of it using git </a:t>
            </a:r>
            <a:r>
              <a:rPr lang="en-US" i="1" dirty="0"/>
              <a:t>clone</a:t>
            </a:r>
            <a:r>
              <a:rPr lang="en-US" dirty="0"/>
              <a:t>.</a:t>
            </a:r>
          </a:p>
          <a:p>
            <a:endParaRPr lang="en-US" dirty="0"/>
          </a:p>
          <a:p>
            <a:r>
              <a:rPr lang="en-US" dirty="0"/>
              <a:t>Cloning works both locally and remotely.</a:t>
            </a:r>
          </a:p>
          <a:p>
            <a:endParaRPr lang="en-US" dirty="0"/>
          </a:p>
          <a:p>
            <a:r>
              <a:rPr lang="en-US" dirty="0"/>
              <a:t>Local:</a:t>
            </a:r>
          </a:p>
          <a:p>
            <a:endParaRPr lang="en-US" dirty="0"/>
          </a:p>
          <a:p>
            <a:r>
              <a:rPr lang="en-US" dirty="0"/>
              <a:t>Remote:</a:t>
            </a:r>
          </a:p>
          <a:p>
            <a:endParaRPr lang="en-US" dirty="0"/>
          </a:p>
          <a:p>
            <a:pPr marL="0" indent="0">
              <a:buNone/>
            </a:pPr>
            <a:endParaRPr lang="en-US" dirty="0"/>
          </a:p>
          <a:p>
            <a:pPr marL="0" indent="0">
              <a:buNone/>
            </a:pPr>
            <a:endParaRPr lang="en-US" dirty="0"/>
          </a:p>
          <a:p>
            <a:pPr marL="0" indent="0">
              <a:buNone/>
            </a:pPr>
            <a:endParaRPr lang="en-US" dirty="0"/>
          </a:p>
          <a:p>
            <a:r>
              <a:rPr lang="en-US" dirty="0"/>
              <a:t>Most of the time, we start a remote repo (on </a:t>
            </a:r>
            <a:r>
              <a:rPr lang="en-US" dirty="0" err="1"/>
              <a:t>Github</a:t>
            </a:r>
            <a:r>
              <a:rPr lang="en-US" dirty="0"/>
              <a:t>) and then clone a local version to our computer.</a:t>
            </a:r>
          </a:p>
          <a:p>
            <a:pPr marL="0" indent="0">
              <a:buNone/>
            </a:pPr>
            <a:endParaRPr lang="en-US" dirty="0"/>
          </a:p>
        </p:txBody>
      </p:sp>
      <p:sp>
        <p:nvSpPr>
          <p:cNvPr id="3" name="Slide Number Placeholder 2">
            <a:extLst>
              <a:ext uri="{FF2B5EF4-FFF2-40B4-BE49-F238E27FC236}">
                <a16:creationId xmlns:a16="http://schemas.microsoft.com/office/drawing/2014/main" id="{1C5F6632-62A9-4A6C-A8EB-CD0265AF6B7D}"/>
              </a:ext>
            </a:extLst>
          </p:cNvPr>
          <p:cNvSpPr>
            <a:spLocks noGrp="1"/>
          </p:cNvSpPr>
          <p:nvPr>
            <p:ph type="sldNum" sz="quarter" idx="12"/>
          </p:nvPr>
        </p:nvSpPr>
        <p:spPr/>
        <p:txBody>
          <a:bodyPr/>
          <a:lstStyle/>
          <a:p>
            <a:fld id="{039594E2-DD67-8748-9F72-46C8CFC01FDA}" type="slidenum">
              <a:rPr lang="en-US" smtClean="0"/>
              <a:t>17</a:t>
            </a:fld>
            <a:endParaRPr lang="en-US"/>
          </a:p>
        </p:txBody>
      </p:sp>
      <p:sp>
        <p:nvSpPr>
          <p:cNvPr id="4" name="Title 3">
            <a:extLst>
              <a:ext uri="{FF2B5EF4-FFF2-40B4-BE49-F238E27FC236}">
                <a16:creationId xmlns:a16="http://schemas.microsoft.com/office/drawing/2014/main" id="{065A5BF3-F59E-4DDD-877A-B47ADE6CCFFB}"/>
              </a:ext>
            </a:extLst>
          </p:cNvPr>
          <p:cNvSpPr>
            <a:spLocks noGrp="1"/>
          </p:cNvSpPr>
          <p:nvPr>
            <p:ph type="title"/>
          </p:nvPr>
        </p:nvSpPr>
        <p:spPr/>
        <p:txBody>
          <a:bodyPr/>
          <a:lstStyle/>
          <a:p>
            <a:r>
              <a:rPr lang="en-US" dirty="0"/>
              <a:t>Cloning</a:t>
            </a:r>
          </a:p>
        </p:txBody>
      </p:sp>
      <p:pic>
        <p:nvPicPr>
          <p:cNvPr id="6" name="Picture 5">
            <a:extLst>
              <a:ext uri="{FF2B5EF4-FFF2-40B4-BE49-F238E27FC236}">
                <a16:creationId xmlns:a16="http://schemas.microsoft.com/office/drawing/2014/main" id="{3555554E-D127-5A4D-B80C-291142BF96DC}"/>
              </a:ext>
            </a:extLst>
          </p:cNvPr>
          <p:cNvPicPr>
            <a:picLocks noChangeAspect="1"/>
          </p:cNvPicPr>
          <p:nvPr/>
        </p:nvPicPr>
        <p:blipFill>
          <a:blip r:embed="rId3"/>
          <a:stretch>
            <a:fillRect/>
          </a:stretch>
        </p:blipFill>
        <p:spPr>
          <a:xfrm>
            <a:off x="2758722" y="2582095"/>
            <a:ext cx="5851878" cy="423136"/>
          </a:xfrm>
          <a:prstGeom prst="rect">
            <a:avLst/>
          </a:prstGeom>
        </p:spPr>
      </p:pic>
      <p:grpSp>
        <p:nvGrpSpPr>
          <p:cNvPr id="12" name="Group 11">
            <a:extLst>
              <a:ext uri="{FF2B5EF4-FFF2-40B4-BE49-F238E27FC236}">
                <a16:creationId xmlns:a16="http://schemas.microsoft.com/office/drawing/2014/main" id="{A857B1EA-B6AC-9D48-BA8E-CCC0F83BBAA2}"/>
              </a:ext>
            </a:extLst>
          </p:cNvPr>
          <p:cNvGrpSpPr/>
          <p:nvPr/>
        </p:nvGrpSpPr>
        <p:grpSpPr>
          <a:xfrm>
            <a:off x="2758722" y="3328961"/>
            <a:ext cx="7618585" cy="1318899"/>
            <a:chOff x="2756654" y="4578900"/>
            <a:chExt cx="7618585" cy="1318899"/>
          </a:xfrm>
        </p:grpSpPr>
        <p:pic>
          <p:nvPicPr>
            <p:cNvPr id="8" name="Picture 7">
              <a:extLst>
                <a:ext uri="{FF2B5EF4-FFF2-40B4-BE49-F238E27FC236}">
                  <a16:creationId xmlns:a16="http://schemas.microsoft.com/office/drawing/2014/main" id="{3EF0EB2C-9FF0-5A4E-B441-DF680AB16018}"/>
                </a:ext>
              </a:extLst>
            </p:cNvPr>
            <p:cNvPicPr>
              <a:picLocks noChangeAspect="1"/>
            </p:cNvPicPr>
            <p:nvPr/>
          </p:nvPicPr>
          <p:blipFill>
            <a:blip r:embed="rId4"/>
            <a:stretch>
              <a:fillRect/>
            </a:stretch>
          </p:blipFill>
          <p:spPr>
            <a:xfrm>
              <a:off x="2756654" y="4578900"/>
              <a:ext cx="7225546" cy="457200"/>
            </a:xfrm>
            <a:prstGeom prst="rect">
              <a:avLst/>
            </a:prstGeom>
          </p:spPr>
        </p:pic>
        <p:grpSp>
          <p:nvGrpSpPr>
            <p:cNvPr id="11" name="Group 10">
              <a:extLst>
                <a:ext uri="{FF2B5EF4-FFF2-40B4-BE49-F238E27FC236}">
                  <a16:creationId xmlns:a16="http://schemas.microsoft.com/office/drawing/2014/main" id="{568B5EFA-AC61-BC45-9632-0368EEE62B71}"/>
                </a:ext>
              </a:extLst>
            </p:cNvPr>
            <p:cNvGrpSpPr/>
            <p:nvPr/>
          </p:nvGrpSpPr>
          <p:grpSpPr>
            <a:xfrm>
              <a:off x="4392127" y="5097163"/>
              <a:ext cx="5983112" cy="800636"/>
              <a:chOff x="4392127" y="5097163"/>
              <a:chExt cx="5983112" cy="800636"/>
            </a:xfrm>
          </p:grpSpPr>
          <p:sp>
            <p:nvSpPr>
              <p:cNvPr id="9" name="Left Brace 8">
                <a:extLst>
                  <a:ext uri="{FF2B5EF4-FFF2-40B4-BE49-F238E27FC236}">
                    <a16:creationId xmlns:a16="http://schemas.microsoft.com/office/drawing/2014/main" id="{B3ACC168-B80C-014C-A7B9-CA261B5EDC22}"/>
                  </a:ext>
                </a:extLst>
              </p:cNvPr>
              <p:cNvSpPr/>
              <p:nvPr/>
            </p:nvSpPr>
            <p:spPr>
              <a:xfrm rot="16200000">
                <a:off x="7183420" y="2698909"/>
                <a:ext cx="400526" cy="519703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CB6F31C-C8EB-7244-A31A-97F21A398DA5}"/>
                  </a:ext>
                </a:extLst>
              </p:cNvPr>
              <p:cNvSpPr txBox="1"/>
              <p:nvPr/>
            </p:nvSpPr>
            <p:spPr>
              <a:xfrm>
                <a:off x="4392127" y="5497689"/>
                <a:ext cx="5983112" cy="400110"/>
              </a:xfrm>
              <a:prstGeom prst="rect">
                <a:avLst/>
              </a:prstGeom>
              <a:noFill/>
            </p:spPr>
            <p:txBody>
              <a:bodyPr wrap="square" rtlCol="0">
                <a:spAutoFit/>
              </a:bodyPr>
              <a:lstStyle/>
              <a:p>
                <a:r>
                  <a:rPr lang="en-US" sz="2000" dirty="0">
                    <a:latin typeface="Cambria" panose="02040503050406030204" pitchFamily="18" charset="0"/>
                  </a:rPr>
                  <a:t>This can also be replaced with an HTTPS or SSH URL</a:t>
                </a:r>
              </a:p>
            </p:txBody>
          </p:sp>
        </p:grpSp>
      </p:grpSp>
    </p:spTree>
    <p:extLst>
      <p:ext uri="{BB962C8B-B14F-4D97-AF65-F5344CB8AC3E}">
        <p14:creationId xmlns:p14="http://schemas.microsoft.com/office/powerpoint/2010/main" val="3535367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CFC55-FE6E-4F29-BC8D-FB6119B0D3A7}"/>
              </a:ext>
            </a:extLst>
          </p:cNvPr>
          <p:cNvSpPr>
            <a:spLocks noGrp="1"/>
          </p:cNvSpPr>
          <p:nvPr>
            <p:ph idx="1"/>
          </p:nvPr>
        </p:nvSpPr>
        <p:spPr>
          <a:xfrm>
            <a:off x="239888" y="1167775"/>
            <a:ext cx="6138333" cy="5368492"/>
          </a:xfrm>
        </p:spPr>
        <p:txBody>
          <a:bodyPr>
            <a:normAutofit lnSpcReduction="10000"/>
          </a:bodyPr>
          <a:lstStyle/>
          <a:p>
            <a:pPr marL="0" indent="0">
              <a:buNone/>
            </a:pPr>
            <a:r>
              <a:rPr lang="en-US" dirty="0"/>
              <a:t>In the local repo on your computer, there is a certain workflow as to how you make changes and “save” them:</a:t>
            </a:r>
          </a:p>
          <a:p>
            <a:pPr marL="0" indent="0">
              <a:buNone/>
            </a:pPr>
            <a:endParaRPr lang="en-US" dirty="0"/>
          </a:p>
          <a:p>
            <a:pPr marL="971550" lvl="1" indent="-514350">
              <a:buFont typeface="+mj-lt"/>
              <a:buAutoNum type="arabicPeriod"/>
            </a:pPr>
            <a:r>
              <a:rPr lang="en-US" i="1" dirty="0"/>
              <a:t>Working Directory </a:t>
            </a:r>
            <a:r>
              <a:rPr lang="en-US" dirty="0"/>
              <a:t>– this is where the actual files are located.</a:t>
            </a:r>
          </a:p>
          <a:p>
            <a:pPr marL="971550" lvl="1" indent="-514350">
              <a:buFont typeface="+mj-lt"/>
              <a:buAutoNum type="arabicPeriod"/>
            </a:pPr>
            <a:endParaRPr lang="en-US" dirty="0"/>
          </a:p>
          <a:p>
            <a:pPr marL="971550" lvl="1" indent="-514350">
              <a:buFont typeface="+mj-lt"/>
              <a:buAutoNum type="arabicPeriod"/>
            </a:pPr>
            <a:r>
              <a:rPr lang="en-US" i="1" dirty="0"/>
              <a:t>Index</a:t>
            </a:r>
            <a:r>
              <a:rPr lang="en-US" dirty="0"/>
              <a:t> – this is basically a staging area where you add all the changes you’ve made.</a:t>
            </a:r>
          </a:p>
          <a:p>
            <a:pPr marL="971550" lvl="1" indent="-514350">
              <a:buFont typeface="+mj-lt"/>
              <a:buAutoNum type="arabicPeriod"/>
            </a:pPr>
            <a:endParaRPr lang="en-US" dirty="0"/>
          </a:p>
          <a:p>
            <a:pPr marL="971550" lvl="1" indent="-514350">
              <a:buFont typeface="+mj-lt"/>
              <a:buAutoNum type="arabicPeriod"/>
            </a:pPr>
            <a:r>
              <a:rPr lang="en-US" i="1" dirty="0"/>
              <a:t>Head</a:t>
            </a:r>
            <a:r>
              <a:rPr lang="en-US" dirty="0"/>
              <a:t> – this points to the last commit that was made. Once you’ve staged all the changes you want to make, you commit them and update the head.</a:t>
            </a:r>
          </a:p>
        </p:txBody>
      </p:sp>
      <p:sp>
        <p:nvSpPr>
          <p:cNvPr id="3" name="Slide Number Placeholder 2">
            <a:extLst>
              <a:ext uri="{FF2B5EF4-FFF2-40B4-BE49-F238E27FC236}">
                <a16:creationId xmlns:a16="http://schemas.microsoft.com/office/drawing/2014/main" id="{4D1AA21A-18AF-4979-891D-9EDE28C6BF97}"/>
              </a:ext>
            </a:extLst>
          </p:cNvPr>
          <p:cNvSpPr>
            <a:spLocks noGrp="1"/>
          </p:cNvSpPr>
          <p:nvPr>
            <p:ph type="sldNum" sz="quarter" idx="12"/>
          </p:nvPr>
        </p:nvSpPr>
        <p:spPr/>
        <p:txBody>
          <a:bodyPr/>
          <a:lstStyle/>
          <a:p>
            <a:fld id="{039594E2-DD67-8748-9F72-46C8CFC01FDA}" type="slidenum">
              <a:rPr lang="en-US" smtClean="0"/>
              <a:t>18</a:t>
            </a:fld>
            <a:endParaRPr lang="en-US"/>
          </a:p>
        </p:txBody>
      </p:sp>
      <p:sp>
        <p:nvSpPr>
          <p:cNvPr id="4" name="Title 3">
            <a:extLst>
              <a:ext uri="{FF2B5EF4-FFF2-40B4-BE49-F238E27FC236}">
                <a16:creationId xmlns:a16="http://schemas.microsoft.com/office/drawing/2014/main" id="{FFA86130-8C47-49B6-9099-C35A0B47C56B}"/>
              </a:ext>
            </a:extLst>
          </p:cNvPr>
          <p:cNvSpPr>
            <a:spLocks noGrp="1"/>
          </p:cNvSpPr>
          <p:nvPr>
            <p:ph type="title"/>
          </p:nvPr>
        </p:nvSpPr>
        <p:spPr/>
        <p:txBody>
          <a:bodyPr/>
          <a:lstStyle/>
          <a:p>
            <a:r>
              <a:rPr lang="en-US" dirty="0"/>
              <a:t>Workflow</a:t>
            </a:r>
          </a:p>
        </p:txBody>
      </p:sp>
      <p:pic>
        <p:nvPicPr>
          <p:cNvPr id="5" name="Picture 4">
            <a:extLst>
              <a:ext uri="{FF2B5EF4-FFF2-40B4-BE49-F238E27FC236}">
                <a16:creationId xmlns:a16="http://schemas.microsoft.com/office/drawing/2014/main" id="{0234EC7A-96F1-8640-891B-57A72E660C9D}"/>
              </a:ext>
            </a:extLst>
          </p:cNvPr>
          <p:cNvPicPr>
            <a:picLocks noChangeAspect="1"/>
          </p:cNvPicPr>
          <p:nvPr/>
        </p:nvPicPr>
        <p:blipFill>
          <a:blip r:embed="rId2"/>
          <a:stretch>
            <a:fillRect/>
          </a:stretch>
        </p:blipFill>
        <p:spPr>
          <a:xfrm>
            <a:off x="6104800" y="2035832"/>
            <a:ext cx="5940444" cy="3429177"/>
          </a:xfrm>
          <a:prstGeom prst="rect">
            <a:avLst/>
          </a:prstGeom>
        </p:spPr>
      </p:pic>
    </p:spTree>
    <p:extLst>
      <p:ext uri="{BB962C8B-B14F-4D97-AF65-F5344CB8AC3E}">
        <p14:creationId xmlns:p14="http://schemas.microsoft.com/office/powerpoint/2010/main" val="88450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F2037A-6C5B-774D-81A7-83D17352C0DB}"/>
              </a:ext>
            </a:extLst>
          </p:cNvPr>
          <p:cNvSpPr>
            <a:spLocks noGrp="1"/>
          </p:cNvSpPr>
          <p:nvPr>
            <p:ph idx="1"/>
          </p:nvPr>
        </p:nvSpPr>
        <p:spPr>
          <a:xfrm>
            <a:off x="352978" y="1155781"/>
            <a:ext cx="6002867" cy="5021182"/>
          </a:xfrm>
        </p:spPr>
        <p:txBody>
          <a:bodyPr/>
          <a:lstStyle/>
          <a:p>
            <a:r>
              <a:rPr lang="en-US" dirty="0"/>
              <a:t>Git stores the content of your files in objects (here, they are called “blobs”).</a:t>
            </a:r>
          </a:p>
          <a:p>
            <a:endParaRPr lang="en-US" dirty="0"/>
          </a:p>
          <a:p>
            <a:r>
              <a:rPr lang="en-US" dirty="0"/>
              <a:t>Your folders turn into objects called “trees” that contain other trees and blobs.</a:t>
            </a:r>
          </a:p>
          <a:p>
            <a:endParaRPr lang="en-US" dirty="0"/>
          </a:p>
          <a:p>
            <a:r>
              <a:rPr lang="en-US" dirty="0"/>
              <a:t>A commit is a type of object that contains a tree. Once created, objects cannot change.</a:t>
            </a:r>
          </a:p>
        </p:txBody>
      </p:sp>
      <p:sp>
        <p:nvSpPr>
          <p:cNvPr id="3" name="Slide Number Placeholder 2">
            <a:extLst>
              <a:ext uri="{FF2B5EF4-FFF2-40B4-BE49-F238E27FC236}">
                <a16:creationId xmlns:a16="http://schemas.microsoft.com/office/drawing/2014/main" id="{58CC4C85-03F8-5D46-AA18-DA2A66FECE9D}"/>
              </a:ext>
            </a:extLst>
          </p:cNvPr>
          <p:cNvSpPr>
            <a:spLocks noGrp="1"/>
          </p:cNvSpPr>
          <p:nvPr>
            <p:ph type="sldNum" sz="quarter" idx="12"/>
          </p:nvPr>
        </p:nvSpPr>
        <p:spPr/>
        <p:txBody>
          <a:bodyPr/>
          <a:lstStyle/>
          <a:p>
            <a:fld id="{039594E2-DD67-8748-9F72-46C8CFC01FDA}" type="slidenum">
              <a:rPr lang="en-US" smtClean="0"/>
              <a:t>19</a:t>
            </a:fld>
            <a:endParaRPr lang="en-US"/>
          </a:p>
        </p:txBody>
      </p:sp>
      <p:sp>
        <p:nvSpPr>
          <p:cNvPr id="4" name="Title 3">
            <a:extLst>
              <a:ext uri="{FF2B5EF4-FFF2-40B4-BE49-F238E27FC236}">
                <a16:creationId xmlns:a16="http://schemas.microsoft.com/office/drawing/2014/main" id="{0335C316-E2C9-A244-94CC-2A4E90F79A19}"/>
              </a:ext>
            </a:extLst>
          </p:cNvPr>
          <p:cNvSpPr>
            <a:spLocks noGrp="1"/>
          </p:cNvSpPr>
          <p:nvPr>
            <p:ph type="title"/>
          </p:nvPr>
        </p:nvSpPr>
        <p:spPr/>
        <p:txBody>
          <a:bodyPr/>
          <a:lstStyle/>
          <a:p>
            <a:r>
              <a:rPr lang="en-US" dirty="0"/>
              <a:t>How Exactly Does Git Work?</a:t>
            </a:r>
          </a:p>
        </p:txBody>
      </p:sp>
      <p:sp>
        <p:nvSpPr>
          <p:cNvPr id="5" name="TextBox 4">
            <a:extLst>
              <a:ext uri="{FF2B5EF4-FFF2-40B4-BE49-F238E27FC236}">
                <a16:creationId xmlns:a16="http://schemas.microsoft.com/office/drawing/2014/main" id="{F3118D79-76BC-9846-908F-00505730596E}"/>
              </a:ext>
            </a:extLst>
          </p:cNvPr>
          <p:cNvSpPr txBox="1"/>
          <p:nvPr/>
        </p:nvSpPr>
        <p:spPr>
          <a:xfrm>
            <a:off x="108857" y="6429937"/>
            <a:ext cx="6491111" cy="369332"/>
          </a:xfrm>
          <a:prstGeom prst="rect">
            <a:avLst/>
          </a:prstGeom>
          <a:noFill/>
        </p:spPr>
        <p:txBody>
          <a:bodyPr wrap="square" rtlCol="0">
            <a:spAutoFit/>
          </a:bodyPr>
          <a:lstStyle/>
          <a:p>
            <a:r>
              <a:rPr lang="en-US" dirty="0">
                <a:latin typeface="Cambria" panose="02040503050406030204" pitchFamily="18" charset="0"/>
              </a:rPr>
              <a:t>From David </a:t>
            </a:r>
            <a:r>
              <a:rPr lang="en-US" dirty="0" err="1">
                <a:latin typeface="Cambria" panose="02040503050406030204" pitchFamily="18" charset="0"/>
              </a:rPr>
              <a:t>Gohberg’s</a:t>
            </a:r>
            <a:r>
              <a:rPr lang="en-US" dirty="0">
                <a:latin typeface="Cambria" panose="02040503050406030204" pitchFamily="18" charset="0"/>
              </a:rPr>
              <a:t> “The Biggest Misconception About Git”</a:t>
            </a:r>
          </a:p>
        </p:txBody>
      </p:sp>
      <p:pic>
        <p:nvPicPr>
          <p:cNvPr id="6" name="Picture 5">
            <a:extLst>
              <a:ext uri="{FF2B5EF4-FFF2-40B4-BE49-F238E27FC236}">
                <a16:creationId xmlns:a16="http://schemas.microsoft.com/office/drawing/2014/main" id="{E54E067A-FCA9-9E47-92CD-23418618B2F7}"/>
              </a:ext>
            </a:extLst>
          </p:cNvPr>
          <p:cNvPicPr>
            <a:picLocks noChangeAspect="1"/>
          </p:cNvPicPr>
          <p:nvPr/>
        </p:nvPicPr>
        <p:blipFill>
          <a:blip r:embed="rId3"/>
          <a:stretch>
            <a:fillRect/>
          </a:stretch>
        </p:blipFill>
        <p:spPr>
          <a:xfrm>
            <a:off x="6477665" y="1862667"/>
            <a:ext cx="5582582" cy="3890891"/>
          </a:xfrm>
          <a:prstGeom prst="rect">
            <a:avLst/>
          </a:prstGeom>
        </p:spPr>
      </p:pic>
    </p:spTree>
    <p:extLst>
      <p:ext uri="{BB962C8B-B14F-4D97-AF65-F5344CB8AC3E}">
        <p14:creationId xmlns:p14="http://schemas.microsoft.com/office/powerpoint/2010/main" val="542407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4CC2-BDE0-47F5-89D5-323259FBF7F6}"/>
              </a:ext>
            </a:extLst>
          </p:cNvPr>
          <p:cNvSpPr>
            <a:spLocks noGrp="1"/>
          </p:cNvSpPr>
          <p:nvPr>
            <p:ph type="title"/>
          </p:nvPr>
        </p:nvSpPr>
        <p:spPr/>
        <p:txBody>
          <a:bodyPr/>
          <a:lstStyle/>
          <a:p>
            <a:r>
              <a:rPr lang="en-US" dirty="0"/>
              <a:t>Have you ever…</a:t>
            </a:r>
          </a:p>
        </p:txBody>
      </p:sp>
      <p:sp>
        <p:nvSpPr>
          <p:cNvPr id="3" name="Content Placeholder 2">
            <a:extLst>
              <a:ext uri="{FF2B5EF4-FFF2-40B4-BE49-F238E27FC236}">
                <a16:creationId xmlns:a16="http://schemas.microsoft.com/office/drawing/2014/main" id="{4C0C74F0-DBBF-4F35-86EC-C579F0938F99}"/>
              </a:ext>
            </a:extLst>
          </p:cNvPr>
          <p:cNvSpPr>
            <a:spLocks noGrp="1"/>
          </p:cNvSpPr>
          <p:nvPr>
            <p:ph idx="1"/>
          </p:nvPr>
        </p:nvSpPr>
        <p:spPr/>
        <p:txBody>
          <a:bodyPr/>
          <a:lstStyle/>
          <a:p>
            <a:pPr>
              <a:lnSpc>
                <a:spcPct val="150000"/>
              </a:lnSpc>
            </a:pPr>
            <a:r>
              <a:rPr lang="en-US" dirty="0"/>
              <a:t>Overwritten a file by accident?</a:t>
            </a:r>
          </a:p>
          <a:p>
            <a:pPr>
              <a:lnSpc>
                <a:spcPct val="150000"/>
              </a:lnSpc>
            </a:pPr>
            <a:r>
              <a:rPr lang="en-US" dirty="0"/>
              <a:t>Deleted a file by accident?</a:t>
            </a:r>
          </a:p>
          <a:p>
            <a:pPr>
              <a:lnSpc>
                <a:spcPct val="150000"/>
              </a:lnSpc>
            </a:pPr>
            <a:r>
              <a:rPr lang="en-US" dirty="0"/>
              <a:t>Worked on a project with others, but had issues whenever you had to merge your work?</a:t>
            </a:r>
          </a:p>
          <a:p>
            <a:pPr>
              <a:lnSpc>
                <a:spcPct val="150000"/>
              </a:lnSpc>
            </a:pPr>
            <a:r>
              <a:rPr lang="en-US" dirty="0"/>
              <a:t>Made a lot of edits to something until you thought:</a:t>
            </a:r>
          </a:p>
          <a:p>
            <a:pPr marL="457200" lvl="1" indent="0">
              <a:lnSpc>
                <a:spcPct val="150000"/>
              </a:lnSpc>
              <a:buNone/>
            </a:pPr>
            <a:r>
              <a:rPr lang="en-US" dirty="0"/>
              <a:t>“Huh… what I had in that first version was much better than what I have now…”?</a:t>
            </a:r>
          </a:p>
        </p:txBody>
      </p:sp>
      <p:sp>
        <p:nvSpPr>
          <p:cNvPr id="4" name="Slide Number Placeholder 3">
            <a:extLst>
              <a:ext uri="{FF2B5EF4-FFF2-40B4-BE49-F238E27FC236}">
                <a16:creationId xmlns:a16="http://schemas.microsoft.com/office/drawing/2014/main" id="{00F1CD03-10A2-4B17-B87D-2C502CE08BB6}"/>
              </a:ext>
            </a:extLst>
          </p:cNvPr>
          <p:cNvSpPr>
            <a:spLocks noGrp="1"/>
          </p:cNvSpPr>
          <p:nvPr>
            <p:ph type="sldNum" sz="quarter" idx="12"/>
          </p:nvPr>
        </p:nvSpPr>
        <p:spPr/>
        <p:txBody>
          <a:bodyPr/>
          <a:lstStyle/>
          <a:p>
            <a:fld id="{0CFEC368-1D7A-4F81-ABF6-AE0E36BAF64C}" type="slidenum">
              <a:rPr lang="en-US" smtClean="0"/>
              <a:pPr/>
              <a:t>2</a:t>
            </a:fld>
            <a:endParaRPr lang="en-US"/>
          </a:p>
        </p:txBody>
      </p:sp>
    </p:spTree>
    <p:extLst>
      <p:ext uri="{BB962C8B-B14F-4D97-AF65-F5344CB8AC3E}">
        <p14:creationId xmlns:p14="http://schemas.microsoft.com/office/powerpoint/2010/main" val="4190363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EC7CE6-B699-40C3-B92D-D73CBE8FC0AE}"/>
              </a:ext>
            </a:extLst>
          </p:cNvPr>
          <p:cNvSpPr>
            <a:spLocks noGrp="1"/>
          </p:cNvSpPr>
          <p:nvPr>
            <p:ph idx="1"/>
          </p:nvPr>
        </p:nvSpPr>
        <p:spPr>
          <a:xfrm>
            <a:off x="838200" y="1155781"/>
            <a:ext cx="10515600" cy="5565694"/>
          </a:xfrm>
        </p:spPr>
        <p:txBody>
          <a:bodyPr>
            <a:normAutofit lnSpcReduction="10000"/>
          </a:bodyPr>
          <a:lstStyle/>
          <a:p>
            <a:r>
              <a:rPr lang="en-US" dirty="0"/>
              <a:t>First, you will </a:t>
            </a:r>
            <a:r>
              <a:rPr lang="en-US" i="1" dirty="0"/>
              <a:t>add</a:t>
            </a:r>
            <a:r>
              <a:rPr lang="en-US" dirty="0"/>
              <a:t> files to your local repo and make edits to them.</a:t>
            </a:r>
          </a:p>
          <a:p>
            <a:pPr marL="0" indent="0">
              <a:buNone/>
            </a:pPr>
            <a:endParaRPr lang="en-US" dirty="0"/>
          </a:p>
          <a:p>
            <a:r>
              <a:rPr lang="en-US" dirty="0"/>
              <a:t>Once you’ve made all the changes you want to make and you want to update your repo, you must add those changes to the index.</a:t>
            </a:r>
          </a:p>
          <a:p>
            <a:endParaRPr lang="en-US" dirty="0"/>
          </a:p>
          <a:p>
            <a:pPr lvl="1"/>
            <a:r>
              <a:rPr lang="en-US" dirty="0"/>
              <a:t>To add a specific file, use the command:</a:t>
            </a:r>
          </a:p>
          <a:p>
            <a:pPr lvl="1"/>
            <a:endParaRPr lang="en-US" dirty="0"/>
          </a:p>
          <a:p>
            <a:pPr lvl="1"/>
            <a:r>
              <a:rPr lang="en-US" dirty="0"/>
              <a:t>If you changed multiple files and you want to add all of them, use the command:</a:t>
            </a:r>
          </a:p>
          <a:p>
            <a:endParaRPr lang="en-US" dirty="0"/>
          </a:p>
          <a:p>
            <a:endParaRPr lang="en-US" dirty="0"/>
          </a:p>
          <a:p>
            <a:r>
              <a:rPr lang="en-US" dirty="0"/>
              <a:t>Even if you have files from a previous commit, you must add them again if you’ve made any edits to them.</a:t>
            </a:r>
          </a:p>
        </p:txBody>
      </p:sp>
      <p:sp>
        <p:nvSpPr>
          <p:cNvPr id="3" name="Slide Number Placeholder 2">
            <a:extLst>
              <a:ext uri="{FF2B5EF4-FFF2-40B4-BE49-F238E27FC236}">
                <a16:creationId xmlns:a16="http://schemas.microsoft.com/office/drawing/2014/main" id="{357B70C5-39CC-4695-8031-1097598C39A8}"/>
              </a:ext>
            </a:extLst>
          </p:cNvPr>
          <p:cNvSpPr>
            <a:spLocks noGrp="1"/>
          </p:cNvSpPr>
          <p:nvPr>
            <p:ph type="sldNum" sz="quarter" idx="12"/>
          </p:nvPr>
        </p:nvSpPr>
        <p:spPr/>
        <p:txBody>
          <a:bodyPr/>
          <a:lstStyle/>
          <a:p>
            <a:fld id="{039594E2-DD67-8748-9F72-46C8CFC01FDA}" type="slidenum">
              <a:rPr lang="en-US" smtClean="0"/>
              <a:t>20</a:t>
            </a:fld>
            <a:endParaRPr lang="en-US"/>
          </a:p>
        </p:txBody>
      </p:sp>
      <p:sp>
        <p:nvSpPr>
          <p:cNvPr id="4" name="Title 3">
            <a:extLst>
              <a:ext uri="{FF2B5EF4-FFF2-40B4-BE49-F238E27FC236}">
                <a16:creationId xmlns:a16="http://schemas.microsoft.com/office/drawing/2014/main" id="{6EE65B9B-880A-4DE5-B45F-6B6945D488FE}"/>
              </a:ext>
            </a:extLst>
          </p:cNvPr>
          <p:cNvSpPr>
            <a:spLocks noGrp="1"/>
          </p:cNvSpPr>
          <p:nvPr>
            <p:ph type="title"/>
          </p:nvPr>
        </p:nvSpPr>
        <p:spPr/>
        <p:txBody>
          <a:bodyPr/>
          <a:lstStyle/>
          <a:p>
            <a:r>
              <a:rPr lang="en-US" dirty="0"/>
              <a:t>Adding Files to the Index</a:t>
            </a:r>
          </a:p>
        </p:txBody>
      </p:sp>
      <p:pic>
        <p:nvPicPr>
          <p:cNvPr id="6" name="Picture 5">
            <a:extLst>
              <a:ext uri="{FF2B5EF4-FFF2-40B4-BE49-F238E27FC236}">
                <a16:creationId xmlns:a16="http://schemas.microsoft.com/office/drawing/2014/main" id="{61D8608C-F7FC-6F43-A359-D359778BD15D}"/>
              </a:ext>
            </a:extLst>
          </p:cNvPr>
          <p:cNvPicPr>
            <a:picLocks noChangeAspect="1"/>
          </p:cNvPicPr>
          <p:nvPr/>
        </p:nvPicPr>
        <p:blipFill>
          <a:blip r:embed="rId2"/>
          <a:stretch>
            <a:fillRect/>
          </a:stretch>
        </p:blipFill>
        <p:spPr>
          <a:xfrm>
            <a:off x="7060860" y="3235324"/>
            <a:ext cx="3663445" cy="433117"/>
          </a:xfrm>
          <a:prstGeom prst="rect">
            <a:avLst/>
          </a:prstGeom>
        </p:spPr>
      </p:pic>
      <p:pic>
        <p:nvPicPr>
          <p:cNvPr id="8" name="Picture 7">
            <a:extLst>
              <a:ext uri="{FF2B5EF4-FFF2-40B4-BE49-F238E27FC236}">
                <a16:creationId xmlns:a16="http://schemas.microsoft.com/office/drawing/2014/main" id="{62968001-3CC9-F642-A30F-0C6198B3BE99}"/>
              </a:ext>
            </a:extLst>
          </p:cNvPr>
          <p:cNvPicPr>
            <a:picLocks noChangeAspect="1"/>
          </p:cNvPicPr>
          <p:nvPr/>
        </p:nvPicPr>
        <p:blipFill>
          <a:blip r:embed="rId3"/>
          <a:stretch>
            <a:fillRect/>
          </a:stretch>
        </p:blipFill>
        <p:spPr>
          <a:xfrm>
            <a:off x="5131139" y="4759684"/>
            <a:ext cx="1929721" cy="450268"/>
          </a:xfrm>
          <a:prstGeom prst="rect">
            <a:avLst/>
          </a:prstGeom>
        </p:spPr>
      </p:pic>
    </p:spTree>
    <p:extLst>
      <p:ext uri="{BB962C8B-B14F-4D97-AF65-F5344CB8AC3E}">
        <p14:creationId xmlns:p14="http://schemas.microsoft.com/office/powerpoint/2010/main" val="2034248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86D68-7E7A-AA43-A960-15A60BB38BC1}"/>
              </a:ext>
            </a:extLst>
          </p:cNvPr>
          <p:cNvSpPr>
            <a:spLocks noGrp="1"/>
          </p:cNvSpPr>
          <p:nvPr>
            <p:ph idx="1"/>
          </p:nvPr>
        </p:nvSpPr>
        <p:spPr/>
        <p:txBody>
          <a:bodyPr/>
          <a:lstStyle/>
          <a:p>
            <a:r>
              <a:rPr lang="en-US" dirty="0"/>
              <a:t>If you have previously added a file, but now you want to remove it from your working directory and index, you can use the command:</a:t>
            </a:r>
          </a:p>
          <a:p>
            <a:endParaRPr lang="en-US" dirty="0"/>
          </a:p>
          <a:p>
            <a:endParaRPr lang="en-US" dirty="0"/>
          </a:p>
          <a:p>
            <a:endParaRPr lang="en-US" dirty="0"/>
          </a:p>
          <a:p>
            <a:r>
              <a:rPr lang="en-US" dirty="0"/>
              <a:t>To remove a file just from the index, but keep it in your working directory, you can use the </a:t>
            </a:r>
            <a:r>
              <a:rPr lang="en-US" i="1" dirty="0"/>
              <a:t>rm</a:t>
            </a:r>
            <a:r>
              <a:rPr lang="en-US" dirty="0"/>
              <a:t> command with an appropriate flag:</a:t>
            </a:r>
          </a:p>
        </p:txBody>
      </p:sp>
      <p:sp>
        <p:nvSpPr>
          <p:cNvPr id="3" name="Slide Number Placeholder 2">
            <a:extLst>
              <a:ext uri="{FF2B5EF4-FFF2-40B4-BE49-F238E27FC236}">
                <a16:creationId xmlns:a16="http://schemas.microsoft.com/office/drawing/2014/main" id="{C439BE07-B027-F14F-9636-69EF934692B3}"/>
              </a:ext>
            </a:extLst>
          </p:cNvPr>
          <p:cNvSpPr>
            <a:spLocks noGrp="1"/>
          </p:cNvSpPr>
          <p:nvPr>
            <p:ph type="sldNum" sz="quarter" idx="12"/>
          </p:nvPr>
        </p:nvSpPr>
        <p:spPr/>
        <p:txBody>
          <a:bodyPr/>
          <a:lstStyle/>
          <a:p>
            <a:fld id="{039594E2-DD67-8748-9F72-46C8CFC01FDA}" type="slidenum">
              <a:rPr lang="en-US" smtClean="0"/>
              <a:t>21</a:t>
            </a:fld>
            <a:endParaRPr lang="en-US"/>
          </a:p>
        </p:txBody>
      </p:sp>
      <p:sp>
        <p:nvSpPr>
          <p:cNvPr id="4" name="Title 3">
            <a:extLst>
              <a:ext uri="{FF2B5EF4-FFF2-40B4-BE49-F238E27FC236}">
                <a16:creationId xmlns:a16="http://schemas.microsoft.com/office/drawing/2014/main" id="{55BBD5F6-D416-C647-81D6-86E38F71DCFC}"/>
              </a:ext>
            </a:extLst>
          </p:cNvPr>
          <p:cNvSpPr>
            <a:spLocks noGrp="1"/>
          </p:cNvSpPr>
          <p:nvPr>
            <p:ph type="title"/>
          </p:nvPr>
        </p:nvSpPr>
        <p:spPr/>
        <p:txBody>
          <a:bodyPr/>
          <a:lstStyle/>
          <a:p>
            <a:r>
              <a:rPr lang="en-US" dirty="0"/>
              <a:t>Removing Files</a:t>
            </a:r>
          </a:p>
        </p:txBody>
      </p:sp>
      <p:pic>
        <p:nvPicPr>
          <p:cNvPr id="6" name="Picture 5">
            <a:extLst>
              <a:ext uri="{FF2B5EF4-FFF2-40B4-BE49-F238E27FC236}">
                <a16:creationId xmlns:a16="http://schemas.microsoft.com/office/drawing/2014/main" id="{569DB219-B93F-8443-8B56-953B36E6A611}"/>
              </a:ext>
            </a:extLst>
          </p:cNvPr>
          <p:cNvPicPr>
            <a:picLocks noChangeAspect="1"/>
          </p:cNvPicPr>
          <p:nvPr/>
        </p:nvPicPr>
        <p:blipFill>
          <a:blip r:embed="rId2"/>
          <a:stretch>
            <a:fillRect/>
          </a:stretch>
        </p:blipFill>
        <p:spPr>
          <a:xfrm>
            <a:off x="4583287" y="2524771"/>
            <a:ext cx="3025423" cy="417571"/>
          </a:xfrm>
          <a:prstGeom prst="rect">
            <a:avLst/>
          </a:prstGeom>
        </p:spPr>
      </p:pic>
      <p:pic>
        <p:nvPicPr>
          <p:cNvPr id="8" name="Picture 7">
            <a:extLst>
              <a:ext uri="{FF2B5EF4-FFF2-40B4-BE49-F238E27FC236}">
                <a16:creationId xmlns:a16="http://schemas.microsoft.com/office/drawing/2014/main" id="{2ADBA659-5D10-FE40-9132-30DD676829DF}"/>
              </a:ext>
            </a:extLst>
          </p:cNvPr>
          <p:cNvPicPr>
            <a:picLocks noChangeAspect="1"/>
          </p:cNvPicPr>
          <p:nvPr/>
        </p:nvPicPr>
        <p:blipFill>
          <a:blip r:embed="rId3"/>
          <a:stretch>
            <a:fillRect/>
          </a:stretch>
        </p:blipFill>
        <p:spPr>
          <a:xfrm>
            <a:off x="3696757" y="5146473"/>
            <a:ext cx="4798484" cy="442937"/>
          </a:xfrm>
          <a:prstGeom prst="rect">
            <a:avLst/>
          </a:prstGeom>
        </p:spPr>
      </p:pic>
    </p:spTree>
    <p:extLst>
      <p:ext uri="{BB962C8B-B14F-4D97-AF65-F5344CB8AC3E}">
        <p14:creationId xmlns:p14="http://schemas.microsoft.com/office/powerpoint/2010/main" val="2026905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37D27-1DF8-4423-A15F-E386468E42C1}"/>
              </a:ext>
            </a:extLst>
          </p:cNvPr>
          <p:cNvSpPr>
            <a:spLocks noGrp="1"/>
          </p:cNvSpPr>
          <p:nvPr>
            <p:ph idx="1"/>
          </p:nvPr>
        </p:nvSpPr>
        <p:spPr/>
        <p:txBody>
          <a:bodyPr>
            <a:normAutofit lnSpcReduction="10000"/>
          </a:bodyPr>
          <a:lstStyle/>
          <a:p>
            <a:r>
              <a:rPr lang="en-US" dirty="0"/>
              <a:t>So now, we have staged all the changes we want to make. The next step is to </a:t>
            </a:r>
            <a:r>
              <a:rPr lang="en-US" i="1" dirty="0"/>
              <a:t>commit</a:t>
            </a:r>
            <a:r>
              <a:rPr lang="en-US" dirty="0"/>
              <a:t> all those changes with the following command:</a:t>
            </a:r>
          </a:p>
          <a:p>
            <a:endParaRPr lang="en-US" dirty="0"/>
          </a:p>
          <a:p>
            <a:endParaRPr lang="en-US" dirty="0"/>
          </a:p>
          <a:p>
            <a:pPr marL="0" indent="0">
              <a:buNone/>
            </a:pPr>
            <a:endParaRPr lang="en-US" dirty="0"/>
          </a:p>
          <a:p>
            <a:r>
              <a:rPr lang="en-US" dirty="0"/>
              <a:t>For every commit you make, you need to include a message that quickly describes all the changes you made. If you ever want to go back to a previous version of your code, you can find a version of your project you want based on the commit message you used.</a:t>
            </a:r>
          </a:p>
          <a:p>
            <a:endParaRPr lang="en-US" dirty="0"/>
          </a:p>
          <a:p>
            <a:r>
              <a:rPr lang="en-US" dirty="0"/>
              <a:t>At this point, we have basically “saved” our changes in our local repo on our computer.</a:t>
            </a:r>
          </a:p>
        </p:txBody>
      </p:sp>
      <p:sp>
        <p:nvSpPr>
          <p:cNvPr id="3" name="Slide Number Placeholder 2">
            <a:extLst>
              <a:ext uri="{FF2B5EF4-FFF2-40B4-BE49-F238E27FC236}">
                <a16:creationId xmlns:a16="http://schemas.microsoft.com/office/drawing/2014/main" id="{F4F162A9-655D-4BFD-82FA-6D136CF46033}"/>
              </a:ext>
            </a:extLst>
          </p:cNvPr>
          <p:cNvSpPr>
            <a:spLocks noGrp="1"/>
          </p:cNvSpPr>
          <p:nvPr>
            <p:ph type="sldNum" sz="quarter" idx="12"/>
          </p:nvPr>
        </p:nvSpPr>
        <p:spPr/>
        <p:txBody>
          <a:bodyPr/>
          <a:lstStyle/>
          <a:p>
            <a:fld id="{039594E2-DD67-8748-9F72-46C8CFC01FDA}" type="slidenum">
              <a:rPr lang="en-US" smtClean="0"/>
              <a:t>22</a:t>
            </a:fld>
            <a:endParaRPr lang="en-US"/>
          </a:p>
        </p:txBody>
      </p:sp>
      <p:sp>
        <p:nvSpPr>
          <p:cNvPr id="4" name="Title 3">
            <a:extLst>
              <a:ext uri="{FF2B5EF4-FFF2-40B4-BE49-F238E27FC236}">
                <a16:creationId xmlns:a16="http://schemas.microsoft.com/office/drawing/2014/main" id="{94547DEA-4D8A-45A5-8A1C-41AFA9B76593}"/>
              </a:ext>
            </a:extLst>
          </p:cNvPr>
          <p:cNvSpPr>
            <a:spLocks noGrp="1"/>
          </p:cNvSpPr>
          <p:nvPr>
            <p:ph type="title"/>
          </p:nvPr>
        </p:nvSpPr>
        <p:spPr/>
        <p:txBody>
          <a:bodyPr/>
          <a:lstStyle/>
          <a:p>
            <a:r>
              <a:rPr lang="en-US" dirty="0"/>
              <a:t>Committing</a:t>
            </a:r>
          </a:p>
        </p:txBody>
      </p:sp>
      <p:pic>
        <p:nvPicPr>
          <p:cNvPr id="6" name="Picture 5">
            <a:extLst>
              <a:ext uri="{FF2B5EF4-FFF2-40B4-BE49-F238E27FC236}">
                <a16:creationId xmlns:a16="http://schemas.microsoft.com/office/drawing/2014/main" id="{D15E74F8-0244-7540-BEBE-0A5BE7C0B065}"/>
              </a:ext>
            </a:extLst>
          </p:cNvPr>
          <p:cNvPicPr>
            <a:picLocks noChangeAspect="1"/>
          </p:cNvPicPr>
          <p:nvPr/>
        </p:nvPicPr>
        <p:blipFill>
          <a:blip r:embed="rId2"/>
          <a:stretch>
            <a:fillRect/>
          </a:stretch>
        </p:blipFill>
        <p:spPr>
          <a:xfrm>
            <a:off x="2815451" y="2314218"/>
            <a:ext cx="6561098" cy="532781"/>
          </a:xfrm>
          <a:prstGeom prst="rect">
            <a:avLst/>
          </a:prstGeom>
        </p:spPr>
      </p:pic>
    </p:spTree>
    <p:extLst>
      <p:ext uri="{BB962C8B-B14F-4D97-AF65-F5344CB8AC3E}">
        <p14:creationId xmlns:p14="http://schemas.microsoft.com/office/powerpoint/2010/main" val="396769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7D5599-CE5D-4B6A-AC1D-062EF2180BCB}"/>
              </a:ext>
            </a:extLst>
          </p:cNvPr>
          <p:cNvSpPr>
            <a:spLocks noGrp="1"/>
          </p:cNvSpPr>
          <p:nvPr>
            <p:ph idx="1"/>
          </p:nvPr>
        </p:nvSpPr>
        <p:spPr/>
        <p:txBody>
          <a:bodyPr>
            <a:normAutofit lnSpcReduction="10000"/>
          </a:bodyPr>
          <a:lstStyle/>
          <a:p>
            <a:r>
              <a:rPr lang="en-US" dirty="0"/>
              <a:t>Normally, we have a remote repo that we keep separate from our local repo (especially when we are collaborating on a project with other people).</a:t>
            </a:r>
          </a:p>
          <a:p>
            <a:endParaRPr lang="en-US" dirty="0"/>
          </a:p>
          <a:p>
            <a:r>
              <a:rPr lang="en-US" dirty="0"/>
              <a:t>To properly update the remote repo, we need to </a:t>
            </a:r>
            <a:r>
              <a:rPr lang="en-US" i="1" dirty="0"/>
              <a:t>push</a:t>
            </a:r>
            <a:r>
              <a:rPr lang="en-US" dirty="0"/>
              <a:t> our local changes to it with the following command:</a:t>
            </a:r>
          </a:p>
          <a:p>
            <a:endParaRPr lang="en-US" dirty="0"/>
          </a:p>
          <a:p>
            <a:endParaRPr lang="en-US" dirty="0"/>
          </a:p>
          <a:p>
            <a:endParaRPr lang="en-US" dirty="0"/>
          </a:p>
          <a:p>
            <a:r>
              <a:rPr lang="en-US" dirty="0"/>
              <a:t>For this to work, we need to have cloned our repo from an existing remote repo.</a:t>
            </a:r>
          </a:p>
          <a:p>
            <a:pPr marL="0" indent="0">
              <a:buNone/>
            </a:pPr>
            <a:endParaRPr lang="en-US" dirty="0"/>
          </a:p>
        </p:txBody>
      </p:sp>
      <p:sp>
        <p:nvSpPr>
          <p:cNvPr id="3" name="Slide Number Placeholder 2">
            <a:extLst>
              <a:ext uri="{FF2B5EF4-FFF2-40B4-BE49-F238E27FC236}">
                <a16:creationId xmlns:a16="http://schemas.microsoft.com/office/drawing/2014/main" id="{42B022F4-424B-4D0B-A41B-F9D3B0B0C940}"/>
              </a:ext>
            </a:extLst>
          </p:cNvPr>
          <p:cNvSpPr>
            <a:spLocks noGrp="1"/>
          </p:cNvSpPr>
          <p:nvPr>
            <p:ph type="sldNum" sz="quarter" idx="12"/>
          </p:nvPr>
        </p:nvSpPr>
        <p:spPr/>
        <p:txBody>
          <a:bodyPr/>
          <a:lstStyle/>
          <a:p>
            <a:fld id="{039594E2-DD67-8748-9F72-46C8CFC01FDA}" type="slidenum">
              <a:rPr lang="en-US" smtClean="0"/>
              <a:t>23</a:t>
            </a:fld>
            <a:endParaRPr lang="en-US"/>
          </a:p>
        </p:txBody>
      </p:sp>
      <p:sp>
        <p:nvSpPr>
          <p:cNvPr id="4" name="Title 3">
            <a:extLst>
              <a:ext uri="{FF2B5EF4-FFF2-40B4-BE49-F238E27FC236}">
                <a16:creationId xmlns:a16="http://schemas.microsoft.com/office/drawing/2014/main" id="{84E9B8A3-FFFA-46FB-B63C-FE095145F384}"/>
              </a:ext>
            </a:extLst>
          </p:cNvPr>
          <p:cNvSpPr>
            <a:spLocks noGrp="1"/>
          </p:cNvSpPr>
          <p:nvPr>
            <p:ph type="title"/>
          </p:nvPr>
        </p:nvSpPr>
        <p:spPr/>
        <p:txBody>
          <a:bodyPr/>
          <a:lstStyle/>
          <a:p>
            <a:r>
              <a:rPr lang="en-US" dirty="0"/>
              <a:t>Pushing to a Remote Repository</a:t>
            </a:r>
          </a:p>
        </p:txBody>
      </p:sp>
      <p:pic>
        <p:nvPicPr>
          <p:cNvPr id="6" name="Picture 5">
            <a:extLst>
              <a:ext uri="{FF2B5EF4-FFF2-40B4-BE49-F238E27FC236}">
                <a16:creationId xmlns:a16="http://schemas.microsoft.com/office/drawing/2014/main" id="{3BFD3A27-1A4D-1D4F-A2B6-FC71107273D5}"/>
              </a:ext>
            </a:extLst>
          </p:cNvPr>
          <p:cNvPicPr>
            <a:picLocks noChangeAspect="1"/>
          </p:cNvPicPr>
          <p:nvPr/>
        </p:nvPicPr>
        <p:blipFill>
          <a:blip r:embed="rId2"/>
          <a:stretch>
            <a:fillRect/>
          </a:stretch>
        </p:blipFill>
        <p:spPr>
          <a:xfrm>
            <a:off x="3263547" y="3955345"/>
            <a:ext cx="5664906" cy="469900"/>
          </a:xfrm>
          <a:prstGeom prst="rect">
            <a:avLst/>
          </a:prstGeom>
        </p:spPr>
      </p:pic>
    </p:spTree>
    <p:extLst>
      <p:ext uri="{BB962C8B-B14F-4D97-AF65-F5344CB8AC3E}">
        <p14:creationId xmlns:p14="http://schemas.microsoft.com/office/powerpoint/2010/main" val="2501072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C56EB-4A0B-494B-90C3-09ABA45F5892}"/>
              </a:ext>
            </a:extLst>
          </p:cNvPr>
          <p:cNvSpPr>
            <a:spLocks noGrp="1"/>
          </p:cNvSpPr>
          <p:nvPr>
            <p:ph idx="1"/>
          </p:nvPr>
        </p:nvSpPr>
        <p:spPr>
          <a:xfrm>
            <a:off x="419100" y="1211923"/>
            <a:ext cx="11353800" cy="5021182"/>
          </a:xfrm>
        </p:spPr>
        <p:txBody>
          <a:bodyPr>
            <a:normAutofit lnSpcReduction="10000"/>
          </a:bodyPr>
          <a:lstStyle/>
          <a:p>
            <a:r>
              <a:rPr lang="en-US" i="1" dirty="0"/>
              <a:t>Branches</a:t>
            </a:r>
            <a:r>
              <a:rPr lang="en-US" dirty="0"/>
              <a:t> are used for working on different files/parts of code that are isolated from each other.</a:t>
            </a:r>
          </a:p>
          <a:p>
            <a:endParaRPr lang="en-US" i="1" dirty="0"/>
          </a:p>
          <a:p>
            <a:r>
              <a:rPr lang="en-US" dirty="0"/>
              <a:t>The default branch is called the </a:t>
            </a:r>
            <a:r>
              <a:rPr lang="en-US" i="1" dirty="0"/>
              <a:t>master</a:t>
            </a:r>
            <a:r>
              <a:rPr lang="en-US" dirty="0"/>
              <a:t> branch. Every repo will start with a master branch when initialized. </a:t>
            </a:r>
          </a:p>
          <a:p>
            <a:endParaRPr lang="en-US" dirty="0"/>
          </a:p>
          <a:p>
            <a:r>
              <a:rPr lang="en-US" dirty="0"/>
              <a:t>If you are collaborating with other people, you will probably be working on different parts of the code and you may want to have different branches for each part.</a:t>
            </a:r>
          </a:p>
          <a:p>
            <a:endParaRPr lang="en-US" dirty="0"/>
          </a:p>
          <a:p>
            <a:r>
              <a:rPr lang="en-US" dirty="0"/>
              <a:t>Once you have finished work on a certain branch, you can </a:t>
            </a:r>
            <a:r>
              <a:rPr lang="en-US" i="1" dirty="0"/>
              <a:t>merge</a:t>
            </a:r>
            <a:r>
              <a:rPr lang="en-US" dirty="0"/>
              <a:t> it back into the master branch.</a:t>
            </a:r>
          </a:p>
        </p:txBody>
      </p:sp>
      <p:sp>
        <p:nvSpPr>
          <p:cNvPr id="3" name="Slide Number Placeholder 2">
            <a:extLst>
              <a:ext uri="{FF2B5EF4-FFF2-40B4-BE49-F238E27FC236}">
                <a16:creationId xmlns:a16="http://schemas.microsoft.com/office/drawing/2014/main" id="{CB58A9B5-98A7-49F3-A7A0-EEDAD762E35C}"/>
              </a:ext>
            </a:extLst>
          </p:cNvPr>
          <p:cNvSpPr>
            <a:spLocks noGrp="1"/>
          </p:cNvSpPr>
          <p:nvPr>
            <p:ph type="sldNum" sz="quarter" idx="12"/>
          </p:nvPr>
        </p:nvSpPr>
        <p:spPr/>
        <p:txBody>
          <a:bodyPr/>
          <a:lstStyle/>
          <a:p>
            <a:fld id="{039594E2-DD67-8748-9F72-46C8CFC01FDA}" type="slidenum">
              <a:rPr lang="en-US" smtClean="0"/>
              <a:t>24</a:t>
            </a:fld>
            <a:endParaRPr lang="en-US"/>
          </a:p>
        </p:txBody>
      </p:sp>
      <p:sp>
        <p:nvSpPr>
          <p:cNvPr id="4" name="Title 3">
            <a:extLst>
              <a:ext uri="{FF2B5EF4-FFF2-40B4-BE49-F238E27FC236}">
                <a16:creationId xmlns:a16="http://schemas.microsoft.com/office/drawing/2014/main" id="{49F29906-CA5A-48BF-B75F-BDCC532265B8}"/>
              </a:ext>
            </a:extLst>
          </p:cNvPr>
          <p:cNvSpPr>
            <a:spLocks noGrp="1"/>
          </p:cNvSpPr>
          <p:nvPr>
            <p:ph type="title"/>
          </p:nvPr>
        </p:nvSpPr>
        <p:spPr/>
        <p:txBody>
          <a:bodyPr/>
          <a:lstStyle/>
          <a:p>
            <a:r>
              <a:rPr lang="en-US" dirty="0"/>
              <a:t>Branching</a:t>
            </a:r>
          </a:p>
        </p:txBody>
      </p:sp>
    </p:spTree>
    <p:extLst>
      <p:ext uri="{BB962C8B-B14F-4D97-AF65-F5344CB8AC3E}">
        <p14:creationId xmlns:p14="http://schemas.microsoft.com/office/powerpoint/2010/main" val="174707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7A34B1-650F-FF4B-A1CD-F3C583CE118E}"/>
              </a:ext>
            </a:extLst>
          </p:cNvPr>
          <p:cNvSpPr>
            <a:spLocks noGrp="1"/>
          </p:cNvSpPr>
          <p:nvPr>
            <p:ph type="sldNum" sz="quarter" idx="12"/>
          </p:nvPr>
        </p:nvSpPr>
        <p:spPr/>
        <p:txBody>
          <a:bodyPr/>
          <a:lstStyle/>
          <a:p>
            <a:fld id="{039594E2-DD67-8748-9F72-46C8CFC01FDA}" type="slidenum">
              <a:rPr lang="en-US" smtClean="0"/>
              <a:t>25</a:t>
            </a:fld>
            <a:endParaRPr lang="en-US"/>
          </a:p>
        </p:txBody>
      </p:sp>
      <p:sp>
        <p:nvSpPr>
          <p:cNvPr id="4" name="Title 3">
            <a:extLst>
              <a:ext uri="{FF2B5EF4-FFF2-40B4-BE49-F238E27FC236}">
                <a16:creationId xmlns:a16="http://schemas.microsoft.com/office/drawing/2014/main" id="{5266C48E-3453-954A-B135-175F62BCEBC2}"/>
              </a:ext>
            </a:extLst>
          </p:cNvPr>
          <p:cNvSpPr>
            <a:spLocks noGrp="1"/>
          </p:cNvSpPr>
          <p:nvPr>
            <p:ph type="title"/>
          </p:nvPr>
        </p:nvSpPr>
        <p:spPr/>
        <p:txBody>
          <a:bodyPr/>
          <a:lstStyle/>
          <a:p>
            <a:r>
              <a:rPr lang="en-US" dirty="0"/>
              <a:t>Branching</a:t>
            </a:r>
          </a:p>
        </p:txBody>
      </p:sp>
      <p:pic>
        <p:nvPicPr>
          <p:cNvPr id="5" name="Picture 4">
            <a:extLst>
              <a:ext uri="{FF2B5EF4-FFF2-40B4-BE49-F238E27FC236}">
                <a16:creationId xmlns:a16="http://schemas.microsoft.com/office/drawing/2014/main" id="{4C0F2873-3508-4541-BDE5-44311B6E4192}"/>
              </a:ext>
            </a:extLst>
          </p:cNvPr>
          <p:cNvPicPr>
            <a:picLocks noChangeAspect="1"/>
          </p:cNvPicPr>
          <p:nvPr/>
        </p:nvPicPr>
        <p:blipFill>
          <a:blip r:embed="rId2"/>
          <a:stretch>
            <a:fillRect/>
          </a:stretch>
        </p:blipFill>
        <p:spPr>
          <a:xfrm>
            <a:off x="1162754" y="1827473"/>
            <a:ext cx="10397067" cy="3816828"/>
          </a:xfrm>
          <a:prstGeom prst="rect">
            <a:avLst/>
          </a:prstGeom>
        </p:spPr>
      </p:pic>
    </p:spTree>
    <p:extLst>
      <p:ext uri="{BB962C8B-B14F-4D97-AF65-F5344CB8AC3E}">
        <p14:creationId xmlns:p14="http://schemas.microsoft.com/office/powerpoint/2010/main" val="100345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692D3E-EE16-2747-84F7-F568172A3353}"/>
              </a:ext>
            </a:extLst>
          </p:cNvPr>
          <p:cNvSpPr>
            <a:spLocks noGrp="1"/>
          </p:cNvSpPr>
          <p:nvPr>
            <p:ph idx="1"/>
          </p:nvPr>
        </p:nvSpPr>
        <p:spPr/>
        <p:txBody>
          <a:bodyPr>
            <a:normAutofit lnSpcReduction="10000"/>
          </a:bodyPr>
          <a:lstStyle/>
          <a:p>
            <a:r>
              <a:rPr lang="en-US" dirty="0"/>
              <a:t>To create a new branch:</a:t>
            </a:r>
          </a:p>
          <a:p>
            <a:endParaRPr lang="en-US" dirty="0"/>
          </a:p>
          <a:p>
            <a:endParaRPr lang="en-US" dirty="0"/>
          </a:p>
          <a:p>
            <a:r>
              <a:rPr lang="en-US" dirty="0"/>
              <a:t>To switch to an existing branch:</a:t>
            </a:r>
          </a:p>
          <a:p>
            <a:endParaRPr lang="en-US" dirty="0"/>
          </a:p>
          <a:p>
            <a:endParaRPr lang="en-US" dirty="0"/>
          </a:p>
          <a:p>
            <a:r>
              <a:rPr lang="en-US" dirty="0"/>
              <a:t>To delete a branch:</a:t>
            </a:r>
          </a:p>
          <a:p>
            <a:endParaRPr lang="en-US" dirty="0"/>
          </a:p>
          <a:p>
            <a:endParaRPr lang="en-US" dirty="0"/>
          </a:p>
          <a:p>
            <a:r>
              <a:rPr lang="en-US" dirty="0"/>
              <a:t>A branch is not available to collaborators unless you first push it to the remote repo.</a:t>
            </a:r>
          </a:p>
        </p:txBody>
      </p:sp>
      <p:sp>
        <p:nvSpPr>
          <p:cNvPr id="3" name="Slide Number Placeholder 2">
            <a:extLst>
              <a:ext uri="{FF2B5EF4-FFF2-40B4-BE49-F238E27FC236}">
                <a16:creationId xmlns:a16="http://schemas.microsoft.com/office/drawing/2014/main" id="{81084640-A839-D340-B8BB-FBD55CCF5EF8}"/>
              </a:ext>
            </a:extLst>
          </p:cNvPr>
          <p:cNvSpPr>
            <a:spLocks noGrp="1"/>
          </p:cNvSpPr>
          <p:nvPr>
            <p:ph type="sldNum" sz="quarter" idx="12"/>
          </p:nvPr>
        </p:nvSpPr>
        <p:spPr/>
        <p:txBody>
          <a:bodyPr/>
          <a:lstStyle/>
          <a:p>
            <a:fld id="{039594E2-DD67-8748-9F72-46C8CFC01FDA}" type="slidenum">
              <a:rPr lang="en-US" smtClean="0"/>
              <a:t>26</a:t>
            </a:fld>
            <a:endParaRPr lang="en-US"/>
          </a:p>
        </p:txBody>
      </p:sp>
      <p:sp>
        <p:nvSpPr>
          <p:cNvPr id="4" name="Title 3">
            <a:extLst>
              <a:ext uri="{FF2B5EF4-FFF2-40B4-BE49-F238E27FC236}">
                <a16:creationId xmlns:a16="http://schemas.microsoft.com/office/drawing/2014/main" id="{F846746A-D9AA-C943-A030-BFCA1AC4D7F7}"/>
              </a:ext>
            </a:extLst>
          </p:cNvPr>
          <p:cNvSpPr>
            <a:spLocks noGrp="1"/>
          </p:cNvSpPr>
          <p:nvPr>
            <p:ph type="title"/>
          </p:nvPr>
        </p:nvSpPr>
        <p:spPr/>
        <p:txBody>
          <a:bodyPr/>
          <a:lstStyle/>
          <a:p>
            <a:r>
              <a:rPr lang="en-US" dirty="0"/>
              <a:t>Branching</a:t>
            </a:r>
          </a:p>
        </p:txBody>
      </p:sp>
      <p:pic>
        <p:nvPicPr>
          <p:cNvPr id="6" name="Picture 5">
            <a:extLst>
              <a:ext uri="{FF2B5EF4-FFF2-40B4-BE49-F238E27FC236}">
                <a16:creationId xmlns:a16="http://schemas.microsoft.com/office/drawing/2014/main" id="{E63F7F31-51BB-9B43-8770-10C0512A9B92}"/>
              </a:ext>
            </a:extLst>
          </p:cNvPr>
          <p:cNvPicPr>
            <a:picLocks noChangeAspect="1"/>
          </p:cNvPicPr>
          <p:nvPr/>
        </p:nvPicPr>
        <p:blipFill>
          <a:blip r:embed="rId2"/>
          <a:stretch>
            <a:fillRect/>
          </a:stretch>
        </p:blipFill>
        <p:spPr>
          <a:xfrm>
            <a:off x="3524250" y="1818217"/>
            <a:ext cx="5143500" cy="403567"/>
          </a:xfrm>
          <a:prstGeom prst="rect">
            <a:avLst/>
          </a:prstGeom>
        </p:spPr>
      </p:pic>
      <p:pic>
        <p:nvPicPr>
          <p:cNvPr id="8" name="Picture 7">
            <a:extLst>
              <a:ext uri="{FF2B5EF4-FFF2-40B4-BE49-F238E27FC236}">
                <a16:creationId xmlns:a16="http://schemas.microsoft.com/office/drawing/2014/main" id="{E40B5D8E-98A3-BE4D-B9FC-BA1745CB4AD6}"/>
              </a:ext>
            </a:extLst>
          </p:cNvPr>
          <p:cNvPicPr>
            <a:picLocks noChangeAspect="1"/>
          </p:cNvPicPr>
          <p:nvPr/>
        </p:nvPicPr>
        <p:blipFill>
          <a:blip r:embed="rId3"/>
          <a:stretch>
            <a:fillRect/>
          </a:stretch>
        </p:blipFill>
        <p:spPr>
          <a:xfrm>
            <a:off x="3714221" y="3274176"/>
            <a:ext cx="4763558" cy="392196"/>
          </a:xfrm>
          <a:prstGeom prst="rect">
            <a:avLst/>
          </a:prstGeom>
        </p:spPr>
      </p:pic>
      <p:pic>
        <p:nvPicPr>
          <p:cNvPr id="10" name="Picture 9">
            <a:extLst>
              <a:ext uri="{FF2B5EF4-FFF2-40B4-BE49-F238E27FC236}">
                <a16:creationId xmlns:a16="http://schemas.microsoft.com/office/drawing/2014/main" id="{41B7C5DE-A869-C343-8705-E1569532334E}"/>
              </a:ext>
            </a:extLst>
          </p:cNvPr>
          <p:cNvPicPr>
            <a:picLocks noChangeAspect="1"/>
          </p:cNvPicPr>
          <p:nvPr/>
        </p:nvPicPr>
        <p:blipFill>
          <a:blip r:embed="rId4"/>
          <a:stretch>
            <a:fillRect/>
          </a:stretch>
        </p:blipFill>
        <p:spPr>
          <a:xfrm>
            <a:off x="3524250" y="4555842"/>
            <a:ext cx="5353756" cy="432894"/>
          </a:xfrm>
          <a:prstGeom prst="rect">
            <a:avLst/>
          </a:prstGeom>
        </p:spPr>
      </p:pic>
    </p:spTree>
    <p:extLst>
      <p:ext uri="{BB962C8B-B14F-4D97-AF65-F5344CB8AC3E}">
        <p14:creationId xmlns:p14="http://schemas.microsoft.com/office/powerpoint/2010/main" val="162822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4D0A6-BA57-4F67-BB64-646F03F2DF81}"/>
              </a:ext>
            </a:extLst>
          </p:cNvPr>
          <p:cNvSpPr>
            <a:spLocks noGrp="1"/>
          </p:cNvSpPr>
          <p:nvPr>
            <p:ph idx="1"/>
          </p:nvPr>
        </p:nvSpPr>
        <p:spPr/>
        <p:txBody>
          <a:bodyPr/>
          <a:lstStyle/>
          <a:p>
            <a:r>
              <a:rPr lang="en-US" dirty="0"/>
              <a:t>If there have been changes made to the remote repo (by other people) and we want to update our local repo with those changes:</a:t>
            </a:r>
          </a:p>
          <a:p>
            <a:pPr marL="0" indent="0">
              <a:buNone/>
            </a:pPr>
            <a:endParaRPr lang="en-US" dirty="0"/>
          </a:p>
          <a:p>
            <a:pPr marL="0" indent="0">
              <a:buNone/>
            </a:pPr>
            <a:endParaRPr lang="en-US" dirty="0"/>
          </a:p>
          <a:p>
            <a:pPr marL="0" indent="0">
              <a:buNone/>
            </a:pPr>
            <a:endParaRPr lang="en-US" dirty="0"/>
          </a:p>
          <a:p>
            <a:r>
              <a:rPr lang="en-US" dirty="0"/>
              <a:t>Once we have finished working on a different branch and we want to update our master branch, we </a:t>
            </a:r>
            <a:r>
              <a:rPr lang="en-US" i="1" dirty="0"/>
              <a:t>merge</a:t>
            </a:r>
            <a:r>
              <a:rPr lang="en-US" dirty="0"/>
              <a:t> those changes:</a:t>
            </a:r>
          </a:p>
        </p:txBody>
      </p:sp>
      <p:sp>
        <p:nvSpPr>
          <p:cNvPr id="3" name="Slide Number Placeholder 2">
            <a:extLst>
              <a:ext uri="{FF2B5EF4-FFF2-40B4-BE49-F238E27FC236}">
                <a16:creationId xmlns:a16="http://schemas.microsoft.com/office/drawing/2014/main" id="{000147F7-F86E-42D0-8179-3CFE0DD38FEF}"/>
              </a:ext>
            </a:extLst>
          </p:cNvPr>
          <p:cNvSpPr>
            <a:spLocks noGrp="1"/>
          </p:cNvSpPr>
          <p:nvPr>
            <p:ph type="sldNum" sz="quarter" idx="12"/>
          </p:nvPr>
        </p:nvSpPr>
        <p:spPr/>
        <p:txBody>
          <a:bodyPr/>
          <a:lstStyle/>
          <a:p>
            <a:fld id="{039594E2-DD67-8748-9F72-46C8CFC01FDA}" type="slidenum">
              <a:rPr lang="en-US" smtClean="0"/>
              <a:t>27</a:t>
            </a:fld>
            <a:endParaRPr lang="en-US"/>
          </a:p>
        </p:txBody>
      </p:sp>
      <p:sp>
        <p:nvSpPr>
          <p:cNvPr id="4" name="Title 3">
            <a:extLst>
              <a:ext uri="{FF2B5EF4-FFF2-40B4-BE49-F238E27FC236}">
                <a16:creationId xmlns:a16="http://schemas.microsoft.com/office/drawing/2014/main" id="{9BC57F50-6551-40BF-96BA-2BC6B3239C88}"/>
              </a:ext>
            </a:extLst>
          </p:cNvPr>
          <p:cNvSpPr>
            <a:spLocks noGrp="1"/>
          </p:cNvSpPr>
          <p:nvPr>
            <p:ph type="title"/>
          </p:nvPr>
        </p:nvSpPr>
        <p:spPr/>
        <p:txBody>
          <a:bodyPr/>
          <a:lstStyle/>
          <a:p>
            <a:r>
              <a:rPr lang="en-US" dirty="0"/>
              <a:t>Updating and Merging</a:t>
            </a:r>
          </a:p>
        </p:txBody>
      </p:sp>
      <p:pic>
        <p:nvPicPr>
          <p:cNvPr id="6" name="Picture 5">
            <a:extLst>
              <a:ext uri="{FF2B5EF4-FFF2-40B4-BE49-F238E27FC236}">
                <a16:creationId xmlns:a16="http://schemas.microsoft.com/office/drawing/2014/main" id="{E0144DD1-43EF-8340-9B87-F24673D77024}"/>
              </a:ext>
            </a:extLst>
          </p:cNvPr>
          <p:cNvPicPr>
            <a:picLocks noChangeAspect="1"/>
          </p:cNvPicPr>
          <p:nvPr/>
        </p:nvPicPr>
        <p:blipFill>
          <a:blip r:embed="rId2"/>
          <a:stretch>
            <a:fillRect/>
          </a:stretch>
        </p:blipFill>
        <p:spPr>
          <a:xfrm>
            <a:off x="5245100" y="2499253"/>
            <a:ext cx="1701800" cy="488815"/>
          </a:xfrm>
          <a:prstGeom prst="rect">
            <a:avLst/>
          </a:prstGeom>
        </p:spPr>
      </p:pic>
      <p:pic>
        <p:nvPicPr>
          <p:cNvPr id="8" name="Picture 7">
            <a:extLst>
              <a:ext uri="{FF2B5EF4-FFF2-40B4-BE49-F238E27FC236}">
                <a16:creationId xmlns:a16="http://schemas.microsoft.com/office/drawing/2014/main" id="{DF8E38BE-056A-CA49-9370-236A7B40614A}"/>
              </a:ext>
            </a:extLst>
          </p:cNvPr>
          <p:cNvPicPr>
            <a:picLocks noChangeAspect="1"/>
          </p:cNvPicPr>
          <p:nvPr/>
        </p:nvPicPr>
        <p:blipFill>
          <a:blip r:embed="rId3"/>
          <a:stretch>
            <a:fillRect/>
          </a:stretch>
        </p:blipFill>
        <p:spPr>
          <a:xfrm>
            <a:off x="3470319" y="4820356"/>
            <a:ext cx="5251362" cy="488499"/>
          </a:xfrm>
          <a:prstGeom prst="rect">
            <a:avLst/>
          </a:prstGeom>
        </p:spPr>
      </p:pic>
    </p:spTree>
    <p:extLst>
      <p:ext uri="{BB962C8B-B14F-4D97-AF65-F5344CB8AC3E}">
        <p14:creationId xmlns:p14="http://schemas.microsoft.com/office/powerpoint/2010/main" val="1353085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F9DBE7-79F9-6341-86C1-26E5DCC93EA8}"/>
              </a:ext>
            </a:extLst>
          </p:cNvPr>
          <p:cNvSpPr>
            <a:spLocks noGrp="1"/>
          </p:cNvSpPr>
          <p:nvPr>
            <p:ph idx="1"/>
          </p:nvPr>
        </p:nvSpPr>
        <p:spPr/>
        <p:txBody>
          <a:bodyPr>
            <a:normAutofit lnSpcReduction="10000"/>
          </a:bodyPr>
          <a:lstStyle/>
          <a:p>
            <a:r>
              <a:rPr lang="en-US" dirty="0"/>
              <a:t>Git will try to automatically reconcile the changes when you merge branches.</a:t>
            </a:r>
          </a:p>
          <a:p>
            <a:endParaRPr lang="en-US" dirty="0"/>
          </a:p>
          <a:p>
            <a:r>
              <a:rPr lang="en-US" dirty="0"/>
              <a:t>If there are any conflicts (ex. if you and another person both edited the same lines of code in the same file, but in different branches), you will have to manually edit the files to resolve conflicts.</a:t>
            </a:r>
          </a:p>
          <a:p>
            <a:endParaRPr lang="en-US" dirty="0"/>
          </a:p>
          <a:p>
            <a:r>
              <a:rPr lang="en-US" dirty="0"/>
              <a:t>Once you’ve made the appropriate changes, you’ll have to add/commit them again.</a:t>
            </a:r>
          </a:p>
          <a:p>
            <a:endParaRPr lang="en-US" dirty="0"/>
          </a:p>
          <a:p>
            <a:r>
              <a:rPr lang="en-US" dirty="0"/>
              <a:t>Before merging, you can preview those changes with the following command:</a:t>
            </a:r>
          </a:p>
        </p:txBody>
      </p:sp>
      <p:sp>
        <p:nvSpPr>
          <p:cNvPr id="3" name="Slide Number Placeholder 2">
            <a:extLst>
              <a:ext uri="{FF2B5EF4-FFF2-40B4-BE49-F238E27FC236}">
                <a16:creationId xmlns:a16="http://schemas.microsoft.com/office/drawing/2014/main" id="{80333121-0B22-314B-AF78-7AB6AD7FAB37}"/>
              </a:ext>
            </a:extLst>
          </p:cNvPr>
          <p:cNvSpPr>
            <a:spLocks noGrp="1"/>
          </p:cNvSpPr>
          <p:nvPr>
            <p:ph type="sldNum" sz="quarter" idx="12"/>
          </p:nvPr>
        </p:nvSpPr>
        <p:spPr/>
        <p:txBody>
          <a:bodyPr/>
          <a:lstStyle/>
          <a:p>
            <a:fld id="{039594E2-DD67-8748-9F72-46C8CFC01FDA}" type="slidenum">
              <a:rPr lang="en-US" smtClean="0"/>
              <a:t>28</a:t>
            </a:fld>
            <a:endParaRPr lang="en-US"/>
          </a:p>
        </p:txBody>
      </p:sp>
      <p:sp>
        <p:nvSpPr>
          <p:cNvPr id="4" name="Title 3">
            <a:extLst>
              <a:ext uri="{FF2B5EF4-FFF2-40B4-BE49-F238E27FC236}">
                <a16:creationId xmlns:a16="http://schemas.microsoft.com/office/drawing/2014/main" id="{FAF24410-E6C1-CA46-9018-57BA55BAEF7A}"/>
              </a:ext>
            </a:extLst>
          </p:cNvPr>
          <p:cNvSpPr>
            <a:spLocks noGrp="1"/>
          </p:cNvSpPr>
          <p:nvPr>
            <p:ph type="title"/>
          </p:nvPr>
        </p:nvSpPr>
        <p:spPr/>
        <p:txBody>
          <a:bodyPr/>
          <a:lstStyle/>
          <a:p>
            <a:r>
              <a:rPr lang="en-US" dirty="0"/>
              <a:t>Merging</a:t>
            </a:r>
          </a:p>
        </p:txBody>
      </p:sp>
      <p:pic>
        <p:nvPicPr>
          <p:cNvPr id="6" name="Picture 5">
            <a:extLst>
              <a:ext uri="{FF2B5EF4-FFF2-40B4-BE49-F238E27FC236}">
                <a16:creationId xmlns:a16="http://schemas.microsoft.com/office/drawing/2014/main" id="{AC59F199-E831-7942-A299-D44298EA7C31}"/>
              </a:ext>
            </a:extLst>
          </p:cNvPr>
          <p:cNvPicPr>
            <a:picLocks noChangeAspect="1"/>
          </p:cNvPicPr>
          <p:nvPr/>
        </p:nvPicPr>
        <p:blipFill>
          <a:blip r:embed="rId2"/>
          <a:stretch>
            <a:fillRect/>
          </a:stretch>
        </p:blipFill>
        <p:spPr>
          <a:xfrm>
            <a:off x="2151834" y="6161663"/>
            <a:ext cx="7888331" cy="417513"/>
          </a:xfrm>
          <a:prstGeom prst="rect">
            <a:avLst/>
          </a:prstGeom>
        </p:spPr>
      </p:pic>
    </p:spTree>
    <p:extLst>
      <p:ext uri="{BB962C8B-B14F-4D97-AF65-F5344CB8AC3E}">
        <p14:creationId xmlns:p14="http://schemas.microsoft.com/office/powerpoint/2010/main" val="3049983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E31BB3-0D12-4DB7-A797-AEDCECFACBED}"/>
              </a:ext>
            </a:extLst>
          </p:cNvPr>
          <p:cNvSpPr>
            <a:spLocks noGrp="1"/>
          </p:cNvSpPr>
          <p:nvPr>
            <p:ph idx="1"/>
          </p:nvPr>
        </p:nvSpPr>
        <p:spPr/>
        <p:txBody>
          <a:bodyPr/>
          <a:lstStyle/>
          <a:p>
            <a:r>
              <a:rPr lang="en-US" dirty="0"/>
              <a:t>It is common for software releases to have numerical identifiers to distinguish between different versions.</a:t>
            </a:r>
          </a:p>
          <a:p>
            <a:endParaRPr lang="en-US" dirty="0"/>
          </a:p>
          <a:p>
            <a:r>
              <a:rPr lang="en-US" dirty="0"/>
              <a:t>The most common format for this numbering is called </a:t>
            </a:r>
            <a:r>
              <a:rPr lang="en-US" i="1" dirty="0"/>
              <a:t>semantic versioning:</a:t>
            </a:r>
          </a:p>
          <a:p>
            <a:endParaRPr lang="en-US" i="1" dirty="0"/>
          </a:p>
          <a:p>
            <a:endParaRPr lang="en-US" i="1" dirty="0"/>
          </a:p>
          <a:p>
            <a:r>
              <a:rPr lang="en-US" dirty="0"/>
              <a:t>In Git, you can label software releases with </a:t>
            </a:r>
            <a:r>
              <a:rPr lang="en-US" i="1" dirty="0"/>
              <a:t>tags:</a:t>
            </a:r>
          </a:p>
        </p:txBody>
      </p:sp>
      <p:sp>
        <p:nvSpPr>
          <p:cNvPr id="3" name="Slide Number Placeholder 2">
            <a:extLst>
              <a:ext uri="{FF2B5EF4-FFF2-40B4-BE49-F238E27FC236}">
                <a16:creationId xmlns:a16="http://schemas.microsoft.com/office/drawing/2014/main" id="{BDFDE28F-B1FA-4011-B1AD-6A8935DB6DDC}"/>
              </a:ext>
            </a:extLst>
          </p:cNvPr>
          <p:cNvSpPr>
            <a:spLocks noGrp="1"/>
          </p:cNvSpPr>
          <p:nvPr>
            <p:ph type="sldNum" sz="quarter" idx="12"/>
          </p:nvPr>
        </p:nvSpPr>
        <p:spPr/>
        <p:txBody>
          <a:bodyPr/>
          <a:lstStyle/>
          <a:p>
            <a:fld id="{039594E2-DD67-8748-9F72-46C8CFC01FDA}" type="slidenum">
              <a:rPr lang="en-US" smtClean="0"/>
              <a:t>29</a:t>
            </a:fld>
            <a:endParaRPr lang="en-US"/>
          </a:p>
        </p:txBody>
      </p:sp>
      <p:sp>
        <p:nvSpPr>
          <p:cNvPr id="4" name="Title 3">
            <a:extLst>
              <a:ext uri="{FF2B5EF4-FFF2-40B4-BE49-F238E27FC236}">
                <a16:creationId xmlns:a16="http://schemas.microsoft.com/office/drawing/2014/main" id="{462B6745-B7A8-4AE7-85AB-4D2457F00BAA}"/>
              </a:ext>
            </a:extLst>
          </p:cNvPr>
          <p:cNvSpPr>
            <a:spLocks noGrp="1"/>
          </p:cNvSpPr>
          <p:nvPr>
            <p:ph type="title"/>
          </p:nvPr>
        </p:nvSpPr>
        <p:spPr/>
        <p:txBody>
          <a:bodyPr/>
          <a:lstStyle/>
          <a:p>
            <a:r>
              <a:rPr lang="en-US" dirty="0"/>
              <a:t>Software Versions and Tagging</a:t>
            </a:r>
          </a:p>
        </p:txBody>
      </p:sp>
      <p:pic>
        <p:nvPicPr>
          <p:cNvPr id="5" name="Picture 4">
            <a:extLst>
              <a:ext uri="{FF2B5EF4-FFF2-40B4-BE49-F238E27FC236}">
                <a16:creationId xmlns:a16="http://schemas.microsoft.com/office/drawing/2014/main" id="{B4BDE785-F72D-B840-8495-DF6F8E082ED8}"/>
              </a:ext>
            </a:extLst>
          </p:cNvPr>
          <p:cNvPicPr>
            <a:picLocks noChangeAspect="1"/>
          </p:cNvPicPr>
          <p:nvPr/>
        </p:nvPicPr>
        <p:blipFill>
          <a:blip r:embed="rId2"/>
          <a:stretch>
            <a:fillRect/>
          </a:stretch>
        </p:blipFill>
        <p:spPr>
          <a:xfrm>
            <a:off x="4718956" y="3135795"/>
            <a:ext cx="2754288" cy="1331047"/>
          </a:xfrm>
          <a:prstGeom prst="rect">
            <a:avLst/>
          </a:prstGeom>
        </p:spPr>
      </p:pic>
      <p:pic>
        <p:nvPicPr>
          <p:cNvPr id="8" name="Picture 7">
            <a:extLst>
              <a:ext uri="{FF2B5EF4-FFF2-40B4-BE49-F238E27FC236}">
                <a16:creationId xmlns:a16="http://schemas.microsoft.com/office/drawing/2014/main" id="{6133BBB0-BEB5-4D4C-B018-EFAEC8F5C3DF}"/>
              </a:ext>
            </a:extLst>
          </p:cNvPr>
          <p:cNvPicPr>
            <a:picLocks noChangeAspect="1"/>
          </p:cNvPicPr>
          <p:nvPr/>
        </p:nvPicPr>
        <p:blipFill>
          <a:blip r:embed="rId3"/>
          <a:stretch>
            <a:fillRect/>
          </a:stretch>
        </p:blipFill>
        <p:spPr>
          <a:xfrm>
            <a:off x="3871291" y="5103551"/>
            <a:ext cx="4449417" cy="436702"/>
          </a:xfrm>
          <a:prstGeom prst="rect">
            <a:avLst/>
          </a:prstGeom>
        </p:spPr>
      </p:pic>
      <p:grpSp>
        <p:nvGrpSpPr>
          <p:cNvPr id="9" name="Group 8">
            <a:extLst>
              <a:ext uri="{FF2B5EF4-FFF2-40B4-BE49-F238E27FC236}">
                <a16:creationId xmlns:a16="http://schemas.microsoft.com/office/drawing/2014/main" id="{CBE0BDC8-18A9-7841-8A89-8DCB31B6C2AE}"/>
              </a:ext>
            </a:extLst>
          </p:cNvPr>
          <p:cNvGrpSpPr/>
          <p:nvPr/>
        </p:nvGrpSpPr>
        <p:grpSpPr>
          <a:xfrm>
            <a:off x="4922356" y="5629303"/>
            <a:ext cx="4916556" cy="1108411"/>
            <a:chOff x="978520" y="5097165"/>
            <a:chExt cx="12980901" cy="1108411"/>
          </a:xfrm>
        </p:grpSpPr>
        <p:sp>
          <p:nvSpPr>
            <p:cNvPr id="10" name="Left Brace 9">
              <a:extLst>
                <a:ext uri="{FF2B5EF4-FFF2-40B4-BE49-F238E27FC236}">
                  <a16:creationId xmlns:a16="http://schemas.microsoft.com/office/drawing/2014/main" id="{E472469F-FBD8-0046-AC01-9F0AC77A5C8B}"/>
                </a:ext>
              </a:extLst>
            </p:cNvPr>
            <p:cNvSpPr/>
            <p:nvPr/>
          </p:nvSpPr>
          <p:spPr>
            <a:xfrm rot="16200000">
              <a:off x="7268708" y="2815404"/>
              <a:ext cx="400526" cy="496404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BFC895F-A2D9-9945-94F6-364F11954202}"/>
                </a:ext>
              </a:extLst>
            </p:cNvPr>
            <p:cNvSpPr txBox="1"/>
            <p:nvPr/>
          </p:nvSpPr>
          <p:spPr>
            <a:xfrm>
              <a:off x="978520" y="5497690"/>
              <a:ext cx="12980901" cy="707886"/>
            </a:xfrm>
            <a:prstGeom prst="rect">
              <a:avLst/>
            </a:prstGeom>
            <a:noFill/>
          </p:spPr>
          <p:txBody>
            <a:bodyPr wrap="square" rtlCol="0">
              <a:spAutoFit/>
            </a:bodyPr>
            <a:lstStyle/>
            <a:p>
              <a:pPr algn="ctr"/>
              <a:r>
                <a:rPr lang="en-US" sz="2000" dirty="0">
                  <a:latin typeface="Cambria" panose="02040503050406030204" pitchFamily="18" charset="0"/>
                </a:rPr>
                <a:t>This string should be the first 10 characters of the commit tag you are referring to</a:t>
              </a:r>
            </a:p>
          </p:txBody>
        </p:sp>
      </p:grpSp>
    </p:spTree>
    <p:extLst>
      <p:ext uri="{BB962C8B-B14F-4D97-AF65-F5344CB8AC3E}">
        <p14:creationId xmlns:p14="http://schemas.microsoft.com/office/powerpoint/2010/main" val="1299315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2642-B526-4F98-BC7A-FF2F01C88437}"/>
              </a:ext>
            </a:extLst>
          </p:cNvPr>
          <p:cNvSpPr>
            <a:spLocks noGrp="1"/>
          </p:cNvSpPr>
          <p:nvPr>
            <p:ph type="title"/>
          </p:nvPr>
        </p:nvSpPr>
        <p:spPr/>
        <p:txBody>
          <a:bodyPr/>
          <a:lstStyle/>
          <a:p>
            <a:r>
              <a:rPr lang="en-US" dirty="0"/>
              <a:t>What is Version Control?</a:t>
            </a:r>
          </a:p>
        </p:txBody>
      </p:sp>
      <p:sp>
        <p:nvSpPr>
          <p:cNvPr id="3" name="Content Placeholder 2">
            <a:extLst>
              <a:ext uri="{FF2B5EF4-FFF2-40B4-BE49-F238E27FC236}">
                <a16:creationId xmlns:a16="http://schemas.microsoft.com/office/drawing/2014/main" id="{29FCA817-F164-4EC5-A84A-C071CF41A324}"/>
              </a:ext>
            </a:extLst>
          </p:cNvPr>
          <p:cNvSpPr>
            <a:spLocks noGrp="1"/>
          </p:cNvSpPr>
          <p:nvPr>
            <p:ph idx="1"/>
          </p:nvPr>
        </p:nvSpPr>
        <p:spPr/>
        <p:txBody>
          <a:bodyPr/>
          <a:lstStyle/>
          <a:p>
            <a:r>
              <a:rPr lang="en-US" dirty="0"/>
              <a:t>It stores changes to your work over time, so that you may always retrieve what you had lost.</a:t>
            </a:r>
          </a:p>
          <a:p>
            <a:endParaRPr lang="en-US" dirty="0"/>
          </a:p>
          <a:p>
            <a:r>
              <a:rPr lang="en-US" dirty="0"/>
              <a:t>It allows you to make edits without breaking everything.</a:t>
            </a:r>
          </a:p>
          <a:p>
            <a:endParaRPr lang="en-US" dirty="0"/>
          </a:p>
          <a:p>
            <a:r>
              <a:rPr lang="en-US" dirty="0"/>
              <a:t>It allows several people to work together without annoying one another.</a:t>
            </a:r>
          </a:p>
          <a:p>
            <a:endParaRPr lang="en-US" dirty="0"/>
          </a:p>
          <a:p>
            <a:r>
              <a:rPr lang="en-US" dirty="0"/>
              <a:t>The most popular platforms for version control are:</a:t>
            </a:r>
          </a:p>
        </p:txBody>
      </p:sp>
      <p:sp>
        <p:nvSpPr>
          <p:cNvPr id="4" name="Slide Number Placeholder 3">
            <a:extLst>
              <a:ext uri="{FF2B5EF4-FFF2-40B4-BE49-F238E27FC236}">
                <a16:creationId xmlns:a16="http://schemas.microsoft.com/office/drawing/2014/main" id="{AA293F1F-104B-4335-A60E-289E775CEC9E}"/>
              </a:ext>
            </a:extLst>
          </p:cNvPr>
          <p:cNvSpPr>
            <a:spLocks noGrp="1"/>
          </p:cNvSpPr>
          <p:nvPr>
            <p:ph type="sldNum" sz="quarter" idx="12"/>
          </p:nvPr>
        </p:nvSpPr>
        <p:spPr/>
        <p:txBody>
          <a:bodyPr/>
          <a:lstStyle/>
          <a:p>
            <a:fld id="{0CFEC368-1D7A-4F81-ABF6-AE0E36BAF64C}" type="slidenum">
              <a:rPr lang="en-US" smtClean="0"/>
              <a:pPr/>
              <a:t>3</a:t>
            </a:fld>
            <a:endParaRPr lang="en-US"/>
          </a:p>
        </p:txBody>
      </p:sp>
      <p:grpSp>
        <p:nvGrpSpPr>
          <p:cNvPr id="14" name="Group 13">
            <a:extLst>
              <a:ext uri="{FF2B5EF4-FFF2-40B4-BE49-F238E27FC236}">
                <a16:creationId xmlns:a16="http://schemas.microsoft.com/office/drawing/2014/main" id="{204DAC16-2E47-40BC-A64E-534AA716F836}"/>
              </a:ext>
            </a:extLst>
          </p:cNvPr>
          <p:cNvGrpSpPr/>
          <p:nvPr/>
        </p:nvGrpSpPr>
        <p:grpSpPr>
          <a:xfrm>
            <a:off x="9131298" y="4476680"/>
            <a:ext cx="1328737" cy="1762822"/>
            <a:chOff x="1911563" y="5032345"/>
            <a:chExt cx="1328737" cy="1762822"/>
          </a:xfrm>
        </p:grpSpPr>
        <p:pic>
          <p:nvPicPr>
            <p:cNvPr id="9" name="Picture 8">
              <a:extLst>
                <a:ext uri="{FF2B5EF4-FFF2-40B4-BE49-F238E27FC236}">
                  <a16:creationId xmlns:a16="http://schemas.microsoft.com/office/drawing/2014/main" id="{F8CC9241-C4F7-4E40-BF70-4A6972E8753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1563" y="5032345"/>
              <a:ext cx="1328737" cy="1328737"/>
            </a:xfrm>
            <a:prstGeom prst="rect">
              <a:avLst/>
            </a:prstGeom>
          </p:spPr>
        </p:pic>
        <p:sp>
          <p:nvSpPr>
            <p:cNvPr id="12" name="TextBox 11">
              <a:extLst>
                <a:ext uri="{FF2B5EF4-FFF2-40B4-BE49-F238E27FC236}">
                  <a16:creationId xmlns:a16="http://schemas.microsoft.com/office/drawing/2014/main" id="{3D71DCCC-74C2-46D5-8A1E-F97169C82DC8}"/>
                </a:ext>
              </a:extLst>
            </p:cNvPr>
            <p:cNvSpPr txBox="1"/>
            <p:nvPr/>
          </p:nvSpPr>
          <p:spPr>
            <a:xfrm>
              <a:off x="2324099" y="6425835"/>
              <a:ext cx="46839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Git</a:t>
              </a:r>
            </a:p>
          </p:txBody>
        </p:sp>
      </p:grpSp>
      <p:grpSp>
        <p:nvGrpSpPr>
          <p:cNvPr id="15" name="Group 14">
            <a:extLst>
              <a:ext uri="{FF2B5EF4-FFF2-40B4-BE49-F238E27FC236}">
                <a16:creationId xmlns:a16="http://schemas.microsoft.com/office/drawing/2014/main" id="{6B495A61-13FD-4A03-B90E-F6A36C85CF40}"/>
              </a:ext>
            </a:extLst>
          </p:cNvPr>
          <p:cNvGrpSpPr/>
          <p:nvPr/>
        </p:nvGrpSpPr>
        <p:grpSpPr>
          <a:xfrm>
            <a:off x="10527044" y="4422370"/>
            <a:ext cx="1447800" cy="1817132"/>
            <a:chOff x="5739973" y="4972814"/>
            <a:chExt cx="1447800" cy="1817132"/>
          </a:xfrm>
        </p:grpSpPr>
        <p:pic>
          <p:nvPicPr>
            <p:cNvPr id="7" name="Picture 6">
              <a:extLst>
                <a:ext uri="{FF2B5EF4-FFF2-40B4-BE49-F238E27FC236}">
                  <a16:creationId xmlns:a16="http://schemas.microsoft.com/office/drawing/2014/main" id="{6EF9C2D3-0D44-4EFF-8E35-8DFE54718BC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39973" y="4972814"/>
              <a:ext cx="1447800" cy="1447800"/>
            </a:xfrm>
            <a:prstGeom prst="rect">
              <a:avLst/>
            </a:prstGeom>
          </p:spPr>
        </p:pic>
        <p:sp>
          <p:nvSpPr>
            <p:cNvPr id="13" name="TextBox 12">
              <a:extLst>
                <a:ext uri="{FF2B5EF4-FFF2-40B4-BE49-F238E27FC236}">
                  <a16:creationId xmlns:a16="http://schemas.microsoft.com/office/drawing/2014/main" id="{062D5BD7-1296-40D4-B1F3-15E84E1B6F6E}"/>
                </a:ext>
              </a:extLst>
            </p:cNvPr>
            <p:cNvSpPr txBox="1"/>
            <p:nvPr/>
          </p:nvSpPr>
          <p:spPr>
            <a:xfrm>
              <a:off x="6134101" y="6420614"/>
              <a:ext cx="592535"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SVN</a:t>
              </a:r>
            </a:p>
          </p:txBody>
        </p:sp>
      </p:grpSp>
    </p:spTree>
    <p:extLst>
      <p:ext uri="{BB962C8B-B14F-4D97-AF65-F5344CB8AC3E}">
        <p14:creationId xmlns:p14="http://schemas.microsoft.com/office/powerpoint/2010/main" val="2713728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7DCD1-5BCF-7647-AF6E-06BCCE6A5315}"/>
              </a:ext>
            </a:extLst>
          </p:cNvPr>
          <p:cNvSpPr>
            <a:spLocks noGrp="1"/>
          </p:cNvSpPr>
          <p:nvPr>
            <p:ph idx="1"/>
          </p:nvPr>
        </p:nvSpPr>
        <p:spPr/>
        <p:txBody>
          <a:bodyPr/>
          <a:lstStyle/>
          <a:p>
            <a:r>
              <a:rPr lang="en-US" dirty="0"/>
              <a:t>To look back at the history of a repo, we can use Git’s </a:t>
            </a:r>
            <a:r>
              <a:rPr lang="en-US" i="1" dirty="0"/>
              <a:t>log</a:t>
            </a:r>
            <a:r>
              <a:rPr lang="en-US" dirty="0"/>
              <a:t> command:</a:t>
            </a:r>
          </a:p>
          <a:p>
            <a:endParaRPr lang="en-US" dirty="0"/>
          </a:p>
          <a:p>
            <a:r>
              <a:rPr lang="en-US" dirty="0"/>
              <a:t>This will display the history of commits and who made them.</a:t>
            </a:r>
          </a:p>
          <a:p>
            <a:endParaRPr lang="en-US" dirty="0"/>
          </a:p>
          <a:p>
            <a:r>
              <a:rPr lang="en-US" dirty="0"/>
              <a:t>There are many different parameters for displaying the history in different ways:</a:t>
            </a:r>
          </a:p>
          <a:p>
            <a:pPr lvl="1"/>
            <a:r>
              <a:rPr lang="en-US" dirty="0"/>
              <a:t>See all commits from a certain author.</a:t>
            </a:r>
          </a:p>
          <a:p>
            <a:pPr lvl="1"/>
            <a:r>
              <a:rPr lang="en-US" dirty="0"/>
              <a:t>Modify the display (lists, ASCII trees).</a:t>
            </a:r>
          </a:p>
          <a:p>
            <a:pPr lvl="1"/>
            <a:r>
              <a:rPr lang="en-US" dirty="0"/>
              <a:t>See changed files.</a:t>
            </a:r>
          </a:p>
          <a:p>
            <a:r>
              <a:rPr lang="en-US" dirty="0"/>
              <a:t>To see all the different parameters available, use: </a:t>
            </a:r>
          </a:p>
        </p:txBody>
      </p:sp>
      <p:sp>
        <p:nvSpPr>
          <p:cNvPr id="3" name="Slide Number Placeholder 2">
            <a:extLst>
              <a:ext uri="{FF2B5EF4-FFF2-40B4-BE49-F238E27FC236}">
                <a16:creationId xmlns:a16="http://schemas.microsoft.com/office/drawing/2014/main" id="{DD3C19FA-2046-F245-BE75-4D8EF31F34CC}"/>
              </a:ext>
            </a:extLst>
          </p:cNvPr>
          <p:cNvSpPr>
            <a:spLocks noGrp="1"/>
          </p:cNvSpPr>
          <p:nvPr>
            <p:ph type="sldNum" sz="quarter" idx="12"/>
          </p:nvPr>
        </p:nvSpPr>
        <p:spPr/>
        <p:txBody>
          <a:bodyPr/>
          <a:lstStyle/>
          <a:p>
            <a:fld id="{039594E2-DD67-8748-9F72-46C8CFC01FDA}" type="slidenum">
              <a:rPr lang="en-US" smtClean="0"/>
              <a:t>30</a:t>
            </a:fld>
            <a:endParaRPr lang="en-US"/>
          </a:p>
        </p:txBody>
      </p:sp>
      <p:sp>
        <p:nvSpPr>
          <p:cNvPr id="4" name="Title 3">
            <a:extLst>
              <a:ext uri="{FF2B5EF4-FFF2-40B4-BE49-F238E27FC236}">
                <a16:creationId xmlns:a16="http://schemas.microsoft.com/office/drawing/2014/main" id="{D9E13F10-7EC9-2043-9638-D474001F4868}"/>
              </a:ext>
            </a:extLst>
          </p:cNvPr>
          <p:cNvSpPr>
            <a:spLocks noGrp="1"/>
          </p:cNvSpPr>
          <p:nvPr>
            <p:ph type="title"/>
          </p:nvPr>
        </p:nvSpPr>
        <p:spPr/>
        <p:txBody>
          <a:bodyPr/>
          <a:lstStyle/>
          <a:p>
            <a:r>
              <a:rPr lang="en-US" dirty="0"/>
              <a:t>Repository History</a:t>
            </a:r>
          </a:p>
        </p:txBody>
      </p:sp>
      <p:pic>
        <p:nvPicPr>
          <p:cNvPr id="6" name="Picture 5">
            <a:extLst>
              <a:ext uri="{FF2B5EF4-FFF2-40B4-BE49-F238E27FC236}">
                <a16:creationId xmlns:a16="http://schemas.microsoft.com/office/drawing/2014/main" id="{EED31B3A-EE2A-6742-89B4-9764589D886C}"/>
              </a:ext>
            </a:extLst>
          </p:cNvPr>
          <p:cNvPicPr>
            <a:picLocks noChangeAspect="1"/>
          </p:cNvPicPr>
          <p:nvPr/>
        </p:nvPicPr>
        <p:blipFill>
          <a:blip r:embed="rId2"/>
          <a:stretch>
            <a:fillRect/>
          </a:stretch>
        </p:blipFill>
        <p:spPr>
          <a:xfrm>
            <a:off x="5458783" y="1875367"/>
            <a:ext cx="1274434" cy="461433"/>
          </a:xfrm>
          <a:prstGeom prst="rect">
            <a:avLst/>
          </a:prstGeom>
        </p:spPr>
      </p:pic>
      <p:pic>
        <p:nvPicPr>
          <p:cNvPr id="8" name="Picture 7">
            <a:extLst>
              <a:ext uri="{FF2B5EF4-FFF2-40B4-BE49-F238E27FC236}">
                <a16:creationId xmlns:a16="http://schemas.microsoft.com/office/drawing/2014/main" id="{418018DE-C87B-6848-84ED-E4EB1E87D84F}"/>
              </a:ext>
            </a:extLst>
          </p:cNvPr>
          <p:cNvPicPr>
            <a:picLocks noChangeAspect="1"/>
          </p:cNvPicPr>
          <p:nvPr/>
        </p:nvPicPr>
        <p:blipFill>
          <a:blip r:embed="rId3"/>
          <a:stretch>
            <a:fillRect/>
          </a:stretch>
        </p:blipFill>
        <p:spPr>
          <a:xfrm>
            <a:off x="8685387" y="5708769"/>
            <a:ext cx="2322689" cy="411749"/>
          </a:xfrm>
          <a:prstGeom prst="rect">
            <a:avLst/>
          </a:prstGeom>
        </p:spPr>
      </p:pic>
    </p:spTree>
    <p:extLst>
      <p:ext uri="{BB962C8B-B14F-4D97-AF65-F5344CB8AC3E}">
        <p14:creationId xmlns:p14="http://schemas.microsoft.com/office/powerpoint/2010/main" val="3719265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398B23-4154-416D-96FA-5F65DC27EC3C}"/>
              </a:ext>
            </a:extLst>
          </p:cNvPr>
          <p:cNvSpPr>
            <a:spLocks noGrp="1"/>
          </p:cNvSpPr>
          <p:nvPr>
            <p:ph idx="1"/>
          </p:nvPr>
        </p:nvSpPr>
        <p:spPr/>
        <p:txBody>
          <a:bodyPr/>
          <a:lstStyle/>
          <a:p>
            <a:r>
              <a:rPr lang="en-US" dirty="0"/>
              <a:t>There many be times where you accidentally mess up your local repo (accidentally delete a file, made a small change somewhere and now your code doesn’t work at all, etc.).</a:t>
            </a:r>
          </a:p>
          <a:p>
            <a:endParaRPr lang="en-US" dirty="0"/>
          </a:p>
          <a:p>
            <a:r>
              <a:rPr lang="en-US" dirty="0"/>
              <a:t>To replace a file with the version from your previous commit:</a:t>
            </a:r>
          </a:p>
          <a:p>
            <a:endParaRPr lang="en-US" dirty="0"/>
          </a:p>
          <a:p>
            <a:endParaRPr lang="en-US" dirty="0"/>
          </a:p>
          <a:p>
            <a:r>
              <a:rPr lang="en-US" dirty="0"/>
              <a:t>If you want to drop all the changes you’ve made since a previous commit, you can use the following commands:</a:t>
            </a:r>
          </a:p>
        </p:txBody>
      </p:sp>
      <p:sp>
        <p:nvSpPr>
          <p:cNvPr id="3" name="Slide Number Placeholder 2">
            <a:extLst>
              <a:ext uri="{FF2B5EF4-FFF2-40B4-BE49-F238E27FC236}">
                <a16:creationId xmlns:a16="http://schemas.microsoft.com/office/drawing/2014/main" id="{0131D4B0-5000-45D6-9DE7-1FB3E1F4EF80}"/>
              </a:ext>
            </a:extLst>
          </p:cNvPr>
          <p:cNvSpPr>
            <a:spLocks noGrp="1"/>
          </p:cNvSpPr>
          <p:nvPr>
            <p:ph type="sldNum" sz="quarter" idx="12"/>
          </p:nvPr>
        </p:nvSpPr>
        <p:spPr/>
        <p:txBody>
          <a:bodyPr/>
          <a:lstStyle/>
          <a:p>
            <a:fld id="{039594E2-DD67-8748-9F72-46C8CFC01FDA}" type="slidenum">
              <a:rPr lang="en-US" smtClean="0"/>
              <a:t>31</a:t>
            </a:fld>
            <a:endParaRPr lang="en-US"/>
          </a:p>
        </p:txBody>
      </p:sp>
      <p:sp>
        <p:nvSpPr>
          <p:cNvPr id="4" name="Title 3">
            <a:extLst>
              <a:ext uri="{FF2B5EF4-FFF2-40B4-BE49-F238E27FC236}">
                <a16:creationId xmlns:a16="http://schemas.microsoft.com/office/drawing/2014/main" id="{C999DCB7-721E-4ACC-B83B-71C99D44D2D6}"/>
              </a:ext>
            </a:extLst>
          </p:cNvPr>
          <p:cNvSpPr>
            <a:spLocks noGrp="1"/>
          </p:cNvSpPr>
          <p:nvPr>
            <p:ph type="title"/>
          </p:nvPr>
        </p:nvSpPr>
        <p:spPr/>
        <p:txBody>
          <a:bodyPr/>
          <a:lstStyle/>
          <a:p>
            <a:r>
              <a:rPr lang="en-US" dirty="0"/>
              <a:t>Replacing Local Changes</a:t>
            </a:r>
          </a:p>
        </p:txBody>
      </p:sp>
      <p:pic>
        <p:nvPicPr>
          <p:cNvPr id="6" name="Picture 5">
            <a:extLst>
              <a:ext uri="{FF2B5EF4-FFF2-40B4-BE49-F238E27FC236}">
                <a16:creationId xmlns:a16="http://schemas.microsoft.com/office/drawing/2014/main" id="{7AB64E2F-FDC4-774F-9AF2-0D2DAFA87479}"/>
              </a:ext>
            </a:extLst>
          </p:cNvPr>
          <p:cNvPicPr>
            <a:picLocks noChangeAspect="1"/>
          </p:cNvPicPr>
          <p:nvPr/>
        </p:nvPicPr>
        <p:blipFill>
          <a:blip r:embed="rId2"/>
          <a:stretch>
            <a:fillRect/>
          </a:stretch>
        </p:blipFill>
        <p:spPr>
          <a:xfrm>
            <a:off x="3991327" y="3747911"/>
            <a:ext cx="4211065" cy="380900"/>
          </a:xfrm>
          <a:prstGeom prst="rect">
            <a:avLst/>
          </a:prstGeom>
        </p:spPr>
      </p:pic>
      <p:pic>
        <p:nvPicPr>
          <p:cNvPr id="8" name="Picture 7">
            <a:extLst>
              <a:ext uri="{FF2B5EF4-FFF2-40B4-BE49-F238E27FC236}">
                <a16:creationId xmlns:a16="http://schemas.microsoft.com/office/drawing/2014/main" id="{8C1A32D0-557B-FC40-ADD0-D99453036918}"/>
              </a:ext>
            </a:extLst>
          </p:cNvPr>
          <p:cNvPicPr>
            <a:picLocks noChangeAspect="1"/>
          </p:cNvPicPr>
          <p:nvPr/>
        </p:nvPicPr>
        <p:blipFill>
          <a:blip r:embed="rId3"/>
          <a:stretch>
            <a:fillRect/>
          </a:stretch>
        </p:blipFill>
        <p:spPr>
          <a:xfrm>
            <a:off x="4789311" y="5491742"/>
            <a:ext cx="2627489" cy="328436"/>
          </a:xfrm>
          <a:prstGeom prst="rect">
            <a:avLst/>
          </a:prstGeom>
        </p:spPr>
      </p:pic>
      <p:pic>
        <p:nvPicPr>
          <p:cNvPr id="10" name="Picture 9">
            <a:extLst>
              <a:ext uri="{FF2B5EF4-FFF2-40B4-BE49-F238E27FC236}">
                <a16:creationId xmlns:a16="http://schemas.microsoft.com/office/drawing/2014/main" id="{90DA2E6F-5E3A-4C48-99DA-700445208A8B}"/>
              </a:ext>
            </a:extLst>
          </p:cNvPr>
          <p:cNvPicPr>
            <a:picLocks noChangeAspect="1"/>
          </p:cNvPicPr>
          <p:nvPr/>
        </p:nvPicPr>
        <p:blipFill>
          <a:blip r:embed="rId4"/>
          <a:stretch>
            <a:fillRect/>
          </a:stretch>
        </p:blipFill>
        <p:spPr>
          <a:xfrm>
            <a:off x="3129844" y="5999565"/>
            <a:ext cx="5946422" cy="356785"/>
          </a:xfrm>
          <a:prstGeom prst="rect">
            <a:avLst/>
          </a:prstGeom>
        </p:spPr>
      </p:pic>
    </p:spTree>
    <p:extLst>
      <p:ext uri="{BB962C8B-B14F-4D97-AF65-F5344CB8AC3E}">
        <p14:creationId xmlns:p14="http://schemas.microsoft.com/office/powerpoint/2010/main" val="212862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477E79-DAD6-624A-AE14-19F0649B11F9}"/>
              </a:ext>
            </a:extLst>
          </p:cNvPr>
          <p:cNvSpPr>
            <a:spLocks noGrp="1"/>
          </p:cNvSpPr>
          <p:nvPr>
            <p:ph type="sldNum" sz="quarter" idx="12"/>
          </p:nvPr>
        </p:nvSpPr>
        <p:spPr/>
        <p:txBody>
          <a:bodyPr/>
          <a:lstStyle/>
          <a:p>
            <a:fld id="{039594E2-DD67-8748-9F72-46C8CFC01FDA}" type="slidenum">
              <a:rPr lang="en-US" smtClean="0"/>
              <a:t>32</a:t>
            </a:fld>
            <a:endParaRPr lang="en-US"/>
          </a:p>
        </p:txBody>
      </p:sp>
      <p:sp>
        <p:nvSpPr>
          <p:cNvPr id="4" name="Title 3">
            <a:extLst>
              <a:ext uri="{FF2B5EF4-FFF2-40B4-BE49-F238E27FC236}">
                <a16:creationId xmlns:a16="http://schemas.microsoft.com/office/drawing/2014/main" id="{F86E5337-0296-FD4A-B652-2AF581D92E37}"/>
              </a:ext>
            </a:extLst>
          </p:cNvPr>
          <p:cNvSpPr>
            <a:spLocks noGrp="1"/>
          </p:cNvSpPr>
          <p:nvPr>
            <p:ph type="title"/>
          </p:nvPr>
        </p:nvSpPr>
        <p:spPr/>
        <p:txBody>
          <a:bodyPr/>
          <a:lstStyle/>
          <a:p>
            <a:r>
              <a:rPr lang="en-US" dirty="0"/>
              <a:t>Overall Workflow</a:t>
            </a:r>
          </a:p>
        </p:txBody>
      </p:sp>
      <p:pic>
        <p:nvPicPr>
          <p:cNvPr id="5" name="Picture 4">
            <a:extLst>
              <a:ext uri="{FF2B5EF4-FFF2-40B4-BE49-F238E27FC236}">
                <a16:creationId xmlns:a16="http://schemas.microsoft.com/office/drawing/2014/main" id="{081423BF-6847-B048-9BD2-B899BB2CA43E}"/>
              </a:ext>
            </a:extLst>
          </p:cNvPr>
          <p:cNvPicPr>
            <a:picLocks noChangeAspect="1"/>
          </p:cNvPicPr>
          <p:nvPr/>
        </p:nvPicPr>
        <p:blipFill>
          <a:blip r:embed="rId2"/>
          <a:stretch>
            <a:fillRect/>
          </a:stretch>
        </p:blipFill>
        <p:spPr>
          <a:xfrm>
            <a:off x="932945" y="1026012"/>
            <a:ext cx="6186892" cy="5057059"/>
          </a:xfrm>
          <a:prstGeom prst="rect">
            <a:avLst/>
          </a:prstGeom>
        </p:spPr>
      </p:pic>
      <p:pic>
        <p:nvPicPr>
          <p:cNvPr id="6" name="Picture 5">
            <a:extLst>
              <a:ext uri="{FF2B5EF4-FFF2-40B4-BE49-F238E27FC236}">
                <a16:creationId xmlns:a16="http://schemas.microsoft.com/office/drawing/2014/main" id="{F626CB81-02CF-2740-8F16-3F9E03501FAB}"/>
              </a:ext>
            </a:extLst>
          </p:cNvPr>
          <p:cNvPicPr>
            <a:picLocks noChangeAspect="1"/>
          </p:cNvPicPr>
          <p:nvPr/>
        </p:nvPicPr>
        <p:blipFill>
          <a:blip r:embed="rId3"/>
          <a:stretch>
            <a:fillRect/>
          </a:stretch>
        </p:blipFill>
        <p:spPr>
          <a:xfrm>
            <a:off x="8807273" y="1026012"/>
            <a:ext cx="2058245" cy="5049132"/>
          </a:xfrm>
          <a:prstGeom prst="rect">
            <a:avLst/>
          </a:prstGeom>
        </p:spPr>
      </p:pic>
      <p:sp>
        <p:nvSpPr>
          <p:cNvPr id="7" name="TextBox 6">
            <a:extLst>
              <a:ext uri="{FF2B5EF4-FFF2-40B4-BE49-F238E27FC236}">
                <a16:creationId xmlns:a16="http://schemas.microsoft.com/office/drawing/2014/main" id="{D0D30F4B-FE40-E144-A7BF-CB4439FBF2B3}"/>
              </a:ext>
            </a:extLst>
          </p:cNvPr>
          <p:cNvSpPr txBox="1"/>
          <p:nvPr/>
        </p:nvSpPr>
        <p:spPr>
          <a:xfrm>
            <a:off x="2891858" y="6213644"/>
            <a:ext cx="2269067" cy="369332"/>
          </a:xfrm>
          <a:prstGeom prst="rect">
            <a:avLst/>
          </a:prstGeom>
          <a:noFill/>
        </p:spPr>
        <p:txBody>
          <a:bodyPr wrap="square" rtlCol="0">
            <a:spAutoFit/>
          </a:bodyPr>
          <a:lstStyle/>
          <a:p>
            <a:pPr algn="ctr"/>
            <a:r>
              <a:rPr lang="en-US" dirty="0">
                <a:latin typeface="Cambria" panose="02040503050406030204" pitchFamily="18" charset="0"/>
              </a:rPr>
              <a:t>Command Workflow</a:t>
            </a:r>
          </a:p>
        </p:txBody>
      </p:sp>
      <p:sp>
        <p:nvSpPr>
          <p:cNvPr id="8" name="TextBox 7">
            <a:extLst>
              <a:ext uri="{FF2B5EF4-FFF2-40B4-BE49-F238E27FC236}">
                <a16:creationId xmlns:a16="http://schemas.microsoft.com/office/drawing/2014/main" id="{6D22359F-4905-4449-A496-4DAF853DA8FC}"/>
              </a:ext>
            </a:extLst>
          </p:cNvPr>
          <p:cNvSpPr txBox="1"/>
          <p:nvPr/>
        </p:nvSpPr>
        <p:spPr>
          <a:xfrm>
            <a:off x="8620970" y="6075144"/>
            <a:ext cx="2430853" cy="646331"/>
          </a:xfrm>
          <a:prstGeom prst="rect">
            <a:avLst/>
          </a:prstGeom>
          <a:noFill/>
        </p:spPr>
        <p:txBody>
          <a:bodyPr wrap="square" rtlCol="0">
            <a:spAutoFit/>
          </a:bodyPr>
          <a:lstStyle/>
          <a:p>
            <a:pPr algn="ctr"/>
            <a:r>
              <a:rPr lang="en-US" dirty="0">
                <a:latin typeface="Cambria" panose="02040503050406030204" pitchFamily="18" charset="0"/>
              </a:rPr>
              <a:t>Example of Project History Tree</a:t>
            </a:r>
          </a:p>
        </p:txBody>
      </p:sp>
    </p:spTree>
    <p:extLst>
      <p:ext uri="{BB962C8B-B14F-4D97-AF65-F5344CB8AC3E}">
        <p14:creationId xmlns:p14="http://schemas.microsoft.com/office/powerpoint/2010/main" val="2220892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D596FB-4A46-4000-A887-F0132B2571E5}"/>
              </a:ext>
            </a:extLst>
          </p:cNvPr>
          <p:cNvSpPr>
            <a:spLocks noGrp="1"/>
          </p:cNvSpPr>
          <p:nvPr>
            <p:ph idx="1"/>
          </p:nvPr>
        </p:nvSpPr>
        <p:spPr/>
        <p:txBody>
          <a:bodyPr/>
          <a:lstStyle/>
          <a:p>
            <a:r>
              <a:rPr lang="en-US" dirty="0"/>
              <a:t>We’ve seen several different Python libraries that have useful functions:</a:t>
            </a:r>
          </a:p>
          <a:p>
            <a:pPr lvl="1"/>
            <a:r>
              <a:rPr lang="en-US" dirty="0"/>
              <a:t>random</a:t>
            </a:r>
          </a:p>
          <a:p>
            <a:pPr lvl="1"/>
            <a:r>
              <a:rPr lang="en-US" dirty="0"/>
              <a:t>math</a:t>
            </a:r>
          </a:p>
          <a:p>
            <a:pPr lvl="1"/>
            <a:r>
              <a:rPr lang="en-US" dirty="0"/>
              <a:t>PIL</a:t>
            </a:r>
          </a:p>
          <a:p>
            <a:pPr lvl="1"/>
            <a:r>
              <a:rPr lang="en-US" dirty="0"/>
              <a:t>Matplotlib</a:t>
            </a:r>
          </a:p>
          <a:p>
            <a:pPr lvl="1"/>
            <a:endParaRPr lang="en-US" dirty="0"/>
          </a:p>
          <a:p>
            <a:r>
              <a:rPr lang="en-US" dirty="0"/>
              <a:t>The ability to import existing functions and classes from other Python scripts is very important for complex programs that require many lines of code.</a:t>
            </a:r>
          </a:p>
        </p:txBody>
      </p:sp>
      <p:sp>
        <p:nvSpPr>
          <p:cNvPr id="3" name="Slide Number Placeholder 2">
            <a:extLst>
              <a:ext uri="{FF2B5EF4-FFF2-40B4-BE49-F238E27FC236}">
                <a16:creationId xmlns:a16="http://schemas.microsoft.com/office/drawing/2014/main" id="{34D71E83-5DF8-4EFD-B241-358B9A31C753}"/>
              </a:ext>
            </a:extLst>
          </p:cNvPr>
          <p:cNvSpPr>
            <a:spLocks noGrp="1"/>
          </p:cNvSpPr>
          <p:nvPr>
            <p:ph type="sldNum" sz="quarter" idx="12"/>
          </p:nvPr>
        </p:nvSpPr>
        <p:spPr/>
        <p:txBody>
          <a:bodyPr/>
          <a:lstStyle/>
          <a:p>
            <a:fld id="{039594E2-DD67-8748-9F72-46C8CFC01FDA}" type="slidenum">
              <a:rPr lang="en-US" smtClean="0"/>
              <a:t>33</a:t>
            </a:fld>
            <a:endParaRPr lang="en-US"/>
          </a:p>
        </p:txBody>
      </p:sp>
      <p:sp>
        <p:nvSpPr>
          <p:cNvPr id="4" name="Title 3">
            <a:extLst>
              <a:ext uri="{FF2B5EF4-FFF2-40B4-BE49-F238E27FC236}">
                <a16:creationId xmlns:a16="http://schemas.microsoft.com/office/drawing/2014/main" id="{21D2707B-402D-4AEF-B50F-42CDC1175E6C}"/>
              </a:ext>
            </a:extLst>
          </p:cNvPr>
          <p:cNvSpPr>
            <a:spLocks noGrp="1"/>
          </p:cNvSpPr>
          <p:nvPr>
            <p:ph type="title"/>
          </p:nvPr>
        </p:nvSpPr>
        <p:spPr/>
        <p:txBody>
          <a:bodyPr/>
          <a:lstStyle/>
          <a:p>
            <a:r>
              <a:rPr lang="en-US" dirty="0"/>
              <a:t>Python Modules</a:t>
            </a:r>
          </a:p>
        </p:txBody>
      </p:sp>
    </p:spTree>
    <p:extLst>
      <p:ext uri="{BB962C8B-B14F-4D97-AF65-F5344CB8AC3E}">
        <p14:creationId xmlns:p14="http://schemas.microsoft.com/office/powerpoint/2010/main" val="1366223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33499-E97C-46C5-84FF-74C3B2AEB785}"/>
              </a:ext>
            </a:extLst>
          </p:cNvPr>
          <p:cNvSpPr>
            <a:spLocks noGrp="1"/>
          </p:cNvSpPr>
          <p:nvPr>
            <p:ph idx="1"/>
          </p:nvPr>
        </p:nvSpPr>
        <p:spPr>
          <a:xfrm>
            <a:off x="838200" y="1155781"/>
            <a:ext cx="7279456" cy="4341908"/>
          </a:xfrm>
        </p:spPr>
        <p:txBody>
          <a:bodyPr/>
          <a:lstStyle/>
          <a:p>
            <a:pPr marL="0" indent="0">
              <a:buNone/>
            </a:pPr>
            <a:r>
              <a:rPr lang="en-US" dirty="0"/>
              <a:t>There are 3 different ways to import modules: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There are also shortcuts for importing modules but be sure to use them appropriately!</a:t>
            </a:r>
          </a:p>
        </p:txBody>
      </p:sp>
      <p:sp>
        <p:nvSpPr>
          <p:cNvPr id="3" name="Slide Number Placeholder 2">
            <a:extLst>
              <a:ext uri="{FF2B5EF4-FFF2-40B4-BE49-F238E27FC236}">
                <a16:creationId xmlns:a16="http://schemas.microsoft.com/office/drawing/2014/main" id="{B3263E19-2830-4CAB-8CBB-0680D3783D35}"/>
              </a:ext>
            </a:extLst>
          </p:cNvPr>
          <p:cNvSpPr>
            <a:spLocks noGrp="1"/>
          </p:cNvSpPr>
          <p:nvPr>
            <p:ph type="sldNum" sz="quarter" idx="12"/>
          </p:nvPr>
        </p:nvSpPr>
        <p:spPr/>
        <p:txBody>
          <a:bodyPr/>
          <a:lstStyle/>
          <a:p>
            <a:fld id="{039594E2-DD67-8748-9F72-46C8CFC01FDA}" type="slidenum">
              <a:rPr lang="en-US" smtClean="0"/>
              <a:t>34</a:t>
            </a:fld>
            <a:endParaRPr lang="en-US" dirty="0"/>
          </a:p>
        </p:txBody>
      </p:sp>
      <p:sp>
        <p:nvSpPr>
          <p:cNvPr id="4" name="Title 3">
            <a:extLst>
              <a:ext uri="{FF2B5EF4-FFF2-40B4-BE49-F238E27FC236}">
                <a16:creationId xmlns:a16="http://schemas.microsoft.com/office/drawing/2014/main" id="{06F5749F-64CE-4F1F-9359-216AC62148BC}"/>
              </a:ext>
            </a:extLst>
          </p:cNvPr>
          <p:cNvSpPr>
            <a:spLocks noGrp="1"/>
          </p:cNvSpPr>
          <p:nvPr>
            <p:ph type="title"/>
          </p:nvPr>
        </p:nvSpPr>
        <p:spPr/>
        <p:txBody>
          <a:bodyPr/>
          <a:lstStyle/>
          <a:p>
            <a:r>
              <a:rPr lang="en-US" dirty="0"/>
              <a:t>Import Statements</a:t>
            </a:r>
          </a:p>
        </p:txBody>
      </p:sp>
      <p:pic>
        <p:nvPicPr>
          <p:cNvPr id="6" name="Picture 5">
            <a:extLst>
              <a:ext uri="{FF2B5EF4-FFF2-40B4-BE49-F238E27FC236}">
                <a16:creationId xmlns:a16="http://schemas.microsoft.com/office/drawing/2014/main" id="{FF556FA1-876D-4761-BB11-19DD2DF31771}"/>
              </a:ext>
            </a:extLst>
          </p:cNvPr>
          <p:cNvPicPr>
            <a:picLocks noChangeAspect="1"/>
          </p:cNvPicPr>
          <p:nvPr/>
        </p:nvPicPr>
        <p:blipFill>
          <a:blip r:embed="rId2"/>
          <a:stretch>
            <a:fillRect/>
          </a:stretch>
        </p:blipFill>
        <p:spPr>
          <a:xfrm>
            <a:off x="7083707" y="3975198"/>
            <a:ext cx="3769202" cy="2746277"/>
          </a:xfrm>
          <a:prstGeom prst="rect">
            <a:avLst/>
          </a:prstGeom>
        </p:spPr>
      </p:pic>
      <p:grpSp>
        <p:nvGrpSpPr>
          <p:cNvPr id="15" name="Group 14">
            <a:extLst>
              <a:ext uri="{FF2B5EF4-FFF2-40B4-BE49-F238E27FC236}">
                <a16:creationId xmlns:a16="http://schemas.microsoft.com/office/drawing/2014/main" id="{5DA72AA4-1F14-5147-8A45-BB9EE72BC020}"/>
              </a:ext>
            </a:extLst>
          </p:cNvPr>
          <p:cNvGrpSpPr/>
          <p:nvPr/>
        </p:nvGrpSpPr>
        <p:grpSpPr>
          <a:xfrm>
            <a:off x="167458" y="1896533"/>
            <a:ext cx="11857084" cy="1937014"/>
            <a:chOff x="108857" y="3014133"/>
            <a:chExt cx="11857084" cy="1937014"/>
          </a:xfrm>
        </p:grpSpPr>
        <p:pic>
          <p:nvPicPr>
            <p:cNvPr id="9" name="Picture 8">
              <a:extLst>
                <a:ext uri="{FF2B5EF4-FFF2-40B4-BE49-F238E27FC236}">
                  <a16:creationId xmlns:a16="http://schemas.microsoft.com/office/drawing/2014/main" id="{E633A250-E8A6-5541-97D4-81900D5FC09A}"/>
                </a:ext>
              </a:extLst>
            </p:cNvPr>
            <p:cNvPicPr>
              <a:picLocks noChangeAspect="1"/>
            </p:cNvPicPr>
            <p:nvPr/>
          </p:nvPicPr>
          <p:blipFill>
            <a:blip r:embed="rId3"/>
            <a:stretch>
              <a:fillRect/>
            </a:stretch>
          </p:blipFill>
          <p:spPr>
            <a:xfrm>
              <a:off x="3194398" y="3579547"/>
              <a:ext cx="5457626" cy="1371600"/>
            </a:xfrm>
            <a:prstGeom prst="rect">
              <a:avLst/>
            </a:prstGeom>
          </p:spPr>
        </p:pic>
        <p:pic>
          <p:nvPicPr>
            <p:cNvPr id="11" name="Picture 10">
              <a:extLst>
                <a:ext uri="{FF2B5EF4-FFF2-40B4-BE49-F238E27FC236}">
                  <a16:creationId xmlns:a16="http://schemas.microsoft.com/office/drawing/2014/main" id="{EB6C034D-F199-514C-98F2-64952E9EA7CA}"/>
                </a:ext>
              </a:extLst>
            </p:cNvPr>
            <p:cNvPicPr>
              <a:picLocks noChangeAspect="1"/>
            </p:cNvPicPr>
            <p:nvPr/>
          </p:nvPicPr>
          <p:blipFill>
            <a:blip r:embed="rId4"/>
            <a:stretch>
              <a:fillRect/>
            </a:stretch>
          </p:blipFill>
          <p:spPr>
            <a:xfrm>
              <a:off x="8733567" y="3579547"/>
              <a:ext cx="3232374" cy="1371600"/>
            </a:xfrm>
            <a:prstGeom prst="rect">
              <a:avLst/>
            </a:prstGeom>
          </p:spPr>
        </p:pic>
        <p:pic>
          <p:nvPicPr>
            <p:cNvPr id="13" name="Picture 12">
              <a:extLst>
                <a:ext uri="{FF2B5EF4-FFF2-40B4-BE49-F238E27FC236}">
                  <a16:creationId xmlns:a16="http://schemas.microsoft.com/office/drawing/2014/main" id="{AF91B714-1AD9-C742-81D3-7D78B97676E2}"/>
                </a:ext>
              </a:extLst>
            </p:cNvPr>
            <p:cNvPicPr>
              <a:picLocks noChangeAspect="1"/>
            </p:cNvPicPr>
            <p:nvPr/>
          </p:nvPicPr>
          <p:blipFill>
            <a:blip r:embed="rId5"/>
            <a:stretch>
              <a:fillRect/>
            </a:stretch>
          </p:blipFill>
          <p:spPr>
            <a:xfrm>
              <a:off x="108857" y="3579547"/>
              <a:ext cx="3003999" cy="1371600"/>
            </a:xfrm>
            <a:prstGeom prst="rect">
              <a:avLst/>
            </a:prstGeom>
          </p:spPr>
        </p:pic>
        <p:sp>
          <p:nvSpPr>
            <p:cNvPr id="14" name="TextBox 13">
              <a:extLst>
                <a:ext uri="{FF2B5EF4-FFF2-40B4-BE49-F238E27FC236}">
                  <a16:creationId xmlns:a16="http://schemas.microsoft.com/office/drawing/2014/main" id="{4FD14170-0C41-954F-B1F6-1EC1259925A9}"/>
                </a:ext>
              </a:extLst>
            </p:cNvPr>
            <p:cNvSpPr txBox="1"/>
            <p:nvPr/>
          </p:nvSpPr>
          <p:spPr>
            <a:xfrm>
              <a:off x="108857" y="3014133"/>
              <a:ext cx="11857084" cy="461665"/>
            </a:xfrm>
            <a:prstGeom prst="rect">
              <a:avLst/>
            </a:prstGeom>
            <a:noFill/>
          </p:spPr>
          <p:txBody>
            <a:bodyPr wrap="square" rtlCol="0">
              <a:spAutoFit/>
            </a:bodyPr>
            <a:lstStyle/>
            <a:p>
              <a:r>
                <a:rPr lang="en-US" sz="2400" dirty="0">
                  <a:latin typeface="Cambria" panose="02040503050406030204" pitchFamily="18" charset="0"/>
                </a:rPr>
                <a:t>1)			     2)						     3)</a:t>
              </a:r>
            </a:p>
          </p:txBody>
        </p:sp>
      </p:grpSp>
    </p:spTree>
    <p:extLst>
      <p:ext uri="{BB962C8B-B14F-4D97-AF65-F5344CB8AC3E}">
        <p14:creationId xmlns:p14="http://schemas.microsoft.com/office/powerpoint/2010/main" val="981993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E0A14A-D0C0-2F4A-98B5-5D140139F264}"/>
              </a:ext>
            </a:extLst>
          </p:cNvPr>
          <p:cNvSpPr>
            <a:spLocks noGrp="1"/>
          </p:cNvSpPr>
          <p:nvPr>
            <p:ph idx="1"/>
          </p:nvPr>
        </p:nvSpPr>
        <p:spPr/>
        <p:txBody>
          <a:bodyPr>
            <a:normAutofit fontScale="92500" lnSpcReduction="10000"/>
          </a:bodyPr>
          <a:lstStyle/>
          <a:p>
            <a:r>
              <a:rPr lang="en-US" dirty="0" err="1"/>
              <a:t>argparse</a:t>
            </a:r>
            <a:r>
              <a:rPr lang="en-US" dirty="0"/>
              <a:t> – library for command line arguments and argument parsing.</a:t>
            </a:r>
          </a:p>
          <a:p>
            <a:r>
              <a:rPr lang="en-US" dirty="0"/>
              <a:t>copy, </a:t>
            </a:r>
            <a:r>
              <a:rPr lang="en-US" dirty="0" err="1"/>
              <a:t>shutil</a:t>
            </a:r>
            <a:r>
              <a:rPr lang="en-US" dirty="0"/>
              <a:t> – useful for creating copies of objects.</a:t>
            </a:r>
          </a:p>
          <a:p>
            <a:r>
              <a:rPr lang="en-US" dirty="0" err="1"/>
              <a:t>os</a:t>
            </a:r>
            <a:r>
              <a:rPr lang="en-US" dirty="0"/>
              <a:t> – useful for interfacing with your operating system.</a:t>
            </a:r>
          </a:p>
          <a:p>
            <a:r>
              <a:rPr lang="en-US" dirty="0"/>
              <a:t>pickle – convert objects to smaller data types (object compression).</a:t>
            </a:r>
          </a:p>
          <a:p>
            <a:r>
              <a:rPr lang="en-US" dirty="0"/>
              <a:t>sys – library for accessing specific system parameters and functions.</a:t>
            </a:r>
          </a:p>
          <a:p>
            <a:r>
              <a:rPr lang="en-US" dirty="0"/>
              <a:t>time – useful for functions related to time (benchmarking).</a:t>
            </a:r>
          </a:p>
          <a:p>
            <a:r>
              <a:rPr lang="en-US" dirty="0" err="1"/>
              <a:t>tkinter</a:t>
            </a:r>
            <a:r>
              <a:rPr lang="en-US" dirty="0"/>
              <a:t> – useful for making programs with GUIs.</a:t>
            </a:r>
          </a:p>
          <a:p>
            <a:r>
              <a:rPr lang="en-US" dirty="0" err="1"/>
              <a:t>itertools</a:t>
            </a:r>
            <a:r>
              <a:rPr lang="en-US" dirty="0"/>
              <a:t> – useful functions and data types for efficient looping.</a:t>
            </a:r>
          </a:p>
          <a:p>
            <a:pPr marL="0" indent="0">
              <a:buNone/>
            </a:pPr>
            <a:endParaRPr lang="en-US" dirty="0"/>
          </a:p>
          <a:p>
            <a:pPr marL="0" indent="0">
              <a:buNone/>
            </a:pPr>
            <a:r>
              <a:rPr lang="en-US" dirty="0"/>
              <a:t>All of them can be found here: </a:t>
            </a:r>
            <a:r>
              <a:rPr lang="en-US" dirty="0">
                <a:hlinkClick r:id="rId2"/>
              </a:rPr>
              <a:t>https://docs.python.org/3/py-modindex.html</a:t>
            </a:r>
            <a:endParaRPr lang="en-US" dirty="0"/>
          </a:p>
        </p:txBody>
      </p:sp>
      <p:sp>
        <p:nvSpPr>
          <p:cNvPr id="3" name="Slide Number Placeholder 2">
            <a:extLst>
              <a:ext uri="{FF2B5EF4-FFF2-40B4-BE49-F238E27FC236}">
                <a16:creationId xmlns:a16="http://schemas.microsoft.com/office/drawing/2014/main" id="{6B8DF907-A914-6F44-860F-75A0D1C64C34}"/>
              </a:ext>
            </a:extLst>
          </p:cNvPr>
          <p:cNvSpPr>
            <a:spLocks noGrp="1"/>
          </p:cNvSpPr>
          <p:nvPr>
            <p:ph type="sldNum" sz="quarter" idx="12"/>
          </p:nvPr>
        </p:nvSpPr>
        <p:spPr/>
        <p:txBody>
          <a:bodyPr/>
          <a:lstStyle/>
          <a:p>
            <a:fld id="{039594E2-DD67-8748-9F72-46C8CFC01FDA}" type="slidenum">
              <a:rPr lang="en-US" smtClean="0"/>
              <a:t>35</a:t>
            </a:fld>
            <a:endParaRPr lang="en-US"/>
          </a:p>
        </p:txBody>
      </p:sp>
      <p:sp>
        <p:nvSpPr>
          <p:cNvPr id="4" name="Title 3">
            <a:extLst>
              <a:ext uri="{FF2B5EF4-FFF2-40B4-BE49-F238E27FC236}">
                <a16:creationId xmlns:a16="http://schemas.microsoft.com/office/drawing/2014/main" id="{C4C9E340-2E3F-E84B-BD01-CA50CA538955}"/>
              </a:ext>
            </a:extLst>
          </p:cNvPr>
          <p:cNvSpPr>
            <a:spLocks noGrp="1"/>
          </p:cNvSpPr>
          <p:nvPr>
            <p:ph type="title"/>
          </p:nvPr>
        </p:nvSpPr>
        <p:spPr/>
        <p:txBody>
          <a:bodyPr/>
          <a:lstStyle/>
          <a:p>
            <a:r>
              <a:rPr lang="en-US" dirty="0"/>
              <a:t>Other Useful Modules in Python’s Default Libraries</a:t>
            </a:r>
          </a:p>
        </p:txBody>
      </p:sp>
    </p:spTree>
    <p:extLst>
      <p:ext uri="{BB962C8B-B14F-4D97-AF65-F5344CB8AC3E}">
        <p14:creationId xmlns:p14="http://schemas.microsoft.com/office/powerpoint/2010/main" val="3006801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5CC8D-F6E7-7240-BA75-FE3C1EF3A136}"/>
              </a:ext>
            </a:extLst>
          </p:cNvPr>
          <p:cNvSpPr>
            <a:spLocks noGrp="1"/>
          </p:cNvSpPr>
          <p:nvPr>
            <p:ph idx="1"/>
          </p:nvPr>
        </p:nvSpPr>
        <p:spPr>
          <a:xfrm>
            <a:off x="838200" y="1155781"/>
            <a:ext cx="10515600" cy="5565694"/>
          </a:xfrm>
        </p:spPr>
        <p:txBody>
          <a:bodyPr>
            <a:normAutofit fontScale="92500" lnSpcReduction="20000"/>
          </a:bodyPr>
          <a:lstStyle/>
          <a:p>
            <a:r>
              <a:rPr lang="en-US" dirty="0"/>
              <a:t>Useful for data science and scientific computing (written in C, so it works fast) – these are basically a better version of the default math module.</a:t>
            </a:r>
          </a:p>
          <a:p>
            <a:endParaRPr lang="en-US" dirty="0"/>
          </a:p>
          <a:p>
            <a:r>
              <a:rPr lang="en-US" dirty="0"/>
              <a:t>NumPy:</a:t>
            </a:r>
          </a:p>
          <a:p>
            <a:pPr lvl="1"/>
            <a:r>
              <a:rPr lang="en-US" dirty="0"/>
              <a:t>Access to array objects (a good alternative to lists).</a:t>
            </a:r>
          </a:p>
          <a:p>
            <a:pPr lvl="1"/>
            <a:r>
              <a:rPr lang="en-US" dirty="0"/>
              <a:t>Has many useful functions related to linear algebra, random numbers, and vector/matrix operations.</a:t>
            </a:r>
          </a:p>
          <a:p>
            <a:pPr lvl="1"/>
            <a:endParaRPr lang="en-US" dirty="0"/>
          </a:p>
          <a:p>
            <a:r>
              <a:rPr lang="en-US" dirty="0"/>
              <a:t>SciPy:</a:t>
            </a:r>
          </a:p>
          <a:p>
            <a:pPr lvl="1"/>
            <a:r>
              <a:rPr lang="en-US" dirty="0"/>
              <a:t>Has many useful functions related to numerical methods and analysis (integration, optimization, interpolation, statistics, signal processing).</a:t>
            </a:r>
          </a:p>
          <a:p>
            <a:pPr lvl="1"/>
            <a:r>
              <a:rPr lang="en-US" dirty="0"/>
              <a:t>Has a lot of overlap with NumPy.</a:t>
            </a:r>
          </a:p>
          <a:p>
            <a:pPr lvl="1"/>
            <a:endParaRPr lang="en-US" dirty="0"/>
          </a:p>
          <a:p>
            <a:r>
              <a:rPr lang="en-US" dirty="0"/>
              <a:t>Documentation for both packages can be found here: </a:t>
            </a:r>
            <a:r>
              <a:rPr lang="en-US" dirty="0">
                <a:hlinkClick r:id="rId2"/>
              </a:rPr>
              <a:t>https://docs.scipy.org/doc/</a:t>
            </a:r>
            <a:endParaRPr lang="en-US" dirty="0"/>
          </a:p>
        </p:txBody>
      </p:sp>
      <p:sp>
        <p:nvSpPr>
          <p:cNvPr id="3" name="Slide Number Placeholder 2">
            <a:extLst>
              <a:ext uri="{FF2B5EF4-FFF2-40B4-BE49-F238E27FC236}">
                <a16:creationId xmlns:a16="http://schemas.microsoft.com/office/drawing/2014/main" id="{8C9819FD-37DE-CD44-8007-3724E2DA50C4}"/>
              </a:ext>
            </a:extLst>
          </p:cNvPr>
          <p:cNvSpPr>
            <a:spLocks noGrp="1"/>
          </p:cNvSpPr>
          <p:nvPr>
            <p:ph type="sldNum" sz="quarter" idx="12"/>
          </p:nvPr>
        </p:nvSpPr>
        <p:spPr/>
        <p:txBody>
          <a:bodyPr/>
          <a:lstStyle/>
          <a:p>
            <a:fld id="{039594E2-DD67-8748-9F72-46C8CFC01FDA}" type="slidenum">
              <a:rPr lang="en-US" smtClean="0"/>
              <a:t>36</a:t>
            </a:fld>
            <a:endParaRPr lang="en-US"/>
          </a:p>
        </p:txBody>
      </p:sp>
      <p:sp>
        <p:nvSpPr>
          <p:cNvPr id="4" name="Title 3">
            <a:extLst>
              <a:ext uri="{FF2B5EF4-FFF2-40B4-BE49-F238E27FC236}">
                <a16:creationId xmlns:a16="http://schemas.microsoft.com/office/drawing/2014/main" id="{288C77AD-CFC6-D24C-8841-37F38FC1AC1F}"/>
              </a:ext>
            </a:extLst>
          </p:cNvPr>
          <p:cNvSpPr>
            <a:spLocks noGrp="1"/>
          </p:cNvSpPr>
          <p:nvPr>
            <p:ph type="title"/>
          </p:nvPr>
        </p:nvSpPr>
        <p:spPr/>
        <p:txBody>
          <a:bodyPr/>
          <a:lstStyle/>
          <a:p>
            <a:r>
              <a:rPr lang="en-US" dirty="0"/>
              <a:t>NumPy and SciPy</a:t>
            </a:r>
          </a:p>
        </p:txBody>
      </p:sp>
    </p:spTree>
    <p:extLst>
      <p:ext uri="{BB962C8B-B14F-4D97-AF65-F5344CB8AC3E}">
        <p14:creationId xmlns:p14="http://schemas.microsoft.com/office/powerpoint/2010/main" val="2518245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18060A-7EB1-3F4E-9B9E-388AB7000D14}"/>
              </a:ext>
            </a:extLst>
          </p:cNvPr>
          <p:cNvSpPr>
            <a:spLocks noGrp="1"/>
          </p:cNvSpPr>
          <p:nvPr>
            <p:ph idx="1"/>
          </p:nvPr>
        </p:nvSpPr>
        <p:spPr>
          <a:xfrm>
            <a:off x="838200" y="1155781"/>
            <a:ext cx="7007578" cy="5021182"/>
          </a:xfrm>
        </p:spPr>
        <p:txBody>
          <a:bodyPr>
            <a:normAutofit/>
          </a:bodyPr>
          <a:lstStyle/>
          <a:p>
            <a:r>
              <a:rPr lang="en-US" dirty="0"/>
              <a:t>We can create our own modules to use in Python.</a:t>
            </a:r>
          </a:p>
          <a:p>
            <a:endParaRPr lang="en-US" dirty="0"/>
          </a:p>
          <a:p>
            <a:r>
              <a:rPr lang="en-US" dirty="0"/>
              <a:t>We must first write the code that makes up the module, add the directory where the code is located to our PYTHONPATH, and then source the proper resource file.</a:t>
            </a:r>
          </a:p>
          <a:p>
            <a:pPr marL="0" indent="0">
              <a:buNone/>
            </a:pPr>
            <a:endParaRPr lang="en-US" dirty="0"/>
          </a:p>
          <a:p>
            <a:r>
              <a:rPr lang="en-US" dirty="0"/>
              <a:t>More details on this can be found in the “Python Modules” handout.</a:t>
            </a:r>
          </a:p>
          <a:p>
            <a:endParaRPr lang="en-US" dirty="0"/>
          </a:p>
          <a:p>
            <a:endParaRPr lang="en-US" dirty="0"/>
          </a:p>
        </p:txBody>
      </p:sp>
      <p:sp>
        <p:nvSpPr>
          <p:cNvPr id="3" name="Slide Number Placeholder 2">
            <a:extLst>
              <a:ext uri="{FF2B5EF4-FFF2-40B4-BE49-F238E27FC236}">
                <a16:creationId xmlns:a16="http://schemas.microsoft.com/office/drawing/2014/main" id="{7F121E65-9177-7646-89AF-D78A2A614FE0}"/>
              </a:ext>
            </a:extLst>
          </p:cNvPr>
          <p:cNvSpPr>
            <a:spLocks noGrp="1"/>
          </p:cNvSpPr>
          <p:nvPr>
            <p:ph type="sldNum" sz="quarter" idx="12"/>
          </p:nvPr>
        </p:nvSpPr>
        <p:spPr/>
        <p:txBody>
          <a:bodyPr/>
          <a:lstStyle/>
          <a:p>
            <a:fld id="{039594E2-DD67-8748-9F72-46C8CFC01FDA}" type="slidenum">
              <a:rPr lang="en-US" smtClean="0"/>
              <a:t>37</a:t>
            </a:fld>
            <a:endParaRPr lang="en-US"/>
          </a:p>
        </p:txBody>
      </p:sp>
      <p:sp>
        <p:nvSpPr>
          <p:cNvPr id="4" name="Title 3">
            <a:extLst>
              <a:ext uri="{FF2B5EF4-FFF2-40B4-BE49-F238E27FC236}">
                <a16:creationId xmlns:a16="http://schemas.microsoft.com/office/drawing/2014/main" id="{A74DFDE8-0677-8344-9C75-5647C90F7FBA}"/>
              </a:ext>
            </a:extLst>
          </p:cNvPr>
          <p:cNvSpPr>
            <a:spLocks noGrp="1"/>
          </p:cNvSpPr>
          <p:nvPr>
            <p:ph type="title"/>
          </p:nvPr>
        </p:nvSpPr>
        <p:spPr/>
        <p:txBody>
          <a:bodyPr/>
          <a:lstStyle/>
          <a:p>
            <a:r>
              <a:rPr lang="en-US" dirty="0"/>
              <a:t>Creating Our Own Modules</a:t>
            </a:r>
          </a:p>
        </p:txBody>
      </p:sp>
      <p:pic>
        <p:nvPicPr>
          <p:cNvPr id="5" name="Picture 4">
            <a:extLst>
              <a:ext uri="{FF2B5EF4-FFF2-40B4-BE49-F238E27FC236}">
                <a16:creationId xmlns:a16="http://schemas.microsoft.com/office/drawing/2014/main" id="{43E5F7A2-0F77-2F42-BCD2-799201DF25AC}"/>
              </a:ext>
            </a:extLst>
          </p:cNvPr>
          <p:cNvPicPr>
            <a:picLocks noChangeAspect="1"/>
          </p:cNvPicPr>
          <p:nvPr/>
        </p:nvPicPr>
        <p:blipFill>
          <a:blip r:embed="rId2"/>
          <a:stretch>
            <a:fillRect/>
          </a:stretch>
        </p:blipFill>
        <p:spPr>
          <a:xfrm>
            <a:off x="8884204" y="2799644"/>
            <a:ext cx="2108903" cy="1727201"/>
          </a:xfrm>
          <a:prstGeom prst="rect">
            <a:avLst/>
          </a:prstGeom>
        </p:spPr>
      </p:pic>
    </p:spTree>
    <p:extLst>
      <p:ext uri="{BB962C8B-B14F-4D97-AF65-F5344CB8AC3E}">
        <p14:creationId xmlns:p14="http://schemas.microsoft.com/office/powerpoint/2010/main" val="1762611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B537A1-8043-49DD-AB86-FBA0333E6723}"/>
              </a:ext>
            </a:extLst>
          </p:cNvPr>
          <p:cNvSpPr>
            <a:spLocks noGrp="1"/>
          </p:cNvSpPr>
          <p:nvPr>
            <p:ph idx="1"/>
          </p:nvPr>
        </p:nvSpPr>
        <p:spPr/>
        <p:txBody>
          <a:bodyPr>
            <a:normAutofit fontScale="92500" lnSpcReduction="20000"/>
          </a:bodyPr>
          <a:lstStyle/>
          <a:p>
            <a:r>
              <a:rPr lang="en-US" dirty="0"/>
              <a:t>Git was originally created by Linus Torvalds in 2005, originally for use in the Linux kernel. It is free, open-source, and available for all common operating systems (Windows, macOS, Linux).</a:t>
            </a:r>
          </a:p>
          <a:p>
            <a:endParaRPr lang="en-US" dirty="0"/>
          </a:p>
          <a:p>
            <a:r>
              <a:rPr lang="en-US" dirty="0" err="1"/>
              <a:t>Github</a:t>
            </a:r>
            <a:r>
              <a:rPr lang="en-US" dirty="0"/>
              <a:t> is a website that has Git functionalities and other features useful for hosting source code.</a:t>
            </a:r>
          </a:p>
          <a:p>
            <a:endParaRPr lang="en-US" dirty="0"/>
          </a:p>
          <a:p>
            <a:r>
              <a:rPr lang="en-US" dirty="0"/>
              <a:t>In concept, any project you are working on that involves files (source code, Word documents, PowerPoint slides, etc.) can be managed with Git and </a:t>
            </a:r>
            <a:r>
              <a:rPr lang="en-US" dirty="0" err="1"/>
              <a:t>Github</a:t>
            </a:r>
            <a:r>
              <a:rPr lang="en-US" dirty="0"/>
              <a:t>.</a:t>
            </a:r>
          </a:p>
          <a:p>
            <a:endParaRPr lang="en-US" dirty="0"/>
          </a:p>
          <a:p>
            <a:r>
              <a:rPr lang="en-US" dirty="0"/>
              <a:t>Git Website: </a:t>
            </a:r>
            <a:r>
              <a:rPr lang="en-US" dirty="0">
                <a:hlinkClick r:id="rId2"/>
              </a:rPr>
              <a:t>https://git-scm.com/</a:t>
            </a:r>
            <a:endParaRPr lang="en-US" dirty="0"/>
          </a:p>
          <a:p>
            <a:r>
              <a:rPr lang="en-US" dirty="0" err="1"/>
              <a:t>Github</a:t>
            </a:r>
            <a:r>
              <a:rPr lang="en-US" dirty="0"/>
              <a:t> Website: </a:t>
            </a:r>
            <a:r>
              <a:rPr lang="en-US" dirty="0">
                <a:hlinkClick r:id="rId3"/>
              </a:rPr>
              <a:t>https://github.com/</a:t>
            </a:r>
            <a:endParaRPr lang="en-US" dirty="0"/>
          </a:p>
        </p:txBody>
      </p:sp>
      <p:sp>
        <p:nvSpPr>
          <p:cNvPr id="3" name="Slide Number Placeholder 2">
            <a:extLst>
              <a:ext uri="{FF2B5EF4-FFF2-40B4-BE49-F238E27FC236}">
                <a16:creationId xmlns:a16="http://schemas.microsoft.com/office/drawing/2014/main" id="{BF46C1CD-679B-4DD9-BDEE-0460047B9BBE}"/>
              </a:ext>
            </a:extLst>
          </p:cNvPr>
          <p:cNvSpPr>
            <a:spLocks noGrp="1"/>
          </p:cNvSpPr>
          <p:nvPr>
            <p:ph type="sldNum" sz="quarter" idx="12"/>
          </p:nvPr>
        </p:nvSpPr>
        <p:spPr/>
        <p:txBody>
          <a:bodyPr/>
          <a:lstStyle/>
          <a:p>
            <a:fld id="{039594E2-DD67-8748-9F72-46C8CFC01FDA}" type="slidenum">
              <a:rPr lang="en-US" smtClean="0"/>
              <a:t>4</a:t>
            </a:fld>
            <a:endParaRPr lang="en-US"/>
          </a:p>
        </p:txBody>
      </p:sp>
      <p:sp>
        <p:nvSpPr>
          <p:cNvPr id="4" name="Title 3">
            <a:extLst>
              <a:ext uri="{FF2B5EF4-FFF2-40B4-BE49-F238E27FC236}">
                <a16:creationId xmlns:a16="http://schemas.microsoft.com/office/drawing/2014/main" id="{1C592C5B-635B-4E93-ABCD-228BA93F50BB}"/>
              </a:ext>
            </a:extLst>
          </p:cNvPr>
          <p:cNvSpPr>
            <a:spLocks noGrp="1"/>
          </p:cNvSpPr>
          <p:nvPr>
            <p:ph type="title"/>
          </p:nvPr>
        </p:nvSpPr>
        <p:spPr/>
        <p:txBody>
          <a:bodyPr/>
          <a:lstStyle/>
          <a:p>
            <a:r>
              <a:rPr lang="en-US" dirty="0"/>
              <a:t>Git and </a:t>
            </a:r>
            <a:r>
              <a:rPr lang="en-US" dirty="0" err="1"/>
              <a:t>Github</a:t>
            </a:r>
            <a:endParaRPr lang="en-US" dirty="0"/>
          </a:p>
        </p:txBody>
      </p:sp>
    </p:spTree>
    <p:extLst>
      <p:ext uri="{BB962C8B-B14F-4D97-AF65-F5344CB8AC3E}">
        <p14:creationId xmlns:p14="http://schemas.microsoft.com/office/powerpoint/2010/main" val="212937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5BBA72-493E-6C43-8320-30E2D1BC54C5}"/>
              </a:ext>
            </a:extLst>
          </p:cNvPr>
          <p:cNvSpPr>
            <a:spLocks noGrp="1"/>
          </p:cNvSpPr>
          <p:nvPr>
            <p:ph idx="1"/>
          </p:nvPr>
        </p:nvSpPr>
        <p:spPr/>
        <p:txBody>
          <a:bodyPr>
            <a:normAutofit/>
          </a:bodyPr>
          <a:lstStyle/>
          <a:p>
            <a:r>
              <a:rPr lang="en-US" dirty="0"/>
              <a:t>In practice, pretty much any large software project that requires collaboration between team members needs to use version control.</a:t>
            </a:r>
          </a:p>
          <a:p>
            <a:pPr marL="0" indent="0">
              <a:buNone/>
            </a:pPr>
            <a:endParaRPr lang="en-US" dirty="0"/>
          </a:p>
          <a:p>
            <a:r>
              <a:rPr lang="en-US" dirty="0"/>
              <a:t>For this class, Git and </a:t>
            </a:r>
            <a:r>
              <a:rPr lang="en-US" dirty="0" err="1"/>
              <a:t>Github</a:t>
            </a:r>
            <a:r>
              <a:rPr lang="en-US" dirty="0"/>
              <a:t> will be our way to learn about it and incorporate version control into your work.</a:t>
            </a:r>
          </a:p>
          <a:p>
            <a:endParaRPr lang="en-US" dirty="0"/>
          </a:p>
          <a:p>
            <a:r>
              <a:rPr lang="en-US" dirty="0"/>
              <a:t>It is important to note that you do not NEED </a:t>
            </a:r>
            <a:r>
              <a:rPr lang="en-US" dirty="0" err="1"/>
              <a:t>Github</a:t>
            </a:r>
            <a:r>
              <a:rPr lang="en-US" dirty="0"/>
              <a:t> in order to use Git - everything can technically be done from the command line.</a:t>
            </a:r>
          </a:p>
        </p:txBody>
      </p:sp>
      <p:sp>
        <p:nvSpPr>
          <p:cNvPr id="3" name="Slide Number Placeholder 2">
            <a:extLst>
              <a:ext uri="{FF2B5EF4-FFF2-40B4-BE49-F238E27FC236}">
                <a16:creationId xmlns:a16="http://schemas.microsoft.com/office/drawing/2014/main" id="{957066F4-5A35-FA48-B7C2-272D3718F917}"/>
              </a:ext>
            </a:extLst>
          </p:cNvPr>
          <p:cNvSpPr>
            <a:spLocks noGrp="1"/>
          </p:cNvSpPr>
          <p:nvPr>
            <p:ph type="sldNum" sz="quarter" idx="12"/>
          </p:nvPr>
        </p:nvSpPr>
        <p:spPr/>
        <p:txBody>
          <a:bodyPr/>
          <a:lstStyle/>
          <a:p>
            <a:fld id="{039594E2-DD67-8748-9F72-46C8CFC01FDA}" type="slidenum">
              <a:rPr lang="en-US" smtClean="0"/>
              <a:t>5</a:t>
            </a:fld>
            <a:endParaRPr lang="en-US"/>
          </a:p>
        </p:txBody>
      </p:sp>
      <p:sp>
        <p:nvSpPr>
          <p:cNvPr id="4" name="Title 3">
            <a:extLst>
              <a:ext uri="{FF2B5EF4-FFF2-40B4-BE49-F238E27FC236}">
                <a16:creationId xmlns:a16="http://schemas.microsoft.com/office/drawing/2014/main" id="{3EF2BE60-D73F-FE48-93FE-ECE3F0351FAE}"/>
              </a:ext>
            </a:extLst>
          </p:cNvPr>
          <p:cNvSpPr>
            <a:spLocks noGrp="1"/>
          </p:cNvSpPr>
          <p:nvPr>
            <p:ph type="title"/>
          </p:nvPr>
        </p:nvSpPr>
        <p:spPr/>
        <p:txBody>
          <a:bodyPr/>
          <a:lstStyle/>
          <a:p>
            <a:r>
              <a:rPr lang="en-US" dirty="0"/>
              <a:t>Git and </a:t>
            </a:r>
            <a:r>
              <a:rPr lang="en-US" dirty="0" err="1"/>
              <a:t>Github</a:t>
            </a:r>
            <a:endParaRPr lang="en-US" dirty="0"/>
          </a:p>
        </p:txBody>
      </p:sp>
    </p:spTree>
    <p:extLst>
      <p:ext uri="{BB962C8B-B14F-4D97-AF65-F5344CB8AC3E}">
        <p14:creationId xmlns:p14="http://schemas.microsoft.com/office/powerpoint/2010/main" val="403784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0E07EA-D255-EF41-9713-7B5427BEA725}"/>
              </a:ext>
            </a:extLst>
          </p:cNvPr>
          <p:cNvSpPr>
            <a:spLocks noGrp="1"/>
          </p:cNvSpPr>
          <p:nvPr>
            <p:ph idx="1"/>
          </p:nvPr>
        </p:nvSpPr>
        <p:spPr/>
        <p:txBody>
          <a:bodyPr/>
          <a:lstStyle/>
          <a:p>
            <a:r>
              <a:rPr lang="en-US" dirty="0"/>
              <a:t>If we can do everything we need to do with a GUI (which </a:t>
            </a:r>
            <a:r>
              <a:rPr lang="en-US" dirty="0" err="1"/>
              <a:t>Github</a:t>
            </a:r>
            <a:r>
              <a:rPr lang="en-US" dirty="0"/>
              <a:t> does provide), why should we learn how to do things from the command line?</a:t>
            </a:r>
          </a:p>
          <a:p>
            <a:endParaRPr lang="en-US" dirty="0"/>
          </a:p>
          <a:p>
            <a:r>
              <a:rPr lang="en-US" dirty="0"/>
              <a:t>Using the command line can be faster than using a GUI at the expense of being a bit more complicated to learn and use.</a:t>
            </a:r>
          </a:p>
          <a:p>
            <a:endParaRPr lang="en-US" dirty="0"/>
          </a:p>
          <a:p>
            <a:r>
              <a:rPr lang="en-US" dirty="0"/>
              <a:t>If you work in tech or software development, there may be many times where you will have to use the command line because a GUI is not available.</a:t>
            </a:r>
          </a:p>
        </p:txBody>
      </p:sp>
      <p:sp>
        <p:nvSpPr>
          <p:cNvPr id="3" name="Slide Number Placeholder 2">
            <a:extLst>
              <a:ext uri="{FF2B5EF4-FFF2-40B4-BE49-F238E27FC236}">
                <a16:creationId xmlns:a16="http://schemas.microsoft.com/office/drawing/2014/main" id="{C5104DEF-4758-9444-BE7A-6E2563033CDD}"/>
              </a:ext>
            </a:extLst>
          </p:cNvPr>
          <p:cNvSpPr>
            <a:spLocks noGrp="1"/>
          </p:cNvSpPr>
          <p:nvPr>
            <p:ph type="sldNum" sz="quarter" idx="12"/>
          </p:nvPr>
        </p:nvSpPr>
        <p:spPr/>
        <p:txBody>
          <a:bodyPr/>
          <a:lstStyle/>
          <a:p>
            <a:fld id="{039594E2-DD67-8748-9F72-46C8CFC01FDA}" type="slidenum">
              <a:rPr lang="en-US" smtClean="0"/>
              <a:t>6</a:t>
            </a:fld>
            <a:endParaRPr lang="en-US"/>
          </a:p>
        </p:txBody>
      </p:sp>
      <p:sp>
        <p:nvSpPr>
          <p:cNvPr id="4" name="Title 3">
            <a:extLst>
              <a:ext uri="{FF2B5EF4-FFF2-40B4-BE49-F238E27FC236}">
                <a16:creationId xmlns:a16="http://schemas.microsoft.com/office/drawing/2014/main" id="{514137BC-FD39-A44B-8C56-13836DC8EE67}"/>
              </a:ext>
            </a:extLst>
          </p:cNvPr>
          <p:cNvSpPr>
            <a:spLocks noGrp="1"/>
          </p:cNvSpPr>
          <p:nvPr>
            <p:ph type="title"/>
          </p:nvPr>
        </p:nvSpPr>
        <p:spPr>
          <a:xfrm>
            <a:off x="108857" y="165875"/>
            <a:ext cx="9949543" cy="736932"/>
          </a:xfrm>
        </p:spPr>
        <p:txBody>
          <a:bodyPr>
            <a:noAutofit/>
          </a:bodyPr>
          <a:lstStyle/>
          <a:p>
            <a:r>
              <a:rPr lang="en-US" sz="2800" dirty="0"/>
              <a:t>Command Line Interface (CLI) vs. Graphical User Interface (GUI)</a:t>
            </a:r>
          </a:p>
        </p:txBody>
      </p:sp>
    </p:spTree>
    <p:extLst>
      <p:ext uri="{BB962C8B-B14F-4D97-AF65-F5344CB8AC3E}">
        <p14:creationId xmlns:p14="http://schemas.microsoft.com/office/powerpoint/2010/main" val="2066604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071EFB-CB3E-4092-8D30-AD7ED5971D35}"/>
              </a:ext>
            </a:extLst>
          </p:cNvPr>
          <p:cNvSpPr>
            <a:spLocks noGrp="1"/>
          </p:cNvSpPr>
          <p:nvPr>
            <p:ph type="sldNum" sz="quarter" idx="12"/>
          </p:nvPr>
        </p:nvSpPr>
        <p:spPr/>
        <p:txBody>
          <a:bodyPr/>
          <a:lstStyle/>
          <a:p>
            <a:fld id="{039594E2-DD67-8748-9F72-46C8CFC01FDA}" type="slidenum">
              <a:rPr lang="en-US" smtClean="0"/>
              <a:t>7</a:t>
            </a:fld>
            <a:endParaRPr lang="en-US"/>
          </a:p>
        </p:txBody>
      </p:sp>
      <p:sp>
        <p:nvSpPr>
          <p:cNvPr id="4" name="Title 3">
            <a:extLst>
              <a:ext uri="{FF2B5EF4-FFF2-40B4-BE49-F238E27FC236}">
                <a16:creationId xmlns:a16="http://schemas.microsoft.com/office/drawing/2014/main" id="{E5442F73-B566-4946-8548-E11502704AAD}"/>
              </a:ext>
            </a:extLst>
          </p:cNvPr>
          <p:cNvSpPr>
            <a:spLocks noGrp="1"/>
          </p:cNvSpPr>
          <p:nvPr>
            <p:ph type="title"/>
          </p:nvPr>
        </p:nvSpPr>
        <p:spPr/>
        <p:txBody>
          <a:bodyPr/>
          <a:lstStyle/>
          <a:p>
            <a:r>
              <a:rPr lang="en-US" dirty="0"/>
              <a:t>Your Profile on </a:t>
            </a:r>
            <a:r>
              <a:rPr lang="en-US" dirty="0" err="1"/>
              <a:t>Github</a:t>
            </a:r>
            <a:endParaRPr lang="en-US" dirty="0"/>
          </a:p>
        </p:txBody>
      </p:sp>
      <p:pic>
        <p:nvPicPr>
          <p:cNvPr id="5" name="Picture 4">
            <a:extLst>
              <a:ext uri="{FF2B5EF4-FFF2-40B4-BE49-F238E27FC236}">
                <a16:creationId xmlns:a16="http://schemas.microsoft.com/office/drawing/2014/main" id="{E0C27CFE-4E12-4F68-81A4-AFCDB5A7C00A}"/>
              </a:ext>
            </a:extLst>
          </p:cNvPr>
          <p:cNvPicPr>
            <a:picLocks noChangeAspect="1"/>
          </p:cNvPicPr>
          <p:nvPr/>
        </p:nvPicPr>
        <p:blipFill>
          <a:blip r:embed="rId2"/>
          <a:stretch>
            <a:fillRect/>
          </a:stretch>
        </p:blipFill>
        <p:spPr>
          <a:xfrm>
            <a:off x="2347274" y="1045021"/>
            <a:ext cx="8066540" cy="5676454"/>
          </a:xfrm>
          <a:prstGeom prst="rect">
            <a:avLst/>
          </a:prstGeom>
        </p:spPr>
      </p:pic>
      <p:sp>
        <p:nvSpPr>
          <p:cNvPr id="6" name="Rectangle: Rounded Corners 5">
            <a:extLst>
              <a:ext uri="{FF2B5EF4-FFF2-40B4-BE49-F238E27FC236}">
                <a16:creationId xmlns:a16="http://schemas.microsoft.com/office/drawing/2014/main" id="{79309F90-3FE9-413E-BD9E-67B043744111}"/>
              </a:ext>
            </a:extLst>
          </p:cNvPr>
          <p:cNvSpPr/>
          <p:nvPr/>
        </p:nvSpPr>
        <p:spPr>
          <a:xfrm>
            <a:off x="4426396" y="2224721"/>
            <a:ext cx="3040789" cy="1204279"/>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5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99B944-F1A4-4BA7-AE07-B101933AC60E}"/>
              </a:ext>
            </a:extLst>
          </p:cNvPr>
          <p:cNvSpPr>
            <a:spLocks noGrp="1"/>
          </p:cNvSpPr>
          <p:nvPr>
            <p:ph type="sldNum" sz="quarter" idx="12"/>
          </p:nvPr>
        </p:nvSpPr>
        <p:spPr/>
        <p:txBody>
          <a:bodyPr/>
          <a:lstStyle/>
          <a:p>
            <a:fld id="{039594E2-DD67-8748-9F72-46C8CFC01FDA}" type="slidenum">
              <a:rPr lang="en-US" smtClean="0"/>
              <a:t>8</a:t>
            </a:fld>
            <a:endParaRPr lang="en-US"/>
          </a:p>
        </p:txBody>
      </p:sp>
      <p:sp>
        <p:nvSpPr>
          <p:cNvPr id="4" name="Title 3">
            <a:extLst>
              <a:ext uri="{FF2B5EF4-FFF2-40B4-BE49-F238E27FC236}">
                <a16:creationId xmlns:a16="http://schemas.microsoft.com/office/drawing/2014/main" id="{4705A3FF-0D87-4E17-BAAF-097CA94BD240}"/>
              </a:ext>
            </a:extLst>
          </p:cNvPr>
          <p:cNvSpPr>
            <a:spLocks noGrp="1"/>
          </p:cNvSpPr>
          <p:nvPr>
            <p:ph type="title"/>
          </p:nvPr>
        </p:nvSpPr>
        <p:spPr/>
        <p:txBody>
          <a:bodyPr/>
          <a:lstStyle/>
          <a:p>
            <a:r>
              <a:rPr lang="en-US" dirty="0"/>
              <a:t>Sidebar</a:t>
            </a:r>
          </a:p>
        </p:txBody>
      </p:sp>
      <p:pic>
        <p:nvPicPr>
          <p:cNvPr id="5" name="Picture 4">
            <a:extLst>
              <a:ext uri="{FF2B5EF4-FFF2-40B4-BE49-F238E27FC236}">
                <a16:creationId xmlns:a16="http://schemas.microsoft.com/office/drawing/2014/main" id="{4340CCD3-EE6F-41DB-B438-53CF8D9A2472}"/>
              </a:ext>
            </a:extLst>
          </p:cNvPr>
          <p:cNvPicPr>
            <a:picLocks noChangeAspect="1"/>
          </p:cNvPicPr>
          <p:nvPr/>
        </p:nvPicPr>
        <p:blipFill>
          <a:blip r:embed="rId2"/>
          <a:stretch>
            <a:fillRect/>
          </a:stretch>
        </p:blipFill>
        <p:spPr>
          <a:xfrm>
            <a:off x="1524000" y="1077789"/>
            <a:ext cx="9144000" cy="4702422"/>
          </a:xfrm>
          <a:prstGeom prst="rect">
            <a:avLst/>
          </a:prstGeom>
        </p:spPr>
      </p:pic>
      <p:sp>
        <p:nvSpPr>
          <p:cNvPr id="6" name="Rectangle: Rounded Corners 5">
            <a:extLst>
              <a:ext uri="{FF2B5EF4-FFF2-40B4-BE49-F238E27FC236}">
                <a16:creationId xmlns:a16="http://schemas.microsoft.com/office/drawing/2014/main" id="{3C58CAAC-591F-4C19-98EC-BCCF8817F643}"/>
              </a:ext>
            </a:extLst>
          </p:cNvPr>
          <p:cNvSpPr/>
          <p:nvPr/>
        </p:nvSpPr>
        <p:spPr>
          <a:xfrm>
            <a:off x="10210800" y="957764"/>
            <a:ext cx="537882" cy="517571"/>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004A047-B039-4BA0-A376-8B3C1BACAC2E}"/>
              </a:ext>
            </a:extLst>
          </p:cNvPr>
          <p:cNvGrpSpPr/>
          <p:nvPr/>
        </p:nvGrpSpPr>
        <p:grpSpPr>
          <a:xfrm>
            <a:off x="4565517" y="957763"/>
            <a:ext cx="5914224" cy="5791200"/>
            <a:chOff x="3041517" y="957763"/>
            <a:chExt cx="5914224" cy="5791200"/>
          </a:xfrm>
        </p:grpSpPr>
        <p:pic>
          <p:nvPicPr>
            <p:cNvPr id="8" name="Picture 7">
              <a:extLst>
                <a:ext uri="{FF2B5EF4-FFF2-40B4-BE49-F238E27FC236}">
                  <a16:creationId xmlns:a16="http://schemas.microsoft.com/office/drawing/2014/main" id="{C1E94B41-6AD3-4E18-91EA-11712C7909F0}"/>
                </a:ext>
              </a:extLst>
            </p:cNvPr>
            <p:cNvPicPr>
              <a:picLocks noChangeAspect="1"/>
            </p:cNvPicPr>
            <p:nvPr/>
          </p:nvPicPr>
          <p:blipFill>
            <a:blip r:embed="rId3"/>
            <a:stretch>
              <a:fillRect/>
            </a:stretch>
          </p:blipFill>
          <p:spPr>
            <a:xfrm>
              <a:off x="3041517" y="957763"/>
              <a:ext cx="2876550" cy="5791200"/>
            </a:xfrm>
            <a:prstGeom prst="rect">
              <a:avLst/>
            </a:prstGeom>
          </p:spPr>
        </p:pic>
        <p:cxnSp>
          <p:nvCxnSpPr>
            <p:cNvPr id="9" name="Straight Connector 8">
              <a:extLst>
                <a:ext uri="{FF2B5EF4-FFF2-40B4-BE49-F238E27FC236}">
                  <a16:creationId xmlns:a16="http://schemas.microsoft.com/office/drawing/2014/main" id="{76289397-476F-4A02-B021-0934251347CD}"/>
                </a:ext>
              </a:extLst>
            </p:cNvPr>
            <p:cNvCxnSpPr>
              <a:cxnSpLocks/>
            </p:cNvCxnSpPr>
            <p:nvPr/>
          </p:nvCxnSpPr>
          <p:spPr>
            <a:xfrm>
              <a:off x="5918067" y="957763"/>
              <a:ext cx="2840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45C2F6-B07E-440E-9ED8-BF3A533E7522}"/>
                </a:ext>
              </a:extLst>
            </p:cNvPr>
            <p:cNvCxnSpPr>
              <a:endCxn id="6" idx="2"/>
            </p:cNvCxnSpPr>
            <p:nvPr/>
          </p:nvCxnSpPr>
          <p:spPr>
            <a:xfrm flipV="1">
              <a:off x="5732289" y="1475334"/>
              <a:ext cx="3223452" cy="51299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93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5"/>
                                        </p:tgtEl>
                                        <p:attrNameLst>
                                          <p:attrName>style.opacity</p:attrName>
                                        </p:attrNameLst>
                                      </p:cBhvr>
                                      <p:to>
                                        <p:strVal val="0.25"/>
                                      </p:to>
                                    </p:set>
                                    <p:animEffect filter="image" prLst="opacity: 0.25">
                                      <p:cBhvr rctx="IE">
                                        <p:cTn id="1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B6C611-6244-4D93-9046-F3240E9C5944}"/>
              </a:ext>
            </a:extLst>
          </p:cNvPr>
          <p:cNvSpPr>
            <a:spLocks noGrp="1"/>
          </p:cNvSpPr>
          <p:nvPr>
            <p:ph type="sldNum" sz="quarter" idx="12"/>
          </p:nvPr>
        </p:nvSpPr>
        <p:spPr/>
        <p:txBody>
          <a:bodyPr/>
          <a:lstStyle/>
          <a:p>
            <a:fld id="{039594E2-DD67-8748-9F72-46C8CFC01FDA}" type="slidenum">
              <a:rPr lang="en-US" smtClean="0"/>
              <a:t>9</a:t>
            </a:fld>
            <a:endParaRPr lang="en-US"/>
          </a:p>
        </p:txBody>
      </p:sp>
      <p:sp>
        <p:nvSpPr>
          <p:cNvPr id="4" name="Title 3">
            <a:extLst>
              <a:ext uri="{FF2B5EF4-FFF2-40B4-BE49-F238E27FC236}">
                <a16:creationId xmlns:a16="http://schemas.microsoft.com/office/drawing/2014/main" id="{2336D9FE-D3F4-4B94-84E2-481F4876F5D1}"/>
              </a:ext>
            </a:extLst>
          </p:cNvPr>
          <p:cNvSpPr>
            <a:spLocks noGrp="1"/>
          </p:cNvSpPr>
          <p:nvPr>
            <p:ph type="title"/>
          </p:nvPr>
        </p:nvSpPr>
        <p:spPr/>
        <p:txBody>
          <a:bodyPr>
            <a:normAutofit/>
          </a:bodyPr>
          <a:lstStyle/>
          <a:p>
            <a:r>
              <a:rPr lang="en-US" dirty="0"/>
              <a:t>Your Repositories</a:t>
            </a:r>
          </a:p>
        </p:txBody>
      </p:sp>
      <p:pic>
        <p:nvPicPr>
          <p:cNvPr id="5" name="Picture 4">
            <a:extLst>
              <a:ext uri="{FF2B5EF4-FFF2-40B4-BE49-F238E27FC236}">
                <a16:creationId xmlns:a16="http://schemas.microsoft.com/office/drawing/2014/main" id="{254A6BCD-3A5F-40CD-A71C-8BE96A5CA4AD}"/>
              </a:ext>
            </a:extLst>
          </p:cNvPr>
          <p:cNvPicPr>
            <a:picLocks noChangeAspect="1"/>
          </p:cNvPicPr>
          <p:nvPr/>
        </p:nvPicPr>
        <p:blipFill>
          <a:blip r:embed="rId2"/>
          <a:stretch>
            <a:fillRect/>
          </a:stretch>
        </p:blipFill>
        <p:spPr>
          <a:xfrm>
            <a:off x="1157100" y="1164720"/>
            <a:ext cx="10153853" cy="5028690"/>
          </a:xfrm>
          <a:prstGeom prst="rect">
            <a:avLst/>
          </a:prstGeom>
        </p:spPr>
      </p:pic>
      <p:sp>
        <p:nvSpPr>
          <p:cNvPr id="6" name="Rectangle: Rounded Corners 5">
            <a:extLst>
              <a:ext uri="{FF2B5EF4-FFF2-40B4-BE49-F238E27FC236}">
                <a16:creationId xmlns:a16="http://schemas.microsoft.com/office/drawing/2014/main" id="{0B8A4B1E-C3DD-4AD5-90E4-546C2BCEDBE4}"/>
              </a:ext>
            </a:extLst>
          </p:cNvPr>
          <p:cNvSpPr/>
          <p:nvPr/>
        </p:nvSpPr>
        <p:spPr>
          <a:xfrm>
            <a:off x="9514624" y="2055043"/>
            <a:ext cx="572056" cy="368783"/>
          </a:xfrm>
          <a:prstGeom prst="roundRect">
            <a:avLst/>
          </a:prstGeom>
          <a:solidFill>
            <a:schemeClr val="accent2">
              <a:alpha val="24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2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2129</TotalTime>
  <Words>2249</Words>
  <Application>Microsoft Macintosh PowerPoint</Application>
  <PresentationFormat>Widescreen</PresentationFormat>
  <Paragraphs>288</Paragraphs>
  <Slides>37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Cambria</vt:lpstr>
      <vt:lpstr>Courier New</vt:lpstr>
      <vt:lpstr>Wingdings</vt:lpstr>
      <vt:lpstr>Office Theme</vt:lpstr>
      <vt:lpstr>EN.540.635 Software Carpentry  Lecture 8 Git, Version Control, and Python Modules</vt:lpstr>
      <vt:lpstr>Have you ever…</vt:lpstr>
      <vt:lpstr>What is Version Control?</vt:lpstr>
      <vt:lpstr>Git and Github</vt:lpstr>
      <vt:lpstr>Git and Github</vt:lpstr>
      <vt:lpstr>Command Line Interface (CLI) vs. Graphical User Interface (GUI)</vt:lpstr>
      <vt:lpstr>Your Profile on Github</vt:lpstr>
      <vt:lpstr>Sidebar</vt:lpstr>
      <vt:lpstr>Your Repositories</vt:lpstr>
      <vt:lpstr>Creating a New Repository</vt:lpstr>
      <vt:lpstr>Creating a New Repository</vt:lpstr>
      <vt:lpstr>Cloning from Github</vt:lpstr>
      <vt:lpstr>README and .gitignore</vt:lpstr>
      <vt:lpstr>Git Command Summary</vt:lpstr>
      <vt:lpstr>The Help Function</vt:lpstr>
      <vt:lpstr>Repositories</vt:lpstr>
      <vt:lpstr>Cloning</vt:lpstr>
      <vt:lpstr>Workflow</vt:lpstr>
      <vt:lpstr>How Exactly Does Git Work?</vt:lpstr>
      <vt:lpstr>Adding Files to the Index</vt:lpstr>
      <vt:lpstr>Removing Files</vt:lpstr>
      <vt:lpstr>Committing</vt:lpstr>
      <vt:lpstr>Pushing to a Remote Repository</vt:lpstr>
      <vt:lpstr>Branching</vt:lpstr>
      <vt:lpstr>Branching</vt:lpstr>
      <vt:lpstr>Branching</vt:lpstr>
      <vt:lpstr>Updating and Merging</vt:lpstr>
      <vt:lpstr>Merging</vt:lpstr>
      <vt:lpstr>Software Versions and Tagging</vt:lpstr>
      <vt:lpstr>Repository History</vt:lpstr>
      <vt:lpstr>Replacing Local Changes</vt:lpstr>
      <vt:lpstr>Overall Workflow</vt:lpstr>
      <vt:lpstr>Python Modules</vt:lpstr>
      <vt:lpstr>Import Statements</vt:lpstr>
      <vt:lpstr>Other Useful Modules in Python’s Default Libraries</vt:lpstr>
      <vt:lpstr>NumPy and SciPy</vt:lpstr>
      <vt:lpstr>Creating Our Own Modules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EN.540.635 Software Carpentry  Lecture # This is the Title of the Lecture</dc:title>
  <dc:creator>Isaiah Chen</dc:creator>
  <cp:lastModifiedBy>Isaiah Chen</cp:lastModifiedBy>
  <cp:revision>67</cp:revision>
  <dcterms:created xsi:type="dcterms:W3CDTF">2020-01-08T21:03:57Z</dcterms:created>
  <dcterms:modified xsi:type="dcterms:W3CDTF">2020-08-17T20:28:55Z</dcterms:modified>
</cp:coreProperties>
</file>