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4"/>
  </p:notesMasterIdLst>
  <p:sldIdLst>
    <p:sldId id="257" r:id="rId2"/>
    <p:sldId id="269" r:id="rId3"/>
    <p:sldId id="270" r:id="rId4"/>
    <p:sldId id="277" r:id="rId5"/>
    <p:sldId id="278" r:id="rId6"/>
    <p:sldId id="279" r:id="rId7"/>
    <p:sldId id="281" r:id="rId8"/>
    <p:sldId id="283" r:id="rId9"/>
    <p:sldId id="285" r:id="rId10"/>
    <p:sldId id="286" r:id="rId11"/>
    <p:sldId id="284" r:id="rId12"/>
    <p:sldId id="28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9"/>
    <p:restoredTop sz="82185" autoAdjust="0"/>
  </p:normalViewPr>
  <p:slideViewPr>
    <p:cSldViewPr snapToGrid="0" snapToObjects="1">
      <p:cViewPr>
        <p:scale>
          <a:sx n="119" d="100"/>
          <a:sy n="119" d="100"/>
        </p:scale>
        <p:origin x="200" y="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BA09B2-8C91-A445-90E5-6766EA5CC5F6}" type="datetimeFigureOut">
              <a:rPr lang="en-US" smtClean="0"/>
              <a:t>10/24/24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3BAAB2-A5C2-C341-8007-CF2FB7605F6B}" type="slidenum">
              <a:rPr lang="en-US" smtClean="0"/>
              <a:t>‹#›</a:t>
            </a:fld>
            <a:endParaRPr lang="en-US"/>
          </a:p>
        </p:txBody>
      </p:sp>
    </p:spTree>
    <p:extLst>
      <p:ext uri="{BB962C8B-B14F-4D97-AF65-F5344CB8AC3E}">
        <p14:creationId xmlns:p14="http://schemas.microsoft.com/office/powerpoint/2010/main" val="2436700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cs.python.org/3/library/tkinter.html#module-tkinter"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everyone. Welcome to software carpentry. Today we will be talking about one of the properties of Object Oriented Programming that Isaiah touched upon in a previous lecture. Following that we will be talking about incorporating more advanced user interface functionality into your code, which you might find useful if you want incorporate such a thing into your final projects.</a:t>
            </a:r>
          </a:p>
        </p:txBody>
      </p:sp>
      <p:sp>
        <p:nvSpPr>
          <p:cNvPr id="4" name="Slide Number Placeholder 3"/>
          <p:cNvSpPr>
            <a:spLocks noGrp="1"/>
          </p:cNvSpPr>
          <p:nvPr>
            <p:ph type="sldNum" sz="quarter" idx="5"/>
          </p:nvPr>
        </p:nvSpPr>
        <p:spPr/>
        <p:txBody>
          <a:bodyPr/>
          <a:lstStyle/>
          <a:p>
            <a:fld id="{843BAAB2-A5C2-C341-8007-CF2FB7605F6B}" type="slidenum">
              <a:rPr lang="en-US" smtClean="0"/>
              <a:t>1</a:t>
            </a:fld>
            <a:endParaRPr lang="en-US"/>
          </a:p>
        </p:txBody>
      </p:sp>
    </p:spTree>
    <p:extLst>
      <p:ext uri="{BB962C8B-B14F-4D97-AF65-F5344CB8AC3E}">
        <p14:creationId xmlns:p14="http://schemas.microsoft.com/office/powerpoint/2010/main" val="726917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3BAAB2-A5C2-C341-8007-CF2FB7605F6B}" type="slidenum">
              <a:rPr lang="en-US" smtClean="0"/>
              <a:t>3</a:t>
            </a:fld>
            <a:endParaRPr lang="en-US"/>
          </a:p>
        </p:txBody>
      </p:sp>
    </p:spTree>
    <p:extLst>
      <p:ext uri="{BB962C8B-B14F-4D97-AF65-F5344CB8AC3E}">
        <p14:creationId xmlns:p14="http://schemas.microsoft.com/office/powerpoint/2010/main" val="1726329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err="1"/>
              <a:t>Tkinter</a:t>
            </a:r>
            <a:r>
              <a:rPr lang="en-GB" dirty="0"/>
              <a:t> is Python’s standard interface to something called the Tk GUI toolkit. This is not specific to python itself and is a software available on most Unix platforms and also on Windows. </a:t>
            </a:r>
            <a:r>
              <a:rPr lang="en-GB" dirty="0" err="1"/>
              <a:t>Tkinter</a:t>
            </a:r>
            <a:r>
              <a:rPr lang="en-GB" dirty="0"/>
              <a:t> the python module allows you to interface with it create your GUIs for the programs or applications that you are writing. There are others that allow similar functionality and may also have more advanced functionalities.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Tk implemented in 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endParaRPr lang="en-US" dirty="0"/>
          </a:p>
        </p:txBody>
      </p:sp>
      <p:sp>
        <p:nvSpPr>
          <p:cNvPr id="4" name="Slide Number Placeholder 3"/>
          <p:cNvSpPr>
            <a:spLocks noGrp="1"/>
          </p:cNvSpPr>
          <p:nvPr>
            <p:ph type="sldNum" sz="quarter" idx="5"/>
          </p:nvPr>
        </p:nvSpPr>
        <p:spPr/>
        <p:txBody>
          <a:bodyPr/>
          <a:lstStyle/>
          <a:p>
            <a:fld id="{843BAAB2-A5C2-C341-8007-CF2FB7605F6B}" type="slidenum">
              <a:rPr lang="en-US" smtClean="0"/>
              <a:t>4</a:t>
            </a:fld>
            <a:endParaRPr lang="en-US"/>
          </a:p>
        </p:txBody>
      </p:sp>
    </p:spTree>
    <p:extLst>
      <p:ext uri="{BB962C8B-B14F-4D97-AF65-F5344CB8AC3E}">
        <p14:creationId xmlns:p14="http://schemas.microsoft.com/office/powerpoint/2010/main" val="1285377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AF5F4-3B69-E68D-32A2-DEAA9ED2D0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A4B17A-F4E9-B718-B325-CBB30D84E6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D8C2AA-194E-1212-3B50-8FFE095F8A4D}"/>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_</a:t>
            </a:r>
            <a:r>
              <a:rPr lang="en-GB" dirty="0" err="1"/>
              <a:t>tkinter</a:t>
            </a:r>
            <a:r>
              <a:rPr lang="en-GB" dirty="0"/>
              <a:t> : </a:t>
            </a:r>
            <a:r>
              <a:rPr lang="en-US" dirty="0">
                <a:effectLst/>
              </a:rPr>
              <a:t>A binary module that contains the low-level interface to </a:t>
            </a:r>
            <a:r>
              <a:rPr lang="en-US" dirty="0" err="1">
                <a:effectLst/>
              </a:rPr>
              <a:t>Tcl</a:t>
            </a:r>
            <a:r>
              <a:rPr lang="en-US" dirty="0">
                <a:effectLst/>
              </a:rPr>
              <a:t>/Tk. It is automatically imported by the main </a:t>
            </a:r>
            <a:r>
              <a:rPr lang="en-US" u="none" strike="noStrike" dirty="0">
                <a:solidFill>
                  <a:srgbClr val="0099EE"/>
                </a:solidFill>
                <a:effectLst/>
                <a:hlinkClick r:id="rId3" tooltip="tkinter: Interface to Tcl/Tk for graphical user interfaces"/>
              </a:rPr>
              <a:t>tkinter</a:t>
            </a:r>
            <a:r>
              <a:rPr lang="en-US" dirty="0">
                <a:effectLst/>
              </a:rPr>
              <a:t> module, and should never be used directly by application programmers. It is usually a shared library (or DLL), but might in some cases be statically linked with the Python interpreter.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rPr>
              <a:t>The last part in the workflow is similar to how in Python the interpreter calls the relevant python modules.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endParaRPr lang="en-US" dirty="0"/>
          </a:p>
        </p:txBody>
      </p:sp>
      <p:sp>
        <p:nvSpPr>
          <p:cNvPr id="4" name="Slide Number Placeholder 3">
            <a:extLst>
              <a:ext uri="{FF2B5EF4-FFF2-40B4-BE49-F238E27FC236}">
                <a16:creationId xmlns:a16="http://schemas.microsoft.com/office/drawing/2014/main" id="{A5533156-29A3-6475-B948-C6870821BBEA}"/>
              </a:ext>
            </a:extLst>
          </p:cNvPr>
          <p:cNvSpPr>
            <a:spLocks noGrp="1"/>
          </p:cNvSpPr>
          <p:nvPr>
            <p:ph type="sldNum" sz="quarter" idx="5"/>
          </p:nvPr>
        </p:nvSpPr>
        <p:spPr/>
        <p:txBody>
          <a:bodyPr/>
          <a:lstStyle/>
          <a:p>
            <a:fld id="{843BAAB2-A5C2-C341-8007-CF2FB7605F6B}" type="slidenum">
              <a:rPr lang="en-US" smtClean="0"/>
              <a:t>5</a:t>
            </a:fld>
            <a:endParaRPr lang="en-US"/>
          </a:p>
        </p:txBody>
      </p:sp>
    </p:spTree>
    <p:extLst>
      <p:ext uri="{BB962C8B-B14F-4D97-AF65-F5344CB8AC3E}">
        <p14:creationId xmlns:p14="http://schemas.microsoft.com/office/powerpoint/2010/main" val="2419608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events are mouse clicks or hovers.</a:t>
            </a:r>
          </a:p>
        </p:txBody>
      </p:sp>
      <p:sp>
        <p:nvSpPr>
          <p:cNvPr id="4" name="Slide Number Placeholder 3"/>
          <p:cNvSpPr>
            <a:spLocks noGrp="1"/>
          </p:cNvSpPr>
          <p:nvPr>
            <p:ph type="sldNum" sz="quarter" idx="5"/>
          </p:nvPr>
        </p:nvSpPr>
        <p:spPr/>
        <p:txBody>
          <a:bodyPr/>
          <a:lstStyle/>
          <a:p>
            <a:fld id="{843BAAB2-A5C2-C341-8007-CF2FB7605F6B}" type="slidenum">
              <a:rPr lang="en-US" smtClean="0"/>
              <a:t>7</a:t>
            </a:fld>
            <a:endParaRPr lang="en-US"/>
          </a:p>
        </p:txBody>
      </p:sp>
    </p:spTree>
    <p:extLst>
      <p:ext uri="{BB962C8B-B14F-4D97-AF65-F5344CB8AC3E}">
        <p14:creationId xmlns:p14="http://schemas.microsoft.com/office/powerpoint/2010/main" val="8371600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47A920-1A25-EB4B-B477-089AF928CE83}"/>
              </a:ext>
            </a:extLst>
          </p:cNvPr>
          <p:cNvSpPr/>
          <p:nvPr userDrawn="1"/>
        </p:nvSpPr>
        <p:spPr>
          <a:xfrm>
            <a:off x="0" y="0"/>
            <a:ext cx="12192000" cy="6858000"/>
          </a:xfrm>
          <a:prstGeom prst="rect">
            <a:avLst/>
          </a:prstGeom>
          <a:solidFill>
            <a:srgbClr val="0B5EB8"/>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480A2D23-F461-0C45-BC8C-7DF844492DEB}"/>
              </a:ext>
            </a:extLst>
          </p:cNvPr>
          <p:cNvSpPr>
            <a:spLocks noGrp="1"/>
          </p:cNvSpPr>
          <p:nvPr>
            <p:ph type="ctrTitle"/>
          </p:nvPr>
        </p:nvSpPr>
        <p:spPr>
          <a:xfrm>
            <a:off x="1524000" y="2657254"/>
            <a:ext cx="9144000" cy="2387600"/>
          </a:xfrm>
        </p:spPr>
        <p:txBody>
          <a:bodyPr anchor="ctr">
            <a:normAutofit/>
          </a:bodyPr>
          <a:lstStyle>
            <a:lvl1pPr algn="ctr">
              <a:defRPr sz="3200">
                <a:solidFill>
                  <a:schemeClr val="bg1"/>
                </a:solidFill>
                <a:latin typeface="Cambria" panose="02040503050406030204" pitchFamily="18"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5FB4B80E-C724-F24F-B890-F367ABEE79E1}"/>
              </a:ext>
            </a:extLst>
          </p:cNvPr>
          <p:cNvSpPr>
            <a:spLocks noGrp="1"/>
          </p:cNvSpPr>
          <p:nvPr>
            <p:ph type="dt" sz="half" idx="10"/>
          </p:nvPr>
        </p:nvSpPr>
        <p:spPr/>
        <p:txBody>
          <a:bodyPr/>
          <a:lstStyle/>
          <a:p>
            <a:fld id="{1695AEC3-F1AD-A34D-9AC3-9CDE220B750F}" type="datetime1">
              <a:rPr lang="en-US" smtClean="0"/>
              <a:t>10/24/24</a:t>
            </a:fld>
            <a:endParaRPr lang="en-US"/>
          </a:p>
        </p:txBody>
      </p:sp>
      <p:sp>
        <p:nvSpPr>
          <p:cNvPr id="5" name="Footer Placeholder 4">
            <a:extLst>
              <a:ext uri="{FF2B5EF4-FFF2-40B4-BE49-F238E27FC236}">
                <a16:creationId xmlns:a16="http://schemas.microsoft.com/office/drawing/2014/main" id="{2EC808E5-432B-C04C-8E80-9E255CC82C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80E47E-D3B8-9047-8152-B3947F09B783}"/>
              </a:ext>
            </a:extLst>
          </p:cNvPr>
          <p:cNvSpPr>
            <a:spLocks noGrp="1"/>
          </p:cNvSpPr>
          <p:nvPr>
            <p:ph type="sldNum" sz="quarter" idx="12"/>
          </p:nvPr>
        </p:nvSpPr>
        <p:spPr/>
        <p:txBody>
          <a:bodyPr/>
          <a:lstStyle/>
          <a:p>
            <a:fld id="{039594E2-DD67-8748-9F72-46C8CFC01FDA}" type="slidenum">
              <a:rPr lang="en-US" smtClean="0"/>
              <a:t>‹#›</a:t>
            </a:fld>
            <a:endParaRPr lang="en-US"/>
          </a:p>
        </p:txBody>
      </p:sp>
      <p:cxnSp>
        <p:nvCxnSpPr>
          <p:cNvPr id="8" name="Straight Connector 7">
            <a:extLst>
              <a:ext uri="{FF2B5EF4-FFF2-40B4-BE49-F238E27FC236}">
                <a16:creationId xmlns:a16="http://schemas.microsoft.com/office/drawing/2014/main" id="{19682970-77C7-D34C-AF9B-C3715446C5AC}"/>
              </a:ext>
            </a:extLst>
          </p:cNvPr>
          <p:cNvCxnSpPr/>
          <p:nvPr userDrawn="1"/>
        </p:nvCxnSpPr>
        <p:spPr>
          <a:xfrm>
            <a:off x="3317668" y="2261339"/>
            <a:ext cx="5554151" cy="0"/>
          </a:xfrm>
          <a:prstGeom prst="line">
            <a:avLst/>
          </a:prstGeom>
          <a:ln w="6350" cmpd="sng">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Picture 8" descr="whiting.logo.large.vertical.white.eps">
            <a:extLst>
              <a:ext uri="{FF2B5EF4-FFF2-40B4-BE49-F238E27FC236}">
                <a16:creationId xmlns:a16="http://schemas.microsoft.com/office/drawing/2014/main" id="{BBC4353D-7129-5C46-B146-1FC0D9989F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5579" y="269622"/>
            <a:ext cx="2938326" cy="1966596"/>
          </a:xfrm>
          <a:prstGeom prst="rect">
            <a:avLst/>
          </a:prstGeom>
        </p:spPr>
      </p:pic>
    </p:spTree>
    <p:extLst>
      <p:ext uri="{BB962C8B-B14F-4D97-AF65-F5344CB8AC3E}">
        <p14:creationId xmlns:p14="http://schemas.microsoft.com/office/powerpoint/2010/main" val="2606148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808D-C286-004D-9F6C-ADB2ED7B31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8F665D-6594-AD4D-BB02-5EFA66E16C4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7C5CAB-B39D-1A47-9801-7A257926D6B9}"/>
              </a:ext>
            </a:extLst>
          </p:cNvPr>
          <p:cNvSpPr>
            <a:spLocks noGrp="1"/>
          </p:cNvSpPr>
          <p:nvPr>
            <p:ph type="dt" sz="half" idx="10"/>
          </p:nvPr>
        </p:nvSpPr>
        <p:spPr/>
        <p:txBody>
          <a:bodyPr/>
          <a:lstStyle/>
          <a:p>
            <a:fld id="{2482415E-DF78-3C4E-A20E-FEF805C9EED9}" type="datetime1">
              <a:rPr lang="en-US" smtClean="0"/>
              <a:t>10/24/24</a:t>
            </a:fld>
            <a:endParaRPr lang="en-US"/>
          </a:p>
        </p:txBody>
      </p:sp>
      <p:sp>
        <p:nvSpPr>
          <p:cNvPr id="5" name="Footer Placeholder 4">
            <a:extLst>
              <a:ext uri="{FF2B5EF4-FFF2-40B4-BE49-F238E27FC236}">
                <a16:creationId xmlns:a16="http://schemas.microsoft.com/office/drawing/2014/main" id="{C2FC4A56-7846-2C4A-83B4-1DAB9AA3B5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E2730A-CEF3-034F-AD9E-46FB63DA0BDB}"/>
              </a:ext>
            </a:extLst>
          </p:cNvPr>
          <p:cNvSpPr>
            <a:spLocks noGrp="1"/>
          </p:cNvSpPr>
          <p:nvPr>
            <p:ph type="sldNum" sz="quarter" idx="12"/>
          </p:nvPr>
        </p:nvSpPr>
        <p:spPr/>
        <p:txBody>
          <a:bodyPr/>
          <a:lstStyle/>
          <a:p>
            <a:fld id="{039594E2-DD67-8748-9F72-46C8CFC01FDA}" type="slidenum">
              <a:rPr lang="en-US" smtClean="0"/>
              <a:t>‹#›</a:t>
            </a:fld>
            <a:endParaRPr lang="en-US"/>
          </a:p>
        </p:txBody>
      </p:sp>
    </p:spTree>
    <p:extLst>
      <p:ext uri="{BB962C8B-B14F-4D97-AF65-F5344CB8AC3E}">
        <p14:creationId xmlns:p14="http://schemas.microsoft.com/office/powerpoint/2010/main" val="2133065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EFC2EA-99F6-BC4D-A84A-9730436DB0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56B4AF-B0F4-EE4B-AC3F-CA8DACD03B1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0094B-553C-5142-8CBC-6E90D62A889C}"/>
              </a:ext>
            </a:extLst>
          </p:cNvPr>
          <p:cNvSpPr>
            <a:spLocks noGrp="1"/>
          </p:cNvSpPr>
          <p:nvPr>
            <p:ph type="dt" sz="half" idx="10"/>
          </p:nvPr>
        </p:nvSpPr>
        <p:spPr/>
        <p:txBody>
          <a:bodyPr/>
          <a:lstStyle/>
          <a:p>
            <a:fld id="{DF64311C-14A0-4F4E-8EC3-903BE5FAFE8C}" type="datetime1">
              <a:rPr lang="en-US" smtClean="0"/>
              <a:t>10/24/24</a:t>
            </a:fld>
            <a:endParaRPr lang="en-US"/>
          </a:p>
        </p:txBody>
      </p:sp>
      <p:sp>
        <p:nvSpPr>
          <p:cNvPr id="5" name="Footer Placeholder 4">
            <a:extLst>
              <a:ext uri="{FF2B5EF4-FFF2-40B4-BE49-F238E27FC236}">
                <a16:creationId xmlns:a16="http://schemas.microsoft.com/office/drawing/2014/main" id="{F4DB07BB-929C-4545-8D30-CA21CED78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83BB31-05FD-BA4B-B99F-7CC3236B4A46}"/>
              </a:ext>
            </a:extLst>
          </p:cNvPr>
          <p:cNvSpPr>
            <a:spLocks noGrp="1"/>
          </p:cNvSpPr>
          <p:nvPr>
            <p:ph type="sldNum" sz="quarter" idx="12"/>
          </p:nvPr>
        </p:nvSpPr>
        <p:spPr/>
        <p:txBody>
          <a:bodyPr/>
          <a:lstStyle/>
          <a:p>
            <a:fld id="{039594E2-DD67-8748-9F72-46C8CFC01FDA}" type="slidenum">
              <a:rPr lang="en-US" smtClean="0"/>
              <a:t>‹#›</a:t>
            </a:fld>
            <a:endParaRPr lang="en-US"/>
          </a:p>
        </p:txBody>
      </p:sp>
    </p:spTree>
    <p:extLst>
      <p:ext uri="{BB962C8B-B14F-4D97-AF65-F5344CB8AC3E}">
        <p14:creationId xmlns:p14="http://schemas.microsoft.com/office/powerpoint/2010/main" val="4054631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BFA981-6550-1F46-99B0-766379DEDF26}"/>
              </a:ext>
            </a:extLst>
          </p:cNvPr>
          <p:cNvSpPr>
            <a:spLocks noGrp="1"/>
          </p:cNvSpPr>
          <p:nvPr>
            <p:ph idx="1"/>
          </p:nvPr>
        </p:nvSpPr>
        <p:spPr>
          <a:xfrm>
            <a:off x="838200" y="1155781"/>
            <a:ext cx="10515600" cy="5021182"/>
          </a:xfrm>
        </p:spPr>
        <p:txBody>
          <a:bodyPr/>
          <a:lstStyle>
            <a:lvl1pPr>
              <a:defRPr>
                <a:latin typeface="Cambria" panose="02040503050406030204" pitchFamily="18" charset="0"/>
              </a:defRPr>
            </a:lvl1pPr>
            <a:lvl2pPr marL="685800" indent="-228600">
              <a:buFont typeface="Courier New" panose="02070309020205020404" pitchFamily="49" charset="0"/>
              <a:buChar char="o"/>
              <a:defRPr>
                <a:latin typeface="Cambria" panose="02040503050406030204" pitchFamily="18" charset="0"/>
              </a:defRPr>
            </a:lvl2pPr>
            <a:lvl3pPr marL="1143000" indent="-228600">
              <a:buFont typeface="Wingdings" pitchFamily="2" charset="2"/>
              <a:buChar char="§"/>
              <a:defRPr>
                <a:latin typeface="Cambria" panose="02040503050406030204" pitchFamily="18" charset="0"/>
              </a:defRPr>
            </a:lvl3pPr>
            <a:lvl4pPr marL="1600200" indent="-228600">
              <a:buFont typeface="Wingdings" pitchFamily="2" charset="2"/>
              <a:buChar char="Ø"/>
              <a:defRPr>
                <a:latin typeface="Cambria" panose="02040503050406030204" pitchFamily="18" charset="0"/>
              </a:defRPr>
            </a:lvl4pPr>
            <a:lvl5pPr marL="2057400" indent="-228600">
              <a:buFont typeface="Wingdings" pitchFamily="2" charset="2"/>
              <a:buChar char="ü"/>
              <a:defRPr>
                <a:latin typeface="Cambria" panose="020405030504060302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4A2E6B7-F5A5-AF44-89E0-F18408BE3162}"/>
              </a:ext>
            </a:extLst>
          </p:cNvPr>
          <p:cNvSpPr>
            <a:spLocks noGrp="1"/>
          </p:cNvSpPr>
          <p:nvPr>
            <p:ph type="dt" sz="half" idx="10"/>
          </p:nvPr>
        </p:nvSpPr>
        <p:spPr/>
        <p:txBody>
          <a:bodyPr/>
          <a:lstStyle/>
          <a:p>
            <a:fld id="{04199E2E-D63C-9846-A24A-C5E7FD717277}" type="datetime1">
              <a:rPr lang="en-US" smtClean="0"/>
              <a:t>10/24/24</a:t>
            </a:fld>
            <a:endParaRPr lang="en-US"/>
          </a:p>
        </p:txBody>
      </p:sp>
      <p:sp>
        <p:nvSpPr>
          <p:cNvPr id="5" name="Footer Placeholder 4">
            <a:extLst>
              <a:ext uri="{FF2B5EF4-FFF2-40B4-BE49-F238E27FC236}">
                <a16:creationId xmlns:a16="http://schemas.microsoft.com/office/drawing/2014/main" id="{2DC2E46E-8DAE-3843-A230-8374F1EED7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9FAFF2-0130-2248-88AD-2B5769502240}"/>
              </a:ext>
            </a:extLst>
          </p:cNvPr>
          <p:cNvSpPr>
            <a:spLocks noGrp="1"/>
          </p:cNvSpPr>
          <p:nvPr>
            <p:ph type="sldNum" sz="quarter" idx="12"/>
          </p:nvPr>
        </p:nvSpPr>
        <p:spPr/>
        <p:txBody>
          <a:bodyPr/>
          <a:lstStyle/>
          <a:p>
            <a:fld id="{039594E2-DD67-8748-9F72-46C8CFC01FDA}" type="slidenum">
              <a:rPr lang="en-US" smtClean="0"/>
              <a:t>‹#›</a:t>
            </a:fld>
            <a:endParaRPr lang="en-US"/>
          </a:p>
        </p:txBody>
      </p:sp>
      <p:sp>
        <p:nvSpPr>
          <p:cNvPr id="7" name="Rectangle 6">
            <a:extLst>
              <a:ext uri="{FF2B5EF4-FFF2-40B4-BE49-F238E27FC236}">
                <a16:creationId xmlns:a16="http://schemas.microsoft.com/office/drawing/2014/main" id="{44532EE4-9982-EB46-9A76-10637392A01E}"/>
              </a:ext>
            </a:extLst>
          </p:cNvPr>
          <p:cNvSpPr/>
          <p:nvPr userDrawn="1"/>
        </p:nvSpPr>
        <p:spPr>
          <a:xfrm>
            <a:off x="0" y="-5410"/>
            <a:ext cx="12191999" cy="927098"/>
          </a:xfrm>
          <a:prstGeom prst="rect">
            <a:avLst/>
          </a:prstGeom>
          <a:solidFill>
            <a:srgbClr val="0B5EB8"/>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8" name="Picture 7" descr="whiting.large.horizontal.white.eps">
            <a:extLst>
              <a:ext uri="{FF2B5EF4-FFF2-40B4-BE49-F238E27FC236}">
                <a16:creationId xmlns:a16="http://schemas.microsoft.com/office/drawing/2014/main" id="{AB84E8E9-ED52-954A-898E-EC60AFB3BD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32927" y="-68218"/>
            <a:ext cx="2459073" cy="1052714"/>
          </a:xfrm>
          <a:prstGeom prst="rect">
            <a:avLst/>
          </a:prstGeom>
        </p:spPr>
      </p:pic>
      <p:sp>
        <p:nvSpPr>
          <p:cNvPr id="2" name="Title 1">
            <a:extLst>
              <a:ext uri="{FF2B5EF4-FFF2-40B4-BE49-F238E27FC236}">
                <a16:creationId xmlns:a16="http://schemas.microsoft.com/office/drawing/2014/main" id="{AEBF0FCD-9599-9A40-9DB3-ABBD60D6F55D}"/>
              </a:ext>
            </a:extLst>
          </p:cNvPr>
          <p:cNvSpPr>
            <a:spLocks noGrp="1"/>
          </p:cNvSpPr>
          <p:nvPr>
            <p:ph type="title"/>
          </p:nvPr>
        </p:nvSpPr>
        <p:spPr>
          <a:xfrm>
            <a:off x="108857" y="165875"/>
            <a:ext cx="9829799" cy="736932"/>
          </a:xfrm>
        </p:spPr>
        <p:txBody>
          <a:bodyPr>
            <a:normAutofit/>
          </a:bodyPr>
          <a:lstStyle>
            <a:lvl1pPr>
              <a:defRPr sz="3200">
                <a:solidFill>
                  <a:schemeClr val="bg1"/>
                </a:solidFill>
                <a:latin typeface="Cambria" panose="02040503050406030204" pitchFamily="18" charset="0"/>
              </a:defRPr>
            </a:lvl1pPr>
          </a:lstStyle>
          <a:p>
            <a:r>
              <a:rPr lang="en-US" dirty="0"/>
              <a:t>Click to edit Master title style</a:t>
            </a:r>
          </a:p>
        </p:txBody>
      </p:sp>
    </p:spTree>
    <p:extLst>
      <p:ext uri="{BB962C8B-B14F-4D97-AF65-F5344CB8AC3E}">
        <p14:creationId xmlns:p14="http://schemas.microsoft.com/office/powerpoint/2010/main" val="1227442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C591F-C057-934C-9AE7-9C17194B9B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1312E4-06EC-1648-9A8E-5506089188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938849C-E421-DF46-BDD3-48C34D8C3DA0}"/>
              </a:ext>
            </a:extLst>
          </p:cNvPr>
          <p:cNvSpPr>
            <a:spLocks noGrp="1"/>
          </p:cNvSpPr>
          <p:nvPr>
            <p:ph type="dt" sz="half" idx="10"/>
          </p:nvPr>
        </p:nvSpPr>
        <p:spPr/>
        <p:txBody>
          <a:bodyPr/>
          <a:lstStyle/>
          <a:p>
            <a:fld id="{09257979-6E49-4341-A467-9A1C21DA1B4A}" type="datetime1">
              <a:rPr lang="en-US" smtClean="0"/>
              <a:t>10/24/24</a:t>
            </a:fld>
            <a:endParaRPr lang="en-US"/>
          </a:p>
        </p:txBody>
      </p:sp>
      <p:sp>
        <p:nvSpPr>
          <p:cNvPr id="5" name="Footer Placeholder 4">
            <a:extLst>
              <a:ext uri="{FF2B5EF4-FFF2-40B4-BE49-F238E27FC236}">
                <a16:creationId xmlns:a16="http://schemas.microsoft.com/office/drawing/2014/main" id="{FD7DE8EA-AF4C-4A41-9D9B-891EF9F9F0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2ED4DC-FC4B-B646-AD31-E7A968D2736A}"/>
              </a:ext>
            </a:extLst>
          </p:cNvPr>
          <p:cNvSpPr>
            <a:spLocks noGrp="1"/>
          </p:cNvSpPr>
          <p:nvPr>
            <p:ph type="sldNum" sz="quarter" idx="12"/>
          </p:nvPr>
        </p:nvSpPr>
        <p:spPr/>
        <p:txBody>
          <a:bodyPr/>
          <a:lstStyle/>
          <a:p>
            <a:fld id="{039594E2-DD67-8748-9F72-46C8CFC01FDA}" type="slidenum">
              <a:rPr lang="en-US" smtClean="0"/>
              <a:t>‹#›</a:t>
            </a:fld>
            <a:endParaRPr lang="en-US"/>
          </a:p>
        </p:txBody>
      </p:sp>
    </p:spTree>
    <p:extLst>
      <p:ext uri="{BB962C8B-B14F-4D97-AF65-F5344CB8AC3E}">
        <p14:creationId xmlns:p14="http://schemas.microsoft.com/office/powerpoint/2010/main" val="851485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A6106-6876-C547-8887-312694583C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8FBC54-D687-244C-9671-D40FE61E4C2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74B298-6E6F-7F42-9775-1876BDCEB73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2ED0B9-082E-304F-B569-9BC2632CA807}"/>
              </a:ext>
            </a:extLst>
          </p:cNvPr>
          <p:cNvSpPr>
            <a:spLocks noGrp="1"/>
          </p:cNvSpPr>
          <p:nvPr>
            <p:ph type="dt" sz="half" idx="10"/>
          </p:nvPr>
        </p:nvSpPr>
        <p:spPr/>
        <p:txBody>
          <a:bodyPr/>
          <a:lstStyle/>
          <a:p>
            <a:fld id="{A86770BE-B39F-0446-9E56-AA81CEE9D8D4}" type="datetime1">
              <a:rPr lang="en-US" smtClean="0"/>
              <a:t>10/24/24</a:t>
            </a:fld>
            <a:endParaRPr lang="en-US"/>
          </a:p>
        </p:txBody>
      </p:sp>
      <p:sp>
        <p:nvSpPr>
          <p:cNvPr id="6" name="Footer Placeholder 5">
            <a:extLst>
              <a:ext uri="{FF2B5EF4-FFF2-40B4-BE49-F238E27FC236}">
                <a16:creationId xmlns:a16="http://schemas.microsoft.com/office/drawing/2014/main" id="{B6C7B212-7057-0F4E-989A-DDBCD9D655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4899F8-9C38-7444-8E44-B269E53F305F}"/>
              </a:ext>
            </a:extLst>
          </p:cNvPr>
          <p:cNvSpPr>
            <a:spLocks noGrp="1"/>
          </p:cNvSpPr>
          <p:nvPr>
            <p:ph type="sldNum" sz="quarter" idx="12"/>
          </p:nvPr>
        </p:nvSpPr>
        <p:spPr/>
        <p:txBody>
          <a:bodyPr/>
          <a:lstStyle/>
          <a:p>
            <a:fld id="{039594E2-DD67-8748-9F72-46C8CFC01FDA}" type="slidenum">
              <a:rPr lang="en-US" smtClean="0"/>
              <a:t>‹#›</a:t>
            </a:fld>
            <a:endParaRPr lang="en-US"/>
          </a:p>
        </p:txBody>
      </p:sp>
    </p:spTree>
    <p:extLst>
      <p:ext uri="{BB962C8B-B14F-4D97-AF65-F5344CB8AC3E}">
        <p14:creationId xmlns:p14="http://schemas.microsoft.com/office/powerpoint/2010/main" val="3128146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E4AC5-0625-B145-A298-A413587BCD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952D86-CC79-B749-B0CB-86672FE6EC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AA630F3-655F-DF47-91DA-207954E378B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884814-8FB9-5947-98F2-61D4CFDD6D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1FE1D7A-6883-E84B-85F6-3C1C9A5C787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C3C8FB-E09C-7146-A1D4-522D4AC0379D}"/>
              </a:ext>
            </a:extLst>
          </p:cNvPr>
          <p:cNvSpPr>
            <a:spLocks noGrp="1"/>
          </p:cNvSpPr>
          <p:nvPr>
            <p:ph type="dt" sz="half" idx="10"/>
          </p:nvPr>
        </p:nvSpPr>
        <p:spPr/>
        <p:txBody>
          <a:bodyPr/>
          <a:lstStyle/>
          <a:p>
            <a:fld id="{66701AF4-00BC-0542-A402-E34D82D78AE8}" type="datetime1">
              <a:rPr lang="en-US" smtClean="0"/>
              <a:t>10/24/24</a:t>
            </a:fld>
            <a:endParaRPr lang="en-US"/>
          </a:p>
        </p:txBody>
      </p:sp>
      <p:sp>
        <p:nvSpPr>
          <p:cNvPr id="8" name="Footer Placeholder 7">
            <a:extLst>
              <a:ext uri="{FF2B5EF4-FFF2-40B4-BE49-F238E27FC236}">
                <a16:creationId xmlns:a16="http://schemas.microsoft.com/office/drawing/2014/main" id="{483110BE-9DB4-504D-BED7-6DE63681FE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5F27EA-D18A-8C4F-8446-6B9613E9081E}"/>
              </a:ext>
            </a:extLst>
          </p:cNvPr>
          <p:cNvSpPr>
            <a:spLocks noGrp="1"/>
          </p:cNvSpPr>
          <p:nvPr>
            <p:ph type="sldNum" sz="quarter" idx="12"/>
          </p:nvPr>
        </p:nvSpPr>
        <p:spPr/>
        <p:txBody>
          <a:bodyPr/>
          <a:lstStyle/>
          <a:p>
            <a:fld id="{039594E2-DD67-8748-9F72-46C8CFC01FDA}" type="slidenum">
              <a:rPr lang="en-US" smtClean="0"/>
              <a:t>‹#›</a:t>
            </a:fld>
            <a:endParaRPr lang="en-US"/>
          </a:p>
        </p:txBody>
      </p:sp>
    </p:spTree>
    <p:extLst>
      <p:ext uri="{BB962C8B-B14F-4D97-AF65-F5344CB8AC3E}">
        <p14:creationId xmlns:p14="http://schemas.microsoft.com/office/powerpoint/2010/main" val="569804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F5F0D-5980-2746-A5E0-9FD51A89DC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4A21DD-C7A1-C54B-95A9-83D5D5BC6217}"/>
              </a:ext>
            </a:extLst>
          </p:cNvPr>
          <p:cNvSpPr>
            <a:spLocks noGrp="1"/>
          </p:cNvSpPr>
          <p:nvPr>
            <p:ph type="dt" sz="half" idx="10"/>
          </p:nvPr>
        </p:nvSpPr>
        <p:spPr/>
        <p:txBody>
          <a:bodyPr/>
          <a:lstStyle/>
          <a:p>
            <a:fld id="{C38EB3B2-31B7-AD44-992D-E046F7F74DF2}" type="datetime1">
              <a:rPr lang="en-US" smtClean="0"/>
              <a:t>10/24/24</a:t>
            </a:fld>
            <a:endParaRPr lang="en-US"/>
          </a:p>
        </p:txBody>
      </p:sp>
      <p:sp>
        <p:nvSpPr>
          <p:cNvPr id="4" name="Footer Placeholder 3">
            <a:extLst>
              <a:ext uri="{FF2B5EF4-FFF2-40B4-BE49-F238E27FC236}">
                <a16:creationId xmlns:a16="http://schemas.microsoft.com/office/drawing/2014/main" id="{6C91A5FB-89D2-1A48-A4FF-7DEA87C0C4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3CACEB-D1FD-1F46-B330-51D556DAC86B}"/>
              </a:ext>
            </a:extLst>
          </p:cNvPr>
          <p:cNvSpPr>
            <a:spLocks noGrp="1"/>
          </p:cNvSpPr>
          <p:nvPr>
            <p:ph type="sldNum" sz="quarter" idx="12"/>
          </p:nvPr>
        </p:nvSpPr>
        <p:spPr/>
        <p:txBody>
          <a:bodyPr/>
          <a:lstStyle/>
          <a:p>
            <a:fld id="{039594E2-DD67-8748-9F72-46C8CFC01FDA}" type="slidenum">
              <a:rPr lang="en-US" smtClean="0"/>
              <a:t>‹#›</a:t>
            </a:fld>
            <a:endParaRPr lang="en-US"/>
          </a:p>
        </p:txBody>
      </p:sp>
    </p:spTree>
    <p:extLst>
      <p:ext uri="{BB962C8B-B14F-4D97-AF65-F5344CB8AC3E}">
        <p14:creationId xmlns:p14="http://schemas.microsoft.com/office/powerpoint/2010/main" val="3989430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D063A1-FC0B-0145-88ED-AAAFACD6B7EE}"/>
              </a:ext>
            </a:extLst>
          </p:cNvPr>
          <p:cNvSpPr>
            <a:spLocks noGrp="1"/>
          </p:cNvSpPr>
          <p:nvPr>
            <p:ph type="dt" sz="half" idx="10"/>
          </p:nvPr>
        </p:nvSpPr>
        <p:spPr/>
        <p:txBody>
          <a:bodyPr/>
          <a:lstStyle/>
          <a:p>
            <a:fld id="{C0B9D3E0-E2DF-4048-BBE3-7DB34968D008}" type="datetime1">
              <a:rPr lang="en-US" smtClean="0"/>
              <a:t>10/24/24</a:t>
            </a:fld>
            <a:endParaRPr lang="en-US"/>
          </a:p>
        </p:txBody>
      </p:sp>
      <p:sp>
        <p:nvSpPr>
          <p:cNvPr id="3" name="Footer Placeholder 2">
            <a:extLst>
              <a:ext uri="{FF2B5EF4-FFF2-40B4-BE49-F238E27FC236}">
                <a16:creationId xmlns:a16="http://schemas.microsoft.com/office/drawing/2014/main" id="{B0D9200F-08AE-0E4C-AC0D-BB243847B7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9CC3FE-71C3-694D-A5E2-93DC5B4CA090}"/>
              </a:ext>
            </a:extLst>
          </p:cNvPr>
          <p:cNvSpPr>
            <a:spLocks noGrp="1"/>
          </p:cNvSpPr>
          <p:nvPr>
            <p:ph type="sldNum" sz="quarter" idx="12"/>
          </p:nvPr>
        </p:nvSpPr>
        <p:spPr/>
        <p:txBody>
          <a:bodyPr/>
          <a:lstStyle/>
          <a:p>
            <a:fld id="{039594E2-DD67-8748-9F72-46C8CFC01FDA}" type="slidenum">
              <a:rPr lang="en-US" smtClean="0"/>
              <a:t>‹#›</a:t>
            </a:fld>
            <a:endParaRPr lang="en-US"/>
          </a:p>
        </p:txBody>
      </p:sp>
    </p:spTree>
    <p:extLst>
      <p:ext uri="{BB962C8B-B14F-4D97-AF65-F5344CB8AC3E}">
        <p14:creationId xmlns:p14="http://schemas.microsoft.com/office/powerpoint/2010/main" val="1242530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E1EE6-DA73-2A4E-B205-EB484E46AA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D5A480-A142-1A4C-B930-819479766D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A15A20-8EDB-394C-947F-CEE534B607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4A945CC-C5C9-6B48-975A-B89642BB8E0F}"/>
              </a:ext>
            </a:extLst>
          </p:cNvPr>
          <p:cNvSpPr>
            <a:spLocks noGrp="1"/>
          </p:cNvSpPr>
          <p:nvPr>
            <p:ph type="dt" sz="half" idx="10"/>
          </p:nvPr>
        </p:nvSpPr>
        <p:spPr/>
        <p:txBody>
          <a:bodyPr/>
          <a:lstStyle/>
          <a:p>
            <a:fld id="{1F074260-39E8-A64E-B7A9-216E37BA51C3}" type="datetime1">
              <a:rPr lang="en-US" smtClean="0"/>
              <a:t>10/24/24</a:t>
            </a:fld>
            <a:endParaRPr lang="en-US"/>
          </a:p>
        </p:txBody>
      </p:sp>
      <p:sp>
        <p:nvSpPr>
          <p:cNvPr id="6" name="Footer Placeholder 5">
            <a:extLst>
              <a:ext uri="{FF2B5EF4-FFF2-40B4-BE49-F238E27FC236}">
                <a16:creationId xmlns:a16="http://schemas.microsoft.com/office/drawing/2014/main" id="{4B64C420-8731-5F42-A326-88BCC081E8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EE7173-F0CA-5F4D-A354-08A83443CA89}"/>
              </a:ext>
            </a:extLst>
          </p:cNvPr>
          <p:cNvSpPr>
            <a:spLocks noGrp="1"/>
          </p:cNvSpPr>
          <p:nvPr>
            <p:ph type="sldNum" sz="quarter" idx="12"/>
          </p:nvPr>
        </p:nvSpPr>
        <p:spPr/>
        <p:txBody>
          <a:bodyPr/>
          <a:lstStyle/>
          <a:p>
            <a:fld id="{039594E2-DD67-8748-9F72-46C8CFC01FDA}" type="slidenum">
              <a:rPr lang="en-US" smtClean="0"/>
              <a:t>‹#›</a:t>
            </a:fld>
            <a:endParaRPr lang="en-US"/>
          </a:p>
        </p:txBody>
      </p:sp>
    </p:spTree>
    <p:extLst>
      <p:ext uri="{BB962C8B-B14F-4D97-AF65-F5344CB8AC3E}">
        <p14:creationId xmlns:p14="http://schemas.microsoft.com/office/powerpoint/2010/main" val="1286201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3188F-5BBF-5847-A7C1-C6E01B834A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DF57A3-CC60-FF40-A680-17B7A0011B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7BB71-12E4-C94B-AEAC-57717C3EB0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B93677-8897-E44D-B808-3AECB57FC61F}"/>
              </a:ext>
            </a:extLst>
          </p:cNvPr>
          <p:cNvSpPr>
            <a:spLocks noGrp="1"/>
          </p:cNvSpPr>
          <p:nvPr>
            <p:ph type="dt" sz="half" idx="10"/>
          </p:nvPr>
        </p:nvSpPr>
        <p:spPr/>
        <p:txBody>
          <a:bodyPr/>
          <a:lstStyle/>
          <a:p>
            <a:fld id="{855BFAB9-458C-C442-9BF7-F3D5D81EE09E}" type="datetime1">
              <a:rPr lang="en-US" smtClean="0"/>
              <a:t>10/24/24</a:t>
            </a:fld>
            <a:endParaRPr lang="en-US"/>
          </a:p>
        </p:txBody>
      </p:sp>
      <p:sp>
        <p:nvSpPr>
          <p:cNvPr id="6" name="Footer Placeholder 5">
            <a:extLst>
              <a:ext uri="{FF2B5EF4-FFF2-40B4-BE49-F238E27FC236}">
                <a16:creationId xmlns:a16="http://schemas.microsoft.com/office/drawing/2014/main" id="{F2E96F92-1164-C84D-9783-12A9499E9F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21A718-BAFF-734F-A226-E58BB9C84F14}"/>
              </a:ext>
            </a:extLst>
          </p:cNvPr>
          <p:cNvSpPr>
            <a:spLocks noGrp="1"/>
          </p:cNvSpPr>
          <p:nvPr>
            <p:ph type="sldNum" sz="quarter" idx="12"/>
          </p:nvPr>
        </p:nvSpPr>
        <p:spPr/>
        <p:txBody>
          <a:bodyPr/>
          <a:lstStyle/>
          <a:p>
            <a:fld id="{039594E2-DD67-8748-9F72-46C8CFC01FDA}" type="slidenum">
              <a:rPr lang="en-US" smtClean="0"/>
              <a:t>‹#›</a:t>
            </a:fld>
            <a:endParaRPr lang="en-US"/>
          </a:p>
        </p:txBody>
      </p:sp>
    </p:spTree>
    <p:extLst>
      <p:ext uri="{BB962C8B-B14F-4D97-AF65-F5344CB8AC3E}">
        <p14:creationId xmlns:p14="http://schemas.microsoft.com/office/powerpoint/2010/main" val="821303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B9AC15-208F-564C-93C1-9B06614DE2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177789-E353-5E43-9333-B06B18066A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B8DD6E-3CED-2046-BFE6-38B654C7EA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FA0051-3DA2-284E-938A-9A74C468A579}" type="datetime1">
              <a:rPr lang="en-US" smtClean="0"/>
              <a:t>10/24/24</a:t>
            </a:fld>
            <a:endParaRPr lang="en-US"/>
          </a:p>
        </p:txBody>
      </p:sp>
      <p:sp>
        <p:nvSpPr>
          <p:cNvPr id="5" name="Footer Placeholder 4">
            <a:extLst>
              <a:ext uri="{FF2B5EF4-FFF2-40B4-BE49-F238E27FC236}">
                <a16:creationId xmlns:a16="http://schemas.microsoft.com/office/drawing/2014/main" id="{2555EE6C-1706-6D45-B37A-1090C0FEF7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CC8B25-6BE3-9B40-8D24-3B73E2EB25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594E2-DD67-8748-9F72-46C8CFC01FDA}" type="slidenum">
              <a:rPr lang="en-US" smtClean="0"/>
              <a:t>‹#›</a:t>
            </a:fld>
            <a:endParaRPr lang="en-US"/>
          </a:p>
        </p:txBody>
      </p:sp>
    </p:spTree>
    <p:extLst>
      <p:ext uri="{BB962C8B-B14F-4D97-AF65-F5344CB8AC3E}">
        <p14:creationId xmlns:p14="http://schemas.microsoft.com/office/powerpoint/2010/main" val="3394632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github.com/SarcasticMinion/Tic_Tac_Toe" TargetMode="Externa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tkdocs.com/shipman/tkinter.pdf%5b2"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DB605-6731-8047-AF6A-1DAB56BB0AF3}"/>
              </a:ext>
            </a:extLst>
          </p:cNvPr>
          <p:cNvSpPr>
            <a:spLocks noGrp="1"/>
          </p:cNvSpPr>
          <p:nvPr>
            <p:ph type="ctrTitle"/>
          </p:nvPr>
        </p:nvSpPr>
        <p:spPr/>
        <p:txBody>
          <a:bodyPr/>
          <a:lstStyle/>
          <a:p>
            <a:r>
              <a:rPr lang="en-US" dirty="0"/>
              <a:t>EN.540.635</a:t>
            </a:r>
            <a:br>
              <a:rPr lang="en-US" dirty="0"/>
            </a:br>
            <a:r>
              <a:rPr lang="en-US" dirty="0"/>
              <a:t>Software Carpentry</a:t>
            </a:r>
            <a:br>
              <a:rPr lang="en-US" dirty="0"/>
            </a:br>
            <a:br>
              <a:rPr lang="en-US" dirty="0"/>
            </a:br>
            <a:r>
              <a:rPr lang="en-US" dirty="0"/>
              <a:t>Lecture 9</a:t>
            </a:r>
            <a:br>
              <a:rPr lang="en-US" dirty="0"/>
            </a:br>
            <a:r>
              <a:rPr lang="en-US" dirty="0"/>
              <a:t>Building Graphical User Interface with </a:t>
            </a:r>
            <a:r>
              <a:rPr lang="en-US" dirty="0" err="1"/>
              <a:t>TKinter</a:t>
            </a:r>
            <a:endParaRPr lang="en-US" dirty="0"/>
          </a:p>
        </p:txBody>
      </p:sp>
    </p:spTree>
    <p:extLst>
      <p:ext uri="{BB962C8B-B14F-4D97-AF65-F5344CB8AC3E}">
        <p14:creationId xmlns:p14="http://schemas.microsoft.com/office/powerpoint/2010/main" val="2547471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BA91C-2661-CF07-493C-F1E0F97EBFA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62B819-DEF5-0655-A7D4-F80CC9B7FAD0}"/>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 Writing </a:t>
            </a:r>
            <a:r>
              <a:rPr lang="en-US" dirty="0" err="1">
                <a:latin typeface="Calibri" panose="020F0502020204030204" pitchFamily="34" charset="0"/>
                <a:cs typeface="Calibri" panose="020F0502020204030204" pitchFamily="34" charset="0"/>
              </a:rPr>
              <a:t>Tkinter</a:t>
            </a:r>
            <a:r>
              <a:rPr lang="en-US" dirty="0">
                <a:latin typeface="Calibri" panose="020F0502020204030204" pitchFamily="34" charset="0"/>
                <a:cs typeface="Calibri" panose="020F0502020204030204" pitchFamily="34" charset="0"/>
              </a:rPr>
              <a:t> Application Using Classes</a:t>
            </a:r>
          </a:p>
        </p:txBody>
      </p:sp>
      <p:pic>
        <p:nvPicPr>
          <p:cNvPr id="2" name="Picture 1">
            <a:extLst>
              <a:ext uri="{FF2B5EF4-FFF2-40B4-BE49-F238E27FC236}">
                <a16:creationId xmlns:a16="http://schemas.microsoft.com/office/drawing/2014/main" id="{9CA0D4FD-17D7-8DF9-01C2-5C6970DD4D0E}"/>
              </a:ext>
            </a:extLst>
          </p:cNvPr>
          <p:cNvPicPr>
            <a:picLocks noChangeAspect="1"/>
          </p:cNvPicPr>
          <p:nvPr/>
        </p:nvPicPr>
        <p:blipFill>
          <a:blip r:embed="rId2"/>
          <a:stretch>
            <a:fillRect/>
          </a:stretch>
        </p:blipFill>
        <p:spPr>
          <a:xfrm>
            <a:off x="297966" y="2014182"/>
            <a:ext cx="4979862" cy="4408777"/>
          </a:xfrm>
          <a:prstGeom prst="rect">
            <a:avLst/>
          </a:prstGeom>
        </p:spPr>
      </p:pic>
      <p:sp>
        <p:nvSpPr>
          <p:cNvPr id="5" name="TextBox 4">
            <a:extLst>
              <a:ext uri="{FF2B5EF4-FFF2-40B4-BE49-F238E27FC236}">
                <a16:creationId xmlns:a16="http://schemas.microsoft.com/office/drawing/2014/main" id="{0C779166-60C8-CAFE-3282-3E5E5BA6D049}"/>
              </a:ext>
            </a:extLst>
          </p:cNvPr>
          <p:cNvSpPr txBox="1"/>
          <p:nvPr/>
        </p:nvSpPr>
        <p:spPr>
          <a:xfrm>
            <a:off x="297966" y="1090853"/>
            <a:ext cx="4881593" cy="923330"/>
          </a:xfrm>
          <a:prstGeom prst="rect">
            <a:avLst/>
          </a:prstGeom>
          <a:noFill/>
        </p:spPr>
        <p:txBody>
          <a:bodyPr wrap="none" rtlCol="0">
            <a:spAutoFit/>
          </a:bodyPr>
          <a:lstStyle/>
          <a:p>
            <a:pPr marL="285750" indent="-285750">
              <a:buFont typeface="Arial" panose="020B0604020202020204" pitchFamily="34" charset="0"/>
              <a:buChar char="•"/>
            </a:pPr>
            <a:r>
              <a:rPr lang="en-US" dirty="0"/>
              <a:t>Written in procedural format.</a:t>
            </a:r>
          </a:p>
          <a:p>
            <a:pPr marL="285750" indent="-285750">
              <a:buFont typeface="Arial" panose="020B0604020202020204" pitchFamily="34" charset="0"/>
              <a:buChar char="•"/>
            </a:pPr>
            <a:r>
              <a:rPr lang="en-US" dirty="0"/>
              <a:t>Makes use of global variables.</a:t>
            </a:r>
          </a:p>
          <a:p>
            <a:pPr marL="285750" indent="-285750">
              <a:buFont typeface="Arial" panose="020B0604020202020204" pitchFamily="34" charset="0"/>
              <a:buChar char="•"/>
            </a:pPr>
            <a:r>
              <a:rPr lang="en-US" dirty="0"/>
              <a:t>Cannot be imported into other python scripts</a:t>
            </a:r>
          </a:p>
        </p:txBody>
      </p:sp>
      <p:sp>
        <p:nvSpPr>
          <p:cNvPr id="6" name="Slide Number Placeholder 2">
            <a:extLst>
              <a:ext uri="{FF2B5EF4-FFF2-40B4-BE49-F238E27FC236}">
                <a16:creationId xmlns:a16="http://schemas.microsoft.com/office/drawing/2014/main" id="{C398B4A9-F9E1-6E07-5C47-3838EFC8C25E}"/>
              </a:ext>
            </a:extLst>
          </p:cNvPr>
          <p:cNvSpPr>
            <a:spLocks noGrp="1"/>
          </p:cNvSpPr>
          <p:nvPr>
            <p:ph type="sldNum" sz="quarter" idx="12"/>
          </p:nvPr>
        </p:nvSpPr>
        <p:spPr>
          <a:xfrm>
            <a:off x="8610600" y="6356350"/>
            <a:ext cx="2743200" cy="365125"/>
          </a:xfrm>
        </p:spPr>
        <p:txBody>
          <a:bodyPr/>
          <a:lstStyle/>
          <a:p>
            <a:fld id="{039594E2-DD67-8748-9F72-46C8CFC01FDA}" type="slidenum">
              <a:rPr lang="en-US" smtClean="0"/>
              <a:t>10</a:t>
            </a:fld>
            <a:endParaRPr lang="en-US"/>
          </a:p>
        </p:txBody>
      </p:sp>
      <p:pic>
        <p:nvPicPr>
          <p:cNvPr id="8" name="Picture 7">
            <a:extLst>
              <a:ext uri="{FF2B5EF4-FFF2-40B4-BE49-F238E27FC236}">
                <a16:creationId xmlns:a16="http://schemas.microsoft.com/office/drawing/2014/main" id="{57F37D33-360D-A4FB-3691-BEC712309D5C}"/>
              </a:ext>
            </a:extLst>
          </p:cNvPr>
          <p:cNvPicPr>
            <a:picLocks noChangeAspect="1"/>
          </p:cNvPicPr>
          <p:nvPr/>
        </p:nvPicPr>
        <p:blipFill>
          <a:blip r:embed="rId3"/>
          <a:stretch>
            <a:fillRect/>
          </a:stretch>
        </p:blipFill>
        <p:spPr>
          <a:xfrm>
            <a:off x="6096000" y="2014182"/>
            <a:ext cx="5743945" cy="4408777"/>
          </a:xfrm>
          <a:prstGeom prst="rect">
            <a:avLst/>
          </a:prstGeom>
        </p:spPr>
      </p:pic>
      <p:sp>
        <p:nvSpPr>
          <p:cNvPr id="9" name="TextBox 8">
            <a:extLst>
              <a:ext uri="{FF2B5EF4-FFF2-40B4-BE49-F238E27FC236}">
                <a16:creationId xmlns:a16="http://schemas.microsoft.com/office/drawing/2014/main" id="{87002D78-9C93-8F44-D295-AF2EB2CB1FBA}"/>
              </a:ext>
            </a:extLst>
          </p:cNvPr>
          <p:cNvSpPr txBox="1"/>
          <p:nvPr/>
        </p:nvSpPr>
        <p:spPr>
          <a:xfrm>
            <a:off x="6096000" y="1090852"/>
            <a:ext cx="5443330" cy="923330"/>
          </a:xfrm>
          <a:prstGeom prst="rect">
            <a:avLst/>
          </a:prstGeom>
          <a:noFill/>
        </p:spPr>
        <p:txBody>
          <a:bodyPr wrap="square" rtlCol="0">
            <a:spAutoFit/>
          </a:bodyPr>
          <a:lstStyle/>
          <a:p>
            <a:pPr marL="285750" indent="-285750">
              <a:buFont typeface="Arial" panose="020B0604020202020204" pitchFamily="34" charset="0"/>
              <a:buChar char="•"/>
            </a:pPr>
            <a:r>
              <a:rPr lang="en-US" dirty="0"/>
              <a:t>Allows importing into other python scripts.</a:t>
            </a:r>
          </a:p>
          <a:p>
            <a:pPr marL="285750" indent="-285750">
              <a:buFont typeface="Arial" panose="020B0604020202020204" pitchFamily="34" charset="0"/>
              <a:buChar char="•"/>
            </a:pPr>
            <a:r>
              <a:rPr lang="en-US" dirty="0"/>
              <a:t>Can easily extend and add more UI elements through inheritance.</a:t>
            </a:r>
          </a:p>
        </p:txBody>
      </p:sp>
      <p:sp>
        <p:nvSpPr>
          <p:cNvPr id="19" name="Rectangle 18">
            <a:extLst>
              <a:ext uri="{FF2B5EF4-FFF2-40B4-BE49-F238E27FC236}">
                <a16:creationId xmlns:a16="http://schemas.microsoft.com/office/drawing/2014/main" id="{3D3799D1-C71E-23E1-4554-1E12D188B27B}"/>
              </a:ext>
            </a:extLst>
          </p:cNvPr>
          <p:cNvSpPr/>
          <p:nvPr/>
        </p:nvSpPr>
        <p:spPr>
          <a:xfrm>
            <a:off x="6007261" y="6192456"/>
            <a:ext cx="4398380" cy="34645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F1EAA78-0549-C10A-5498-966FA10D7C0F}"/>
              </a:ext>
            </a:extLst>
          </p:cNvPr>
          <p:cNvSpPr txBox="1"/>
          <p:nvPr/>
        </p:nvSpPr>
        <p:spPr>
          <a:xfrm>
            <a:off x="5926740" y="6518140"/>
            <a:ext cx="3156505" cy="369332"/>
          </a:xfrm>
          <a:prstGeom prst="rect">
            <a:avLst/>
          </a:prstGeom>
          <a:noFill/>
        </p:spPr>
        <p:txBody>
          <a:bodyPr wrap="none" rtlCol="0">
            <a:spAutoFit/>
          </a:bodyPr>
          <a:lstStyle/>
          <a:p>
            <a:r>
              <a:rPr lang="en-US" dirty="0"/>
              <a:t>Event handler uses </a:t>
            </a:r>
            <a:r>
              <a:rPr lang="en-US" dirty="0" err="1"/>
              <a:t>messagebox</a:t>
            </a:r>
            <a:endParaRPr lang="en-US" dirty="0"/>
          </a:p>
        </p:txBody>
      </p:sp>
      <p:sp>
        <p:nvSpPr>
          <p:cNvPr id="23" name="Rectangle 22">
            <a:extLst>
              <a:ext uri="{FF2B5EF4-FFF2-40B4-BE49-F238E27FC236}">
                <a16:creationId xmlns:a16="http://schemas.microsoft.com/office/drawing/2014/main" id="{1040B147-D0DB-451B-E383-7FED350EA568}"/>
              </a:ext>
            </a:extLst>
          </p:cNvPr>
          <p:cNvSpPr/>
          <p:nvPr/>
        </p:nvSpPr>
        <p:spPr>
          <a:xfrm>
            <a:off x="9537539" y="5523353"/>
            <a:ext cx="2302406" cy="34645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65034C1B-C15A-1916-148F-C56AD18E6C35}"/>
              </a:ext>
            </a:extLst>
          </p:cNvPr>
          <p:cNvSpPr txBox="1"/>
          <p:nvPr/>
        </p:nvSpPr>
        <p:spPr>
          <a:xfrm>
            <a:off x="8654557" y="5210890"/>
            <a:ext cx="3239477" cy="307777"/>
          </a:xfrm>
          <a:prstGeom prst="rect">
            <a:avLst/>
          </a:prstGeom>
          <a:noFill/>
        </p:spPr>
        <p:txBody>
          <a:bodyPr wrap="none" rtlCol="0">
            <a:spAutoFit/>
          </a:bodyPr>
          <a:lstStyle/>
          <a:p>
            <a:r>
              <a:rPr lang="en-US" sz="1400" dirty="0">
                <a:solidFill>
                  <a:schemeClr val="bg2"/>
                </a:solidFill>
              </a:rPr>
              <a:t>Getting User Input through .get() function</a:t>
            </a:r>
          </a:p>
        </p:txBody>
      </p:sp>
    </p:spTree>
    <p:extLst>
      <p:ext uri="{BB962C8B-B14F-4D97-AF65-F5344CB8AC3E}">
        <p14:creationId xmlns:p14="http://schemas.microsoft.com/office/powerpoint/2010/main" val="3594142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79D77-4E8D-29E4-8B76-7C4C588B4EF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2E1E6F1-8EAA-6B78-46D6-A6E4980541D4}"/>
              </a:ext>
            </a:extLst>
          </p:cNvPr>
          <p:cNvSpPr>
            <a:spLocks noGrp="1"/>
          </p:cNvSpPr>
          <p:nvPr>
            <p:ph type="sldNum" sz="quarter" idx="12"/>
          </p:nvPr>
        </p:nvSpPr>
        <p:spPr/>
        <p:txBody>
          <a:bodyPr/>
          <a:lstStyle/>
          <a:p>
            <a:fld id="{039594E2-DD67-8748-9F72-46C8CFC01FDA}" type="slidenum">
              <a:rPr lang="en-US" smtClean="0"/>
              <a:t>11</a:t>
            </a:fld>
            <a:endParaRPr lang="en-US"/>
          </a:p>
        </p:txBody>
      </p:sp>
      <p:sp>
        <p:nvSpPr>
          <p:cNvPr id="4" name="Title 3">
            <a:extLst>
              <a:ext uri="{FF2B5EF4-FFF2-40B4-BE49-F238E27FC236}">
                <a16:creationId xmlns:a16="http://schemas.microsoft.com/office/drawing/2014/main" id="{C992C6C3-68A8-092D-7070-1F2B254448F9}"/>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Some Examples of Applications Using </a:t>
            </a:r>
            <a:r>
              <a:rPr lang="en-US" dirty="0" err="1">
                <a:latin typeface="Calibri" panose="020F0502020204030204" pitchFamily="34" charset="0"/>
                <a:cs typeface="Calibri" panose="020F0502020204030204" pitchFamily="34" charset="0"/>
              </a:rPr>
              <a:t>Tkinter</a:t>
            </a:r>
            <a:endParaRPr lang="en-US" dirty="0">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BB76DAC8-7470-0B68-F32E-E1E784983AE8}"/>
              </a:ext>
            </a:extLst>
          </p:cNvPr>
          <p:cNvSpPr/>
          <p:nvPr/>
        </p:nvSpPr>
        <p:spPr>
          <a:xfrm>
            <a:off x="1368336" y="6475254"/>
            <a:ext cx="3013967" cy="246221"/>
          </a:xfrm>
          <a:prstGeom prst="rect">
            <a:avLst/>
          </a:prstGeom>
        </p:spPr>
        <p:txBody>
          <a:bodyPr wrap="none">
            <a:spAutoFit/>
          </a:bodyPr>
          <a:lstStyle/>
          <a:p>
            <a:r>
              <a:rPr lang="en-GB" sz="1000" dirty="0">
                <a:hlinkClick r:id="rId2"/>
              </a:rPr>
              <a:t>Ref : https://github.com/SarcasticMinion/Tic_Tac_Toe</a:t>
            </a:r>
            <a:endParaRPr lang="en-GB" sz="1000" dirty="0"/>
          </a:p>
        </p:txBody>
      </p:sp>
      <p:pic>
        <p:nvPicPr>
          <p:cNvPr id="12" name="Picture 11">
            <a:extLst>
              <a:ext uri="{FF2B5EF4-FFF2-40B4-BE49-F238E27FC236}">
                <a16:creationId xmlns:a16="http://schemas.microsoft.com/office/drawing/2014/main" id="{85B6BD2D-6A98-FC10-8C9B-C7A80CA87C32}"/>
              </a:ext>
            </a:extLst>
          </p:cNvPr>
          <p:cNvPicPr>
            <a:picLocks noChangeAspect="1"/>
          </p:cNvPicPr>
          <p:nvPr/>
        </p:nvPicPr>
        <p:blipFill>
          <a:blip r:embed="rId3"/>
          <a:stretch>
            <a:fillRect/>
          </a:stretch>
        </p:blipFill>
        <p:spPr>
          <a:xfrm>
            <a:off x="1368336" y="1028977"/>
            <a:ext cx="3013967" cy="3222523"/>
          </a:xfrm>
          <a:prstGeom prst="rect">
            <a:avLst/>
          </a:prstGeom>
        </p:spPr>
      </p:pic>
      <p:pic>
        <p:nvPicPr>
          <p:cNvPr id="14" name="Picture 13">
            <a:extLst>
              <a:ext uri="{FF2B5EF4-FFF2-40B4-BE49-F238E27FC236}">
                <a16:creationId xmlns:a16="http://schemas.microsoft.com/office/drawing/2014/main" id="{6FE520C5-197C-3F50-9B72-0A7005556D08}"/>
              </a:ext>
            </a:extLst>
          </p:cNvPr>
          <p:cNvPicPr>
            <a:picLocks noChangeAspect="1"/>
          </p:cNvPicPr>
          <p:nvPr/>
        </p:nvPicPr>
        <p:blipFill>
          <a:blip r:embed="rId4"/>
          <a:stretch>
            <a:fillRect/>
          </a:stretch>
        </p:blipFill>
        <p:spPr>
          <a:xfrm>
            <a:off x="6245873" y="943766"/>
            <a:ext cx="4170449" cy="2601229"/>
          </a:xfrm>
          <a:prstGeom prst="rect">
            <a:avLst/>
          </a:prstGeom>
        </p:spPr>
      </p:pic>
      <p:sp>
        <p:nvSpPr>
          <p:cNvPr id="15" name="TextBox 14">
            <a:extLst>
              <a:ext uri="{FF2B5EF4-FFF2-40B4-BE49-F238E27FC236}">
                <a16:creationId xmlns:a16="http://schemas.microsoft.com/office/drawing/2014/main" id="{3CA5FCD6-71B8-E266-0119-27F505925362}"/>
              </a:ext>
            </a:extLst>
          </p:cNvPr>
          <p:cNvSpPr txBox="1"/>
          <p:nvPr/>
        </p:nvSpPr>
        <p:spPr>
          <a:xfrm>
            <a:off x="6387295" y="3591970"/>
            <a:ext cx="3887603" cy="246221"/>
          </a:xfrm>
          <a:prstGeom prst="rect">
            <a:avLst/>
          </a:prstGeom>
          <a:noFill/>
        </p:spPr>
        <p:txBody>
          <a:bodyPr wrap="none" rtlCol="0">
            <a:spAutoFit/>
          </a:bodyPr>
          <a:lstStyle/>
          <a:p>
            <a:r>
              <a:rPr lang="en-US" sz="1000" dirty="0"/>
              <a:t>Ref : https://</a:t>
            </a:r>
            <a:r>
              <a:rPr lang="en-US" sz="1000" dirty="0" err="1"/>
              <a:t>www.pythonguis.com</a:t>
            </a:r>
            <a:r>
              <a:rPr lang="en-US" sz="1000" dirty="0"/>
              <a:t>/</a:t>
            </a:r>
            <a:r>
              <a:rPr lang="en-US" sz="1000" dirty="0" err="1"/>
              <a:t>faq</a:t>
            </a:r>
            <a:r>
              <a:rPr lang="en-US" sz="1000" dirty="0"/>
              <a:t>/pack-place-and-grid-in-</a:t>
            </a:r>
            <a:r>
              <a:rPr lang="en-US" sz="1000" dirty="0" err="1"/>
              <a:t>tkinter</a:t>
            </a:r>
            <a:r>
              <a:rPr lang="en-US" sz="1000" dirty="0"/>
              <a:t>/ </a:t>
            </a:r>
          </a:p>
        </p:txBody>
      </p:sp>
      <p:pic>
        <p:nvPicPr>
          <p:cNvPr id="16" name="Picture 15">
            <a:extLst>
              <a:ext uri="{FF2B5EF4-FFF2-40B4-BE49-F238E27FC236}">
                <a16:creationId xmlns:a16="http://schemas.microsoft.com/office/drawing/2014/main" id="{D3AFE216-5E83-68EE-DE04-265554496A75}"/>
              </a:ext>
            </a:extLst>
          </p:cNvPr>
          <p:cNvPicPr>
            <a:picLocks noChangeAspect="1"/>
          </p:cNvPicPr>
          <p:nvPr/>
        </p:nvPicPr>
        <p:blipFill>
          <a:blip r:embed="rId5"/>
          <a:stretch>
            <a:fillRect/>
          </a:stretch>
        </p:blipFill>
        <p:spPr>
          <a:xfrm>
            <a:off x="6256631" y="3885166"/>
            <a:ext cx="4170449" cy="2495846"/>
          </a:xfrm>
          <a:prstGeom prst="rect">
            <a:avLst/>
          </a:prstGeom>
        </p:spPr>
      </p:pic>
      <p:sp>
        <p:nvSpPr>
          <p:cNvPr id="20" name="TextBox 19">
            <a:extLst>
              <a:ext uri="{FF2B5EF4-FFF2-40B4-BE49-F238E27FC236}">
                <a16:creationId xmlns:a16="http://schemas.microsoft.com/office/drawing/2014/main" id="{0446D09A-5C4B-86E5-DB52-0EE7F83A241A}"/>
              </a:ext>
            </a:extLst>
          </p:cNvPr>
          <p:cNvSpPr txBox="1"/>
          <p:nvPr/>
        </p:nvSpPr>
        <p:spPr>
          <a:xfrm>
            <a:off x="6096000" y="6445904"/>
            <a:ext cx="4690857" cy="246221"/>
          </a:xfrm>
          <a:prstGeom prst="rect">
            <a:avLst/>
          </a:prstGeom>
          <a:noFill/>
        </p:spPr>
        <p:txBody>
          <a:bodyPr wrap="square">
            <a:spAutoFit/>
          </a:bodyPr>
          <a:lstStyle/>
          <a:p>
            <a:pPr algn="ctr"/>
            <a:r>
              <a:rPr lang="en-US" sz="1000" dirty="0"/>
              <a:t>Ref : https://</a:t>
            </a:r>
            <a:r>
              <a:rPr lang="en-US" sz="1000" dirty="0" err="1"/>
              <a:t>pythonprogramming.net</a:t>
            </a:r>
            <a:r>
              <a:rPr lang="en-US" sz="1000" dirty="0"/>
              <a:t>/</a:t>
            </a:r>
            <a:r>
              <a:rPr lang="en-US" sz="1000" dirty="0" err="1"/>
              <a:t>tkinter</a:t>
            </a:r>
            <a:r>
              <a:rPr lang="en-US" sz="1000" dirty="0"/>
              <a:t>-depth-tutorial-making-actual-program/</a:t>
            </a:r>
          </a:p>
        </p:txBody>
      </p:sp>
      <p:pic>
        <p:nvPicPr>
          <p:cNvPr id="22" name="Picture 21">
            <a:extLst>
              <a:ext uri="{FF2B5EF4-FFF2-40B4-BE49-F238E27FC236}">
                <a16:creationId xmlns:a16="http://schemas.microsoft.com/office/drawing/2014/main" id="{57026682-C0A0-DF4D-FA5E-0D361F9E4A3D}"/>
              </a:ext>
            </a:extLst>
          </p:cNvPr>
          <p:cNvPicPr>
            <a:picLocks noChangeAspect="1"/>
          </p:cNvPicPr>
          <p:nvPr/>
        </p:nvPicPr>
        <p:blipFill>
          <a:blip r:embed="rId6"/>
          <a:stretch>
            <a:fillRect/>
          </a:stretch>
        </p:blipFill>
        <p:spPr>
          <a:xfrm>
            <a:off x="1521163" y="4419340"/>
            <a:ext cx="2708311" cy="2026564"/>
          </a:xfrm>
          <a:prstGeom prst="rect">
            <a:avLst/>
          </a:prstGeom>
        </p:spPr>
      </p:pic>
    </p:spTree>
    <p:extLst>
      <p:ext uri="{BB962C8B-B14F-4D97-AF65-F5344CB8AC3E}">
        <p14:creationId xmlns:p14="http://schemas.microsoft.com/office/powerpoint/2010/main" val="967017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15E63-5078-5FF6-05AE-B0C909BCC07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C447BA-8962-A8B3-D9D1-0505387EA1F7}"/>
              </a:ext>
            </a:extLst>
          </p:cNvPr>
          <p:cNvSpPr>
            <a:spLocks noGrp="1"/>
          </p:cNvSpPr>
          <p:nvPr>
            <p:ph type="sldNum" sz="quarter" idx="12"/>
          </p:nvPr>
        </p:nvSpPr>
        <p:spPr/>
        <p:txBody>
          <a:bodyPr/>
          <a:lstStyle/>
          <a:p>
            <a:fld id="{039594E2-DD67-8748-9F72-46C8CFC01FDA}" type="slidenum">
              <a:rPr lang="en-US" smtClean="0"/>
              <a:t>12</a:t>
            </a:fld>
            <a:endParaRPr lang="en-US"/>
          </a:p>
        </p:txBody>
      </p:sp>
      <p:sp>
        <p:nvSpPr>
          <p:cNvPr id="6" name="TextBox 5">
            <a:extLst>
              <a:ext uri="{FF2B5EF4-FFF2-40B4-BE49-F238E27FC236}">
                <a16:creationId xmlns:a16="http://schemas.microsoft.com/office/drawing/2014/main" id="{0429F391-7F2A-C911-664A-3A3B268E462E}"/>
              </a:ext>
            </a:extLst>
          </p:cNvPr>
          <p:cNvSpPr txBox="1"/>
          <p:nvPr/>
        </p:nvSpPr>
        <p:spPr>
          <a:xfrm>
            <a:off x="2625853" y="6292015"/>
            <a:ext cx="6421310" cy="400110"/>
          </a:xfrm>
          <a:prstGeom prst="rect">
            <a:avLst/>
          </a:prstGeom>
          <a:noFill/>
        </p:spPr>
        <p:txBody>
          <a:bodyPr wrap="none" rtlCol="0">
            <a:spAutoFit/>
          </a:bodyPr>
          <a:lstStyle/>
          <a:p>
            <a:r>
              <a:rPr lang="en-US" sz="2000" b="1" dirty="0"/>
              <a:t>Oct 29 : Demo – Building a simple calculator using </a:t>
            </a:r>
            <a:r>
              <a:rPr lang="en-US" sz="2000" b="1" dirty="0" err="1"/>
              <a:t>Tkinter</a:t>
            </a:r>
            <a:r>
              <a:rPr lang="en-US" sz="2000" b="1" dirty="0"/>
              <a:t> !</a:t>
            </a:r>
          </a:p>
        </p:txBody>
      </p:sp>
      <p:sp>
        <p:nvSpPr>
          <p:cNvPr id="8" name="TextBox 7">
            <a:extLst>
              <a:ext uri="{FF2B5EF4-FFF2-40B4-BE49-F238E27FC236}">
                <a16:creationId xmlns:a16="http://schemas.microsoft.com/office/drawing/2014/main" id="{8AAB5AE1-CE7C-E3EA-E49F-09A4AC8ACEFA}"/>
              </a:ext>
            </a:extLst>
          </p:cNvPr>
          <p:cNvSpPr txBox="1"/>
          <p:nvPr/>
        </p:nvSpPr>
        <p:spPr>
          <a:xfrm>
            <a:off x="108857" y="5489479"/>
            <a:ext cx="6122772" cy="646331"/>
          </a:xfrm>
          <a:prstGeom prst="rect">
            <a:avLst/>
          </a:prstGeom>
          <a:noFill/>
        </p:spPr>
        <p:txBody>
          <a:bodyPr wrap="square">
            <a:spAutoFit/>
          </a:bodyPr>
          <a:lstStyle/>
          <a:p>
            <a:r>
              <a:rPr lang="en-US" dirty="0"/>
              <a:t>[1] </a:t>
            </a:r>
            <a:r>
              <a:rPr lang="en-US" dirty="0">
                <a:hlinkClick r:id="rId2"/>
              </a:rPr>
              <a:t>https://</a:t>
            </a:r>
            <a:r>
              <a:rPr lang="en-US" dirty="0" err="1">
                <a:hlinkClick r:id="rId2"/>
              </a:rPr>
              <a:t>tkdocs.com</a:t>
            </a:r>
            <a:r>
              <a:rPr lang="en-US" dirty="0">
                <a:hlinkClick r:id="rId2"/>
              </a:rPr>
              <a:t>/shipman/</a:t>
            </a:r>
            <a:r>
              <a:rPr lang="en-US" dirty="0" err="1">
                <a:hlinkClick r:id="rId2"/>
              </a:rPr>
              <a:t>tkinter.pdf</a:t>
            </a:r>
            <a:endParaRPr lang="en-US" dirty="0">
              <a:hlinkClick r:id="rId2"/>
            </a:endParaRPr>
          </a:p>
          <a:p>
            <a:r>
              <a:rPr lang="en-US" dirty="0">
                <a:hlinkClick r:id="rId2"/>
              </a:rPr>
              <a:t>[2</a:t>
            </a:r>
            <a:r>
              <a:rPr lang="en-US" dirty="0"/>
              <a:t>] https://</a:t>
            </a:r>
            <a:r>
              <a:rPr lang="en-US" dirty="0" err="1"/>
              <a:t>docs.python.org</a:t>
            </a:r>
            <a:r>
              <a:rPr lang="en-US" dirty="0"/>
              <a:t>/3/library/</a:t>
            </a:r>
            <a:r>
              <a:rPr lang="en-US" dirty="0" err="1"/>
              <a:t>tk.html</a:t>
            </a:r>
            <a:endParaRPr lang="en-US" dirty="0"/>
          </a:p>
        </p:txBody>
      </p:sp>
      <p:sp>
        <p:nvSpPr>
          <p:cNvPr id="9" name="TextBox 8">
            <a:extLst>
              <a:ext uri="{FF2B5EF4-FFF2-40B4-BE49-F238E27FC236}">
                <a16:creationId xmlns:a16="http://schemas.microsoft.com/office/drawing/2014/main" id="{4A8B88B4-5A19-4205-0DF8-EDA85E504A80}"/>
              </a:ext>
            </a:extLst>
          </p:cNvPr>
          <p:cNvSpPr txBox="1"/>
          <p:nvPr/>
        </p:nvSpPr>
        <p:spPr>
          <a:xfrm>
            <a:off x="108857" y="5089369"/>
            <a:ext cx="1484509" cy="400110"/>
          </a:xfrm>
          <a:prstGeom prst="rect">
            <a:avLst/>
          </a:prstGeom>
          <a:noFill/>
        </p:spPr>
        <p:txBody>
          <a:bodyPr wrap="none" rtlCol="0">
            <a:spAutoFit/>
          </a:bodyPr>
          <a:lstStyle/>
          <a:p>
            <a:r>
              <a:rPr lang="en-US" sz="2000" b="1" dirty="0"/>
              <a:t>References: </a:t>
            </a:r>
          </a:p>
        </p:txBody>
      </p:sp>
      <p:sp>
        <p:nvSpPr>
          <p:cNvPr id="14" name="Title 3">
            <a:extLst>
              <a:ext uri="{FF2B5EF4-FFF2-40B4-BE49-F238E27FC236}">
                <a16:creationId xmlns:a16="http://schemas.microsoft.com/office/drawing/2014/main" id="{FA501874-3CCD-7F6E-74D8-2AE28CCB42DC}"/>
              </a:ext>
            </a:extLst>
          </p:cNvPr>
          <p:cNvSpPr>
            <a:spLocks noGrp="1"/>
          </p:cNvSpPr>
          <p:nvPr>
            <p:ph type="title"/>
          </p:nvPr>
        </p:nvSpPr>
        <p:spPr>
          <a:xfrm>
            <a:off x="108857" y="165875"/>
            <a:ext cx="9829799" cy="736932"/>
          </a:xfrm>
        </p:spPr>
        <p:txBody>
          <a:bodyPr/>
          <a:lstStyle/>
          <a:p>
            <a:r>
              <a:rPr lang="en-US" dirty="0">
                <a:latin typeface="Calibri" panose="020F0502020204030204" pitchFamily="34" charset="0"/>
                <a:cs typeface="Calibri" panose="020F0502020204030204" pitchFamily="34" charset="0"/>
              </a:rPr>
              <a:t>Some Examples of Applications Using </a:t>
            </a:r>
            <a:r>
              <a:rPr lang="en-US" dirty="0" err="1">
                <a:latin typeface="Calibri" panose="020F0502020204030204" pitchFamily="34" charset="0"/>
                <a:cs typeface="Calibri" panose="020F0502020204030204" pitchFamily="34" charset="0"/>
              </a:rPr>
              <a:t>Tkinter</a:t>
            </a:r>
            <a:r>
              <a:rPr lang="en-US" dirty="0">
                <a:latin typeface="Calibri" panose="020F0502020204030204" pitchFamily="34" charset="0"/>
                <a:cs typeface="Calibri" panose="020F0502020204030204" pitchFamily="34" charset="0"/>
              </a:rPr>
              <a:t> (Cont.)</a:t>
            </a:r>
          </a:p>
        </p:txBody>
      </p:sp>
      <p:pic>
        <p:nvPicPr>
          <p:cNvPr id="15" name="Picture 14">
            <a:extLst>
              <a:ext uri="{FF2B5EF4-FFF2-40B4-BE49-F238E27FC236}">
                <a16:creationId xmlns:a16="http://schemas.microsoft.com/office/drawing/2014/main" id="{1734818D-0CB8-E9AC-CF59-A7F756D28682}"/>
              </a:ext>
            </a:extLst>
          </p:cNvPr>
          <p:cNvPicPr>
            <a:picLocks noChangeAspect="1"/>
          </p:cNvPicPr>
          <p:nvPr/>
        </p:nvPicPr>
        <p:blipFill>
          <a:blip r:embed="rId3"/>
          <a:stretch>
            <a:fillRect/>
          </a:stretch>
        </p:blipFill>
        <p:spPr>
          <a:xfrm>
            <a:off x="6154757" y="2010403"/>
            <a:ext cx="4911686" cy="1579027"/>
          </a:xfrm>
          <a:prstGeom prst="rect">
            <a:avLst/>
          </a:prstGeom>
        </p:spPr>
      </p:pic>
      <p:pic>
        <p:nvPicPr>
          <p:cNvPr id="16" name="Picture 15">
            <a:extLst>
              <a:ext uri="{FF2B5EF4-FFF2-40B4-BE49-F238E27FC236}">
                <a16:creationId xmlns:a16="http://schemas.microsoft.com/office/drawing/2014/main" id="{65413B9F-E8CD-7016-3405-31078507F3BA}"/>
              </a:ext>
            </a:extLst>
          </p:cNvPr>
          <p:cNvPicPr>
            <a:picLocks noChangeAspect="1"/>
          </p:cNvPicPr>
          <p:nvPr/>
        </p:nvPicPr>
        <p:blipFill>
          <a:blip r:embed="rId4"/>
          <a:stretch>
            <a:fillRect/>
          </a:stretch>
        </p:blipFill>
        <p:spPr>
          <a:xfrm>
            <a:off x="851111" y="1249838"/>
            <a:ext cx="4902200" cy="3492500"/>
          </a:xfrm>
          <a:prstGeom prst="rect">
            <a:avLst/>
          </a:prstGeom>
        </p:spPr>
      </p:pic>
      <p:sp>
        <p:nvSpPr>
          <p:cNvPr id="17" name="TextBox 16">
            <a:extLst>
              <a:ext uri="{FF2B5EF4-FFF2-40B4-BE49-F238E27FC236}">
                <a16:creationId xmlns:a16="http://schemas.microsoft.com/office/drawing/2014/main" id="{E9B44A81-9EB8-DF69-81AB-B6E6DE2BCC1D}"/>
              </a:ext>
            </a:extLst>
          </p:cNvPr>
          <p:cNvSpPr txBox="1"/>
          <p:nvPr/>
        </p:nvSpPr>
        <p:spPr>
          <a:xfrm>
            <a:off x="6096000" y="3735552"/>
            <a:ext cx="4671472" cy="246221"/>
          </a:xfrm>
          <a:prstGeom prst="rect">
            <a:avLst/>
          </a:prstGeom>
          <a:noFill/>
        </p:spPr>
        <p:txBody>
          <a:bodyPr wrap="none" rtlCol="0">
            <a:spAutoFit/>
          </a:bodyPr>
          <a:lstStyle/>
          <a:p>
            <a:r>
              <a:rPr lang="en-US" sz="1000" dirty="0"/>
              <a:t>Ref : https://</a:t>
            </a:r>
            <a:r>
              <a:rPr lang="en-US" sz="1000" dirty="0" err="1"/>
              <a:t>medium.com</a:t>
            </a:r>
            <a:r>
              <a:rPr lang="en-US" sz="1000" dirty="0"/>
              <a:t>/@</a:t>
            </a:r>
            <a:r>
              <a:rPr lang="en-US" sz="1000" dirty="0" err="1"/>
              <a:t>fareedkhandev</a:t>
            </a:r>
            <a:r>
              <a:rPr lang="en-US" sz="1000" dirty="0"/>
              <a:t>/modern-gui-using-tkinter-12da0b983e22</a:t>
            </a:r>
          </a:p>
        </p:txBody>
      </p:sp>
    </p:spTree>
    <p:extLst>
      <p:ext uri="{BB962C8B-B14F-4D97-AF65-F5344CB8AC3E}">
        <p14:creationId xmlns:p14="http://schemas.microsoft.com/office/powerpoint/2010/main" val="4095972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42FAF8-507D-4433-A7BF-DF03FF80ED59}"/>
              </a:ext>
            </a:extLst>
          </p:cNvPr>
          <p:cNvSpPr>
            <a:spLocks noGrp="1"/>
          </p:cNvSpPr>
          <p:nvPr>
            <p:ph idx="1"/>
          </p:nvPr>
        </p:nvSpPr>
        <p:spPr>
          <a:xfrm>
            <a:off x="172278" y="1155781"/>
            <a:ext cx="11887200" cy="1938602"/>
          </a:xfrm>
        </p:spPr>
        <p:txBody>
          <a:bodyPr>
            <a:normAutofit/>
          </a:bodyPr>
          <a:lstStyle/>
          <a:p>
            <a:r>
              <a:rPr lang="en-GB" sz="2400" dirty="0">
                <a:latin typeface="Calibri" panose="020F0502020204030204" pitchFamily="34" charset="0"/>
                <a:cs typeface="Calibri" panose="020F0502020204030204" pitchFamily="34" charset="0"/>
              </a:rPr>
              <a:t>An in-built functionality present in python that helps when introducing programming to beginners</a:t>
            </a:r>
          </a:p>
          <a:p>
            <a:r>
              <a:rPr lang="en-GB" sz="2400" dirty="0">
                <a:latin typeface="Calibri" panose="020F0502020204030204" pitchFamily="34" charset="0"/>
                <a:cs typeface="Calibri" panose="020F0502020204030204" pitchFamily="34" charset="0"/>
              </a:rPr>
              <a:t>Originally part of and is based off of an old programming language called LOGO</a:t>
            </a:r>
          </a:p>
        </p:txBody>
      </p:sp>
      <p:sp>
        <p:nvSpPr>
          <p:cNvPr id="3" name="Slide Number Placeholder 2">
            <a:extLst>
              <a:ext uri="{FF2B5EF4-FFF2-40B4-BE49-F238E27FC236}">
                <a16:creationId xmlns:a16="http://schemas.microsoft.com/office/drawing/2014/main" id="{57A62E97-9C87-4E09-AB8B-7F6B7804D4AA}"/>
              </a:ext>
            </a:extLst>
          </p:cNvPr>
          <p:cNvSpPr>
            <a:spLocks noGrp="1"/>
          </p:cNvSpPr>
          <p:nvPr>
            <p:ph type="sldNum" sz="quarter" idx="12"/>
          </p:nvPr>
        </p:nvSpPr>
        <p:spPr/>
        <p:txBody>
          <a:bodyPr/>
          <a:lstStyle/>
          <a:p>
            <a:fld id="{039594E2-DD67-8748-9F72-46C8CFC01FDA}" type="slidenum">
              <a:rPr lang="en-US" smtClean="0"/>
              <a:t>2</a:t>
            </a:fld>
            <a:endParaRPr lang="en-US"/>
          </a:p>
        </p:txBody>
      </p:sp>
      <p:sp>
        <p:nvSpPr>
          <p:cNvPr id="4" name="Title 3">
            <a:extLst>
              <a:ext uri="{FF2B5EF4-FFF2-40B4-BE49-F238E27FC236}">
                <a16:creationId xmlns:a16="http://schemas.microsoft.com/office/drawing/2014/main" id="{6CB4E2D0-B7F6-421E-9267-276DA7F4ECC8}"/>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Python’s Turtle</a:t>
            </a:r>
          </a:p>
        </p:txBody>
      </p:sp>
      <p:pic>
        <p:nvPicPr>
          <p:cNvPr id="5" name="Picture 4">
            <a:extLst>
              <a:ext uri="{FF2B5EF4-FFF2-40B4-BE49-F238E27FC236}">
                <a16:creationId xmlns:a16="http://schemas.microsoft.com/office/drawing/2014/main" id="{0A7BA1FD-8CC0-42B4-83EA-827A4F2533F9}"/>
              </a:ext>
            </a:extLst>
          </p:cNvPr>
          <p:cNvPicPr>
            <a:picLocks noChangeAspect="1"/>
          </p:cNvPicPr>
          <p:nvPr/>
        </p:nvPicPr>
        <p:blipFill>
          <a:blip r:embed="rId2"/>
          <a:stretch>
            <a:fillRect/>
          </a:stretch>
        </p:blipFill>
        <p:spPr>
          <a:xfrm>
            <a:off x="4006655" y="2661266"/>
            <a:ext cx="4178690" cy="4030859"/>
          </a:xfrm>
          <a:prstGeom prst="rect">
            <a:avLst/>
          </a:prstGeom>
        </p:spPr>
      </p:pic>
    </p:spTree>
    <p:extLst>
      <p:ext uri="{BB962C8B-B14F-4D97-AF65-F5344CB8AC3E}">
        <p14:creationId xmlns:p14="http://schemas.microsoft.com/office/powerpoint/2010/main" val="2143599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CF514CF-CF25-4029-8DD4-DD3D57B86DD7}"/>
              </a:ext>
            </a:extLst>
          </p:cNvPr>
          <p:cNvSpPr>
            <a:spLocks noGrp="1"/>
          </p:cNvSpPr>
          <p:nvPr>
            <p:ph type="sldNum" sz="quarter" idx="12"/>
          </p:nvPr>
        </p:nvSpPr>
        <p:spPr/>
        <p:txBody>
          <a:bodyPr/>
          <a:lstStyle/>
          <a:p>
            <a:fld id="{039594E2-DD67-8748-9F72-46C8CFC01FDA}" type="slidenum">
              <a:rPr lang="en-US" smtClean="0"/>
              <a:t>3</a:t>
            </a:fld>
            <a:endParaRPr lang="en-US" dirty="0"/>
          </a:p>
        </p:txBody>
      </p:sp>
      <p:sp>
        <p:nvSpPr>
          <p:cNvPr id="4" name="Title 3">
            <a:extLst>
              <a:ext uri="{FF2B5EF4-FFF2-40B4-BE49-F238E27FC236}">
                <a16:creationId xmlns:a16="http://schemas.microsoft.com/office/drawing/2014/main" id="{607F2550-56A0-4EFD-A42C-D8AC30BB6D92}"/>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Event Handling</a:t>
            </a:r>
          </a:p>
        </p:txBody>
      </p:sp>
      <p:pic>
        <p:nvPicPr>
          <p:cNvPr id="5" name="Picture 4">
            <a:extLst>
              <a:ext uri="{FF2B5EF4-FFF2-40B4-BE49-F238E27FC236}">
                <a16:creationId xmlns:a16="http://schemas.microsoft.com/office/drawing/2014/main" id="{54F1A14B-00D1-490F-8E24-C484489F267D}"/>
              </a:ext>
            </a:extLst>
          </p:cNvPr>
          <p:cNvPicPr>
            <a:picLocks noChangeAspect="1"/>
          </p:cNvPicPr>
          <p:nvPr/>
        </p:nvPicPr>
        <p:blipFill>
          <a:blip r:embed="rId3"/>
          <a:stretch>
            <a:fillRect/>
          </a:stretch>
        </p:blipFill>
        <p:spPr>
          <a:xfrm>
            <a:off x="5023756" y="2110847"/>
            <a:ext cx="3467400" cy="3566469"/>
          </a:xfrm>
          <a:prstGeom prst="rect">
            <a:avLst/>
          </a:prstGeom>
        </p:spPr>
      </p:pic>
      <p:pic>
        <p:nvPicPr>
          <p:cNvPr id="6" name="Picture 5">
            <a:extLst>
              <a:ext uri="{FF2B5EF4-FFF2-40B4-BE49-F238E27FC236}">
                <a16:creationId xmlns:a16="http://schemas.microsoft.com/office/drawing/2014/main" id="{C5A0D358-71AC-44B2-BBE0-048681B1F39A}"/>
              </a:ext>
            </a:extLst>
          </p:cNvPr>
          <p:cNvPicPr>
            <a:picLocks noChangeAspect="1"/>
          </p:cNvPicPr>
          <p:nvPr/>
        </p:nvPicPr>
        <p:blipFill>
          <a:blip r:embed="rId4"/>
          <a:stretch>
            <a:fillRect/>
          </a:stretch>
        </p:blipFill>
        <p:spPr>
          <a:xfrm>
            <a:off x="400404" y="1535488"/>
            <a:ext cx="4138019" cy="4717189"/>
          </a:xfrm>
          <a:prstGeom prst="rect">
            <a:avLst/>
          </a:prstGeom>
        </p:spPr>
      </p:pic>
      <p:pic>
        <p:nvPicPr>
          <p:cNvPr id="7" name="Picture 6">
            <a:extLst>
              <a:ext uri="{FF2B5EF4-FFF2-40B4-BE49-F238E27FC236}">
                <a16:creationId xmlns:a16="http://schemas.microsoft.com/office/drawing/2014/main" id="{7A85477C-9FD5-4FD3-81DD-82E78650249F}"/>
              </a:ext>
            </a:extLst>
          </p:cNvPr>
          <p:cNvPicPr>
            <a:picLocks noChangeAspect="1"/>
          </p:cNvPicPr>
          <p:nvPr/>
        </p:nvPicPr>
        <p:blipFill>
          <a:blip r:embed="rId5"/>
          <a:stretch>
            <a:fillRect/>
          </a:stretch>
        </p:blipFill>
        <p:spPr>
          <a:xfrm>
            <a:off x="8976489" y="2320414"/>
            <a:ext cx="2895851" cy="3147333"/>
          </a:xfrm>
          <a:prstGeom prst="rect">
            <a:avLst/>
          </a:prstGeom>
        </p:spPr>
      </p:pic>
      <p:sp>
        <p:nvSpPr>
          <p:cNvPr id="8" name="TextBox 7">
            <a:extLst>
              <a:ext uri="{FF2B5EF4-FFF2-40B4-BE49-F238E27FC236}">
                <a16:creationId xmlns:a16="http://schemas.microsoft.com/office/drawing/2014/main" id="{371986D1-4D17-4C40-A549-CA425FED4C66}"/>
              </a:ext>
            </a:extLst>
          </p:cNvPr>
          <p:cNvSpPr txBox="1"/>
          <p:nvPr/>
        </p:nvSpPr>
        <p:spPr>
          <a:xfrm>
            <a:off x="4656771" y="6538912"/>
            <a:ext cx="4252511" cy="276999"/>
          </a:xfrm>
          <a:prstGeom prst="rect">
            <a:avLst/>
          </a:prstGeom>
          <a:noFill/>
        </p:spPr>
        <p:txBody>
          <a:bodyPr wrap="none" rtlCol="0">
            <a:spAutoFit/>
          </a:bodyPr>
          <a:lstStyle/>
          <a:p>
            <a:r>
              <a:rPr lang="en-GB" sz="1200" dirty="0">
                <a:latin typeface="Cambria" panose="02040503050406030204" pitchFamily="18" charset="0"/>
                <a:ea typeface="Cambria" panose="02040503050406030204" pitchFamily="18" charset="0"/>
              </a:rPr>
              <a:t>Example adapted from ‘How to think like a computer scientist’</a:t>
            </a:r>
          </a:p>
        </p:txBody>
      </p:sp>
    </p:spTree>
    <p:extLst>
      <p:ext uri="{BB962C8B-B14F-4D97-AF65-F5344CB8AC3E}">
        <p14:creationId xmlns:p14="http://schemas.microsoft.com/office/powerpoint/2010/main" val="1222758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E7075-417A-48FA-BA22-E5A2A1BAA50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D339915-6593-0CD6-FE20-55EF533D1177}"/>
              </a:ext>
            </a:extLst>
          </p:cNvPr>
          <p:cNvSpPr>
            <a:spLocks noGrp="1"/>
          </p:cNvSpPr>
          <p:nvPr>
            <p:ph type="sldNum" sz="quarter" idx="12"/>
          </p:nvPr>
        </p:nvSpPr>
        <p:spPr/>
        <p:txBody>
          <a:bodyPr/>
          <a:lstStyle/>
          <a:p>
            <a:fld id="{039594E2-DD67-8748-9F72-46C8CFC01FDA}" type="slidenum">
              <a:rPr lang="en-US" smtClean="0"/>
              <a:t>4</a:t>
            </a:fld>
            <a:endParaRPr lang="en-US"/>
          </a:p>
        </p:txBody>
      </p:sp>
      <p:sp>
        <p:nvSpPr>
          <p:cNvPr id="4" name="Title 3">
            <a:extLst>
              <a:ext uri="{FF2B5EF4-FFF2-40B4-BE49-F238E27FC236}">
                <a16:creationId xmlns:a16="http://schemas.microsoft.com/office/drawing/2014/main" id="{52CC2CCE-E5A6-BED1-A8CE-47571A1336BC}"/>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What is </a:t>
            </a:r>
            <a:r>
              <a:rPr lang="en-GB" dirty="0" err="1">
                <a:latin typeface="Calibri" panose="020F0502020204030204" pitchFamily="34" charset="0"/>
                <a:cs typeface="Calibri" panose="020F0502020204030204" pitchFamily="34" charset="0"/>
              </a:rPr>
              <a:t>TKinter</a:t>
            </a:r>
            <a:endParaRPr lang="en-GB" dirty="0">
              <a:latin typeface="Calibri" panose="020F0502020204030204" pitchFamily="34" charset="0"/>
              <a:cs typeface="Calibri" panose="020F0502020204030204" pitchFamily="34" charset="0"/>
            </a:endParaRPr>
          </a:p>
        </p:txBody>
      </p:sp>
      <p:sp>
        <p:nvSpPr>
          <p:cNvPr id="8" name="Content Placeholder 1">
            <a:extLst>
              <a:ext uri="{FF2B5EF4-FFF2-40B4-BE49-F238E27FC236}">
                <a16:creationId xmlns:a16="http://schemas.microsoft.com/office/drawing/2014/main" id="{7404E4D6-6D25-5901-293B-6A50C6A7BB69}"/>
              </a:ext>
            </a:extLst>
          </p:cNvPr>
          <p:cNvSpPr txBox="1">
            <a:spLocks/>
          </p:cNvSpPr>
          <p:nvPr/>
        </p:nvSpPr>
        <p:spPr>
          <a:xfrm>
            <a:off x="172278" y="3226675"/>
            <a:ext cx="11887200" cy="23122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Wingdings" pitchFamily="2" charset="2"/>
              <a:buChar char="Ø"/>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Wingdings" pitchFamily="2" charset="2"/>
              <a:buChar char="ü"/>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GB" dirty="0"/>
          </a:p>
        </p:txBody>
      </p:sp>
      <p:sp>
        <p:nvSpPr>
          <p:cNvPr id="12" name="TextBox 11">
            <a:extLst>
              <a:ext uri="{FF2B5EF4-FFF2-40B4-BE49-F238E27FC236}">
                <a16:creationId xmlns:a16="http://schemas.microsoft.com/office/drawing/2014/main" id="{3888B0F0-C7E7-12ED-83A7-26242D01461F}"/>
              </a:ext>
            </a:extLst>
          </p:cNvPr>
          <p:cNvSpPr txBox="1"/>
          <p:nvPr/>
        </p:nvSpPr>
        <p:spPr>
          <a:xfrm>
            <a:off x="0" y="3747844"/>
            <a:ext cx="11063758" cy="461665"/>
          </a:xfrm>
          <a:prstGeom prst="rect">
            <a:avLst/>
          </a:prstGeom>
          <a:noFill/>
        </p:spPr>
        <p:txBody>
          <a:bodyPr wrap="square">
            <a:spAutoFit/>
          </a:bodyPr>
          <a:lstStyle/>
          <a:p>
            <a:pPr marL="342900" indent="-342900">
              <a:buFont typeface="Arial" panose="020B0604020202020204" pitchFamily="34" charset="0"/>
              <a:buChar char="•"/>
            </a:pPr>
            <a:r>
              <a:rPr lang="en-GB" sz="2400" dirty="0"/>
              <a:t>Turtle uses the built python library </a:t>
            </a:r>
            <a:r>
              <a:rPr lang="en-GB" sz="2400" dirty="0" err="1"/>
              <a:t>Tkinter</a:t>
            </a:r>
            <a:r>
              <a:rPr lang="en-GB" sz="2400" dirty="0"/>
              <a:t> to interact with the user</a:t>
            </a:r>
          </a:p>
        </p:txBody>
      </p:sp>
      <p:sp>
        <p:nvSpPr>
          <p:cNvPr id="13" name="TextBox 12">
            <a:extLst>
              <a:ext uri="{FF2B5EF4-FFF2-40B4-BE49-F238E27FC236}">
                <a16:creationId xmlns:a16="http://schemas.microsoft.com/office/drawing/2014/main" id="{D91D7246-CDA4-D85C-8C1D-245DEB2CD2BC}"/>
              </a:ext>
            </a:extLst>
          </p:cNvPr>
          <p:cNvSpPr txBox="1"/>
          <p:nvPr/>
        </p:nvSpPr>
        <p:spPr>
          <a:xfrm>
            <a:off x="1" y="1230112"/>
            <a:ext cx="12059478" cy="830997"/>
          </a:xfrm>
          <a:prstGeom prst="rect">
            <a:avLst/>
          </a:prstGeom>
          <a:noFill/>
        </p:spPr>
        <p:txBody>
          <a:bodyPr wrap="square" rtlCol="0">
            <a:spAutoFit/>
          </a:bodyPr>
          <a:lstStyle/>
          <a:p>
            <a:pPr marL="285750" indent="-285750" algn="just">
              <a:buFont typeface="Arial" panose="020B0604020202020204" pitchFamily="34" charset="0"/>
              <a:buChar char="•"/>
            </a:pPr>
            <a:r>
              <a:rPr lang="en-GB" sz="2400" dirty="0">
                <a:latin typeface="Calibri" panose="020F0502020204030204" pitchFamily="34" charset="0"/>
                <a:cs typeface="Calibri" panose="020F0502020204030204" pitchFamily="34" charset="0"/>
              </a:rPr>
              <a:t>It is the standard Python interface to the Tk GUI toolkit. </a:t>
            </a:r>
            <a:r>
              <a:rPr lang="en-GB" sz="2400" dirty="0" err="1">
                <a:latin typeface="Calibri" panose="020F0502020204030204" pitchFamily="34" charset="0"/>
                <a:cs typeface="Calibri" panose="020F0502020204030204" pitchFamily="34" charset="0"/>
              </a:rPr>
              <a:t>Tkinter</a:t>
            </a:r>
            <a:r>
              <a:rPr lang="en-GB" sz="2400" dirty="0">
                <a:latin typeface="Calibri" panose="020F0502020204030204" pitchFamily="34" charset="0"/>
                <a:cs typeface="Calibri" panose="020F0502020204030204" pitchFamily="34" charset="0"/>
              </a:rPr>
              <a:t> is just a wrapper of code around the Tk module with added functionality to make it more Pythonic</a:t>
            </a:r>
          </a:p>
        </p:txBody>
      </p:sp>
      <p:sp>
        <p:nvSpPr>
          <p:cNvPr id="14" name="TextBox 13">
            <a:extLst>
              <a:ext uri="{FF2B5EF4-FFF2-40B4-BE49-F238E27FC236}">
                <a16:creationId xmlns:a16="http://schemas.microsoft.com/office/drawing/2014/main" id="{1A6B30FC-4CFD-E0C7-5640-470CC35D148D}"/>
              </a:ext>
            </a:extLst>
          </p:cNvPr>
          <p:cNvSpPr txBox="1"/>
          <p:nvPr/>
        </p:nvSpPr>
        <p:spPr>
          <a:xfrm>
            <a:off x="0" y="2488978"/>
            <a:ext cx="11843657" cy="830997"/>
          </a:xfrm>
          <a:prstGeom prst="rect">
            <a:avLst/>
          </a:prstGeom>
          <a:noFill/>
        </p:spPr>
        <p:txBody>
          <a:bodyPr wrap="square" rtlCol="0">
            <a:spAutoFit/>
          </a:bodyPr>
          <a:lstStyle/>
          <a:p>
            <a:pPr marL="285750" indent="-285750">
              <a:buFont typeface="Arial" panose="020B0604020202020204" pitchFamily="34" charset="0"/>
              <a:buChar char="•"/>
            </a:pPr>
            <a:r>
              <a:rPr lang="en-GB" sz="2400" dirty="0"/>
              <a:t>Tk is standard GUI toolkit for many dynamics languages like </a:t>
            </a:r>
            <a:r>
              <a:rPr lang="en-GB" sz="2400" dirty="0" err="1"/>
              <a:t>Tcl</a:t>
            </a:r>
            <a:r>
              <a:rPr lang="en-GB" sz="2400" dirty="0"/>
              <a:t> (Tool Command Line), Python, </a:t>
            </a:r>
            <a:r>
              <a:rPr lang="en-GB" sz="2400" dirty="0" err="1"/>
              <a:t>Javascript</a:t>
            </a:r>
            <a:r>
              <a:rPr lang="en-GB" sz="2400" dirty="0"/>
              <a:t>, Lua and Ruby.</a:t>
            </a:r>
          </a:p>
        </p:txBody>
      </p:sp>
      <p:sp>
        <p:nvSpPr>
          <p:cNvPr id="15" name="TextBox 14">
            <a:extLst>
              <a:ext uri="{FF2B5EF4-FFF2-40B4-BE49-F238E27FC236}">
                <a16:creationId xmlns:a16="http://schemas.microsoft.com/office/drawing/2014/main" id="{8C17DCE2-F92B-53FA-87FC-B7C47882221B}"/>
              </a:ext>
            </a:extLst>
          </p:cNvPr>
          <p:cNvSpPr txBox="1"/>
          <p:nvPr/>
        </p:nvSpPr>
        <p:spPr>
          <a:xfrm>
            <a:off x="19878" y="4637378"/>
            <a:ext cx="9228808" cy="461665"/>
          </a:xfrm>
          <a:prstGeom prst="rect">
            <a:avLst/>
          </a:prstGeom>
          <a:noFill/>
        </p:spPr>
        <p:txBody>
          <a:bodyPr wrap="none" rtlCol="0">
            <a:spAutoFit/>
          </a:bodyPr>
          <a:lstStyle/>
          <a:p>
            <a:pPr marL="285750" indent="-285750">
              <a:buFont typeface="Arial" panose="020B0604020202020204" pitchFamily="34" charset="0"/>
              <a:buChar char="•"/>
            </a:pPr>
            <a:r>
              <a:rPr lang="en-GB" sz="2400" dirty="0"/>
              <a:t>There are many other GUI packages for python : </a:t>
            </a:r>
            <a:r>
              <a:rPr lang="en-GB" sz="2400" dirty="0" err="1"/>
              <a:t>Kivy</a:t>
            </a:r>
            <a:r>
              <a:rPr lang="en-GB" sz="2400" dirty="0"/>
              <a:t>, </a:t>
            </a:r>
            <a:r>
              <a:rPr lang="en-GB" sz="2400" dirty="0" err="1"/>
              <a:t>PyQT</a:t>
            </a:r>
            <a:r>
              <a:rPr lang="en-GB" sz="2400" dirty="0"/>
              <a:t>, </a:t>
            </a:r>
            <a:r>
              <a:rPr lang="en-GB" sz="2400" dirty="0" err="1"/>
              <a:t>WxPython</a:t>
            </a:r>
            <a:endParaRPr lang="en-GB" sz="2400" dirty="0"/>
          </a:p>
        </p:txBody>
      </p:sp>
      <p:sp>
        <p:nvSpPr>
          <p:cNvPr id="16" name="TextBox 15">
            <a:extLst>
              <a:ext uri="{FF2B5EF4-FFF2-40B4-BE49-F238E27FC236}">
                <a16:creationId xmlns:a16="http://schemas.microsoft.com/office/drawing/2014/main" id="{AF0264C3-EBF8-6951-00B6-0540453B9370}"/>
              </a:ext>
            </a:extLst>
          </p:cNvPr>
          <p:cNvSpPr txBox="1"/>
          <p:nvPr/>
        </p:nvSpPr>
        <p:spPr>
          <a:xfrm>
            <a:off x="46448" y="5526912"/>
            <a:ext cx="12145552" cy="830997"/>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Calibri" panose="020F0502020204030204" pitchFamily="34" charset="0"/>
                <a:cs typeface="Calibri" panose="020F0502020204030204" pitchFamily="34" charset="0"/>
              </a:rPr>
              <a:t>Internally Tk uses the facilities of underlying OS : </a:t>
            </a:r>
            <a:r>
              <a:rPr lang="en-GB" sz="2400" dirty="0" err="1">
                <a:latin typeface="Calibri" panose="020F0502020204030204" pitchFamily="34" charset="0"/>
                <a:cs typeface="Calibri" panose="020F0502020204030204" pitchFamily="34" charset="0"/>
              </a:rPr>
              <a:t>Xlib</a:t>
            </a:r>
            <a:r>
              <a:rPr lang="en-GB" sz="2400" dirty="0">
                <a:latin typeface="Calibri" panose="020F0502020204030204" pitchFamily="34" charset="0"/>
                <a:cs typeface="Calibri" panose="020F0502020204030204" pitchFamily="34" charset="0"/>
              </a:rPr>
              <a:t> on Unix/Linux, Cocoa on Mac, GDI on Windows</a:t>
            </a:r>
          </a:p>
        </p:txBody>
      </p:sp>
    </p:spTree>
    <p:extLst>
      <p:ext uri="{BB962C8B-B14F-4D97-AF65-F5344CB8AC3E}">
        <p14:creationId xmlns:p14="http://schemas.microsoft.com/office/powerpoint/2010/main" val="3590247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1BBC8-1DCE-0E82-6130-CFEBAA037E6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4346E18-AE4B-3071-F8F1-4934BA479C8D}"/>
              </a:ext>
            </a:extLst>
          </p:cNvPr>
          <p:cNvSpPr>
            <a:spLocks noGrp="1"/>
          </p:cNvSpPr>
          <p:nvPr>
            <p:ph type="sldNum" sz="quarter" idx="12"/>
          </p:nvPr>
        </p:nvSpPr>
        <p:spPr/>
        <p:txBody>
          <a:bodyPr/>
          <a:lstStyle/>
          <a:p>
            <a:fld id="{039594E2-DD67-8748-9F72-46C8CFC01FDA}" type="slidenum">
              <a:rPr lang="en-US" smtClean="0"/>
              <a:t>5</a:t>
            </a:fld>
            <a:endParaRPr lang="en-US"/>
          </a:p>
        </p:txBody>
      </p:sp>
      <p:sp>
        <p:nvSpPr>
          <p:cNvPr id="4" name="Title 3">
            <a:extLst>
              <a:ext uri="{FF2B5EF4-FFF2-40B4-BE49-F238E27FC236}">
                <a16:creationId xmlns:a16="http://schemas.microsoft.com/office/drawing/2014/main" id="{3142E9C9-6D3A-BFBD-F874-4C3B9459FACE}"/>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What is </a:t>
            </a:r>
            <a:r>
              <a:rPr lang="en-GB" dirty="0" err="1">
                <a:latin typeface="Calibri" panose="020F0502020204030204" pitchFamily="34" charset="0"/>
                <a:cs typeface="Calibri" panose="020F0502020204030204" pitchFamily="34" charset="0"/>
              </a:rPr>
              <a:t>TKinter</a:t>
            </a:r>
            <a:endParaRPr lang="en-GB" dirty="0">
              <a:latin typeface="Calibri" panose="020F0502020204030204" pitchFamily="34" charset="0"/>
              <a:cs typeface="Calibri" panose="020F0502020204030204" pitchFamily="34" charset="0"/>
            </a:endParaRPr>
          </a:p>
        </p:txBody>
      </p:sp>
      <p:pic>
        <p:nvPicPr>
          <p:cNvPr id="16" name="Picture 15">
            <a:extLst>
              <a:ext uri="{FF2B5EF4-FFF2-40B4-BE49-F238E27FC236}">
                <a16:creationId xmlns:a16="http://schemas.microsoft.com/office/drawing/2014/main" id="{A929665C-DB92-05D4-8F87-50293B7DE7AB}"/>
              </a:ext>
            </a:extLst>
          </p:cNvPr>
          <p:cNvPicPr>
            <a:picLocks noChangeAspect="1"/>
          </p:cNvPicPr>
          <p:nvPr/>
        </p:nvPicPr>
        <p:blipFill>
          <a:blip r:embed="rId3"/>
          <a:stretch>
            <a:fillRect/>
          </a:stretch>
        </p:blipFill>
        <p:spPr>
          <a:xfrm>
            <a:off x="7642983" y="3660954"/>
            <a:ext cx="2561021" cy="1952779"/>
          </a:xfrm>
          <a:prstGeom prst="rect">
            <a:avLst/>
          </a:prstGeom>
        </p:spPr>
      </p:pic>
      <p:grpSp>
        <p:nvGrpSpPr>
          <p:cNvPr id="28" name="Group 27">
            <a:extLst>
              <a:ext uri="{FF2B5EF4-FFF2-40B4-BE49-F238E27FC236}">
                <a16:creationId xmlns:a16="http://schemas.microsoft.com/office/drawing/2014/main" id="{47BC30D1-4056-A15A-1372-09BFF0F5C16A}"/>
              </a:ext>
            </a:extLst>
          </p:cNvPr>
          <p:cNvGrpSpPr/>
          <p:nvPr/>
        </p:nvGrpSpPr>
        <p:grpSpPr>
          <a:xfrm>
            <a:off x="1205579" y="4226874"/>
            <a:ext cx="5253240" cy="982172"/>
            <a:chOff x="935421" y="5709953"/>
            <a:chExt cx="5253240" cy="982172"/>
          </a:xfrm>
          <a:solidFill>
            <a:schemeClr val="accent5">
              <a:lumMod val="40000"/>
              <a:lumOff val="60000"/>
            </a:schemeClr>
          </a:solidFill>
        </p:grpSpPr>
        <p:grpSp>
          <p:nvGrpSpPr>
            <p:cNvPr id="25" name="Group 24">
              <a:extLst>
                <a:ext uri="{FF2B5EF4-FFF2-40B4-BE49-F238E27FC236}">
                  <a16:creationId xmlns:a16="http://schemas.microsoft.com/office/drawing/2014/main" id="{264555C2-7B83-7B47-70AB-49F5F9F77CBA}"/>
                </a:ext>
              </a:extLst>
            </p:cNvPr>
            <p:cNvGrpSpPr/>
            <p:nvPr/>
          </p:nvGrpSpPr>
          <p:grpSpPr>
            <a:xfrm>
              <a:off x="935421" y="5709953"/>
              <a:ext cx="5253240" cy="982172"/>
              <a:chOff x="935421" y="5709953"/>
              <a:chExt cx="3184634" cy="982172"/>
            </a:xfrm>
            <a:grpFill/>
          </p:grpSpPr>
          <p:sp>
            <p:nvSpPr>
              <p:cNvPr id="22" name="Rounded Rectangle 21">
                <a:extLst>
                  <a:ext uri="{FF2B5EF4-FFF2-40B4-BE49-F238E27FC236}">
                    <a16:creationId xmlns:a16="http://schemas.microsoft.com/office/drawing/2014/main" id="{D091FFBA-C90B-8BBB-C368-117A1633036A}"/>
                  </a:ext>
                </a:extLst>
              </p:cNvPr>
              <p:cNvSpPr/>
              <p:nvPr/>
            </p:nvSpPr>
            <p:spPr>
              <a:xfrm>
                <a:off x="935421" y="5709953"/>
                <a:ext cx="3184634" cy="982172"/>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B842A04B-8E47-18B0-CFED-09A769C31DD9}"/>
                  </a:ext>
                </a:extLst>
              </p:cNvPr>
              <p:cNvCxnSpPr/>
              <p:nvPr/>
            </p:nvCxnSpPr>
            <p:spPr>
              <a:xfrm>
                <a:off x="935421" y="6136733"/>
                <a:ext cx="3184634" cy="0"/>
              </a:xfrm>
              <a:prstGeom prst="line">
                <a:avLst/>
              </a:prstGeom>
              <a:grpFill/>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1E82AC5-332B-43FA-1DD6-DD236A6D8D88}"/>
                    </a:ext>
                  </a:extLst>
                </p:cNvPr>
                <p:cNvSpPr txBox="1"/>
                <p:nvPr/>
              </p:nvSpPr>
              <p:spPr>
                <a:xfrm>
                  <a:off x="966951" y="6197432"/>
                  <a:ext cx="4771696" cy="369332"/>
                </a:xfrm>
                <a:prstGeom prst="rect">
                  <a:avLst/>
                </a:prstGeom>
                <a:grpFill/>
              </p:spPr>
              <p:txBody>
                <a:bodyPr wrap="square" rtlCol="0">
                  <a:spAutoFit/>
                </a:bodyPr>
                <a:lstStyle/>
                <a:p>
                  <a:r>
                    <a:rPr lang="en-US" dirty="0" err="1"/>
                    <a:t>username@machinename</a:t>
                  </a: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python3 –m </a:t>
                  </a:r>
                  <a:r>
                    <a:rPr lang="en-US" dirty="0" err="1"/>
                    <a:t>tkinter</a:t>
                  </a:r>
                  <a:endParaRPr lang="en-US" dirty="0"/>
                </a:p>
              </p:txBody>
            </p:sp>
          </mc:Choice>
          <mc:Fallback xmlns="">
            <p:sp>
              <p:nvSpPr>
                <p:cNvPr id="26" name="TextBox 25">
                  <a:extLst>
                    <a:ext uri="{FF2B5EF4-FFF2-40B4-BE49-F238E27FC236}">
                      <a16:creationId xmlns:a16="http://schemas.microsoft.com/office/drawing/2014/main" id="{71E82AC5-332B-43FA-1DD6-DD236A6D8D88}"/>
                    </a:ext>
                  </a:extLst>
                </p:cNvPr>
                <p:cNvSpPr txBox="1">
                  <a:spLocks noRot="1" noChangeAspect="1" noMove="1" noResize="1" noEditPoints="1" noAdjustHandles="1" noChangeArrowheads="1" noChangeShapeType="1" noTextEdit="1"/>
                </p:cNvSpPr>
                <p:nvPr/>
              </p:nvSpPr>
              <p:spPr>
                <a:xfrm>
                  <a:off x="966951" y="6197432"/>
                  <a:ext cx="4771696" cy="369332"/>
                </a:xfrm>
                <a:prstGeom prst="rect">
                  <a:avLst/>
                </a:prstGeom>
                <a:blipFill>
                  <a:blip r:embed="rId4"/>
                  <a:stretch>
                    <a:fillRect l="-1061" t="-6667" b="-26667"/>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4A155BB5-AD6F-34D6-6D83-F06EDA0EBA0F}"/>
                </a:ext>
              </a:extLst>
            </p:cNvPr>
            <p:cNvSpPr txBox="1"/>
            <p:nvPr/>
          </p:nvSpPr>
          <p:spPr>
            <a:xfrm>
              <a:off x="2983972" y="5729364"/>
              <a:ext cx="1156138" cy="369332"/>
            </a:xfrm>
            <a:prstGeom prst="rect">
              <a:avLst/>
            </a:prstGeom>
            <a:grpFill/>
          </p:spPr>
          <p:txBody>
            <a:bodyPr wrap="square" rtlCol="0">
              <a:spAutoFit/>
            </a:bodyPr>
            <a:lstStyle/>
            <a:p>
              <a:pPr algn="ctr"/>
              <a:r>
                <a:rPr lang="en-US" b="1" dirty="0"/>
                <a:t>Terminal</a:t>
              </a:r>
            </a:p>
          </p:txBody>
        </p:sp>
      </p:grpSp>
      <p:sp>
        <p:nvSpPr>
          <p:cNvPr id="2" name="TextBox 1">
            <a:extLst>
              <a:ext uri="{FF2B5EF4-FFF2-40B4-BE49-F238E27FC236}">
                <a16:creationId xmlns:a16="http://schemas.microsoft.com/office/drawing/2014/main" id="{06FDFBFA-2E2C-F131-7660-769613CA77B0}"/>
              </a:ext>
            </a:extLst>
          </p:cNvPr>
          <p:cNvSpPr txBox="1"/>
          <p:nvPr/>
        </p:nvSpPr>
        <p:spPr>
          <a:xfrm>
            <a:off x="285455" y="2228229"/>
            <a:ext cx="920124" cy="400110"/>
          </a:xfrm>
          <a:prstGeom prst="rect">
            <a:avLst/>
          </a:prstGeom>
          <a:noFill/>
        </p:spPr>
        <p:txBody>
          <a:bodyPr wrap="none" rtlCol="0">
            <a:spAutoFit/>
          </a:bodyPr>
          <a:lstStyle/>
          <a:p>
            <a:r>
              <a:rPr lang="en-US" sz="2000" dirty="0" err="1"/>
              <a:t>Tkinter</a:t>
            </a:r>
            <a:endParaRPr lang="en-US" sz="2000" dirty="0"/>
          </a:p>
        </p:txBody>
      </p:sp>
      <p:cxnSp>
        <p:nvCxnSpPr>
          <p:cNvPr id="6" name="Straight Arrow Connector 5">
            <a:extLst>
              <a:ext uri="{FF2B5EF4-FFF2-40B4-BE49-F238E27FC236}">
                <a16:creationId xmlns:a16="http://schemas.microsoft.com/office/drawing/2014/main" id="{79A9D76C-ECD9-E33D-1809-65332CBFE734}"/>
              </a:ext>
            </a:extLst>
          </p:cNvPr>
          <p:cNvCxnSpPr>
            <a:cxnSpLocks/>
            <a:stCxn id="2" idx="3"/>
          </p:cNvCxnSpPr>
          <p:nvPr/>
        </p:nvCxnSpPr>
        <p:spPr>
          <a:xfrm>
            <a:off x="1205579" y="2428284"/>
            <a:ext cx="1109331"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 name="TextBox 8">
            <a:extLst>
              <a:ext uri="{FF2B5EF4-FFF2-40B4-BE49-F238E27FC236}">
                <a16:creationId xmlns:a16="http://schemas.microsoft.com/office/drawing/2014/main" id="{711DE886-0A8A-5CE5-4AE2-3623134450B3}"/>
              </a:ext>
            </a:extLst>
          </p:cNvPr>
          <p:cNvSpPr txBox="1"/>
          <p:nvPr/>
        </p:nvSpPr>
        <p:spPr>
          <a:xfrm>
            <a:off x="1197802" y="2067268"/>
            <a:ext cx="1107932" cy="369332"/>
          </a:xfrm>
          <a:prstGeom prst="rect">
            <a:avLst/>
          </a:prstGeom>
          <a:noFill/>
        </p:spPr>
        <p:txBody>
          <a:bodyPr wrap="none" rtlCol="0">
            <a:spAutoFit/>
          </a:bodyPr>
          <a:lstStyle/>
          <a:p>
            <a:r>
              <a:rPr lang="en-US" b="1" dirty="0"/>
              <a:t>generates</a:t>
            </a:r>
          </a:p>
        </p:txBody>
      </p:sp>
      <p:sp>
        <p:nvSpPr>
          <p:cNvPr id="12" name="TextBox 11">
            <a:extLst>
              <a:ext uri="{FF2B5EF4-FFF2-40B4-BE49-F238E27FC236}">
                <a16:creationId xmlns:a16="http://schemas.microsoft.com/office/drawing/2014/main" id="{4F76F2F1-8D3B-FCAF-BD1E-D5BA756D9FAE}"/>
              </a:ext>
            </a:extLst>
          </p:cNvPr>
          <p:cNvSpPr txBox="1"/>
          <p:nvPr/>
        </p:nvSpPr>
        <p:spPr>
          <a:xfrm>
            <a:off x="2325767" y="1990609"/>
            <a:ext cx="1587550" cy="707886"/>
          </a:xfrm>
          <a:prstGeom prst="rect">
            <a:avLst/>
          </a:prstGeom>
          <a:noFill/>
        </p:spPr>
        <p:txBody>
          <a:bodyPr wrap="none" rtlCol="0">
            <a:spAutoFit/>
          </a:bodyPr>
          <a:lstStyle/>
          <a:p>
            <a:pPr algn="ctr"/>
            <a:r>
              <a:rPr lang="en-US" sz="2000" dirty="0" err="1"/>
              <a:t>Tcl</a:t>
            </a:r>
            <a:r>
              <a:rPr lang="en-US" sz="2000" dirty="0"/>
              <a:t> Command</a:t>
            </a:r>
          </a:p>
          <a:p>
            <a:pPr algn="ctr"/>
            <a:r>
              <a:rPr lang="en-US" sz="2000" dirty="0"/>
              <a:t> String</a:t>
            </a:r>
          </a:p>
        </p:txBody>
      </p:sp>
      <p:cxnSp>
        <p:nvCxnSpPr>
          <p:cNvPr id="17" name="Straight Arrow Connector 16">
            <a:extLst>
              <a:ext uri="{FF2B5EF4-FFF2-40B4-BE49-F238E27FC236}">
                <a16:creationId xmlns:a16="http://schemas.microsoft.com/office/drawing/2014/main" id="{833EFBAB-2798-2936-F6B1-A6C6E4417EF5}"/>
              </a:ext>
            </a:extLst>
          </p:cNvPr>
          <p:cNvCxnSpPr>
            <a:cxnSpLocks/>
          </p:cNvCxnSpPr>
          <p:nvPr/>
        </p:nvCxnSpPr>
        <p:spPr>
          <a:xfrm>
            <a:off x="3833516" y="2407594"/>
            <a:ext cx="1190240"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8" name="TextBox 17">
            <a:extLst>
              <a:ext uri="{FF2B5EF4-FFF2-40B4-BE49-F238E27FC236}">
                <a16:creationId xmlns:a16="http://schemas.microsoft.com/office/drawing/2014/main" id="{8794C328-9F27-DFD2-960A-9ECC274630C3}"/>
              </a:ext>
            </a:extLst>
          </p:cNvPr>
          <p:cNvSpPr txBox="1"/>
          <p:nvPr/>
        </p:nvSpPr>
        <p:spPr>
          <a:xfrm>
            <a:off x="3748905" y="2075960"/>
            <a:ext cx="1191801" cy="646331"/>
          </a:xfrm>
          <a:prstGeom prst="rect">
            <a:avLst/>
          </a:prstGeom>
          <a:noFill/>
        </p:spPr>
        <p:txBody>
          <a:bodyPr wrap="none" rtlCol="0">
            <a:spAutoFit/>
          </a:bodyPr>
          <a:lstStyle/>
          <a:p>
            <a:pPr algn="ctr"/>
            <a:r>
              <a:rPr lang="en-US" b="1" dirty="0"/>
              <a:t>passes</a:t>
            </a:r>
          </a:p>
          <a:p>
            <a:pPr algn="ctr"/>
            <a:r>
              <a:rPr lang="en-US" b="1" dirty="0"/>
              <a:t> command</a:t>
            </a:r>
          </a:p>
        </p:txBody>
      </p:sp>
      <p:sp>
        <p:nvSpPr>
          <p:cNvPr id="20" name="TextBox 19">
            <a:extLst>
              <a:ext uri="{FF2B5EF4-FFF2-40B4-BE49-F238E27FC236}">
                <a16:creationId xmlns:a16="http://schemas.microsoft.com/office/drawing/2014/main" id="{DC86A851-D10E-4C44-2F3F-77B644AB9E3B}"/>
              </a:ext>
            </a:extLst>
          </p:cNvPr>
          <p:cNvSpPr txBox="1"/>
          <p:nvPr/>
        </p:nvSpPr>
        <p:spPr>
          <a:xfrm>
            <a:off x="5000484" y="1990609"/>
            <a:ext cx="1783822" cy="707886"/>
          </a:xfrm>
          <a:prstGeom prst="rect">
            <a:avLst/>
          </a:prstGeom>
          <a:noFill/>
        </p:spPr>
        <p:txBody>
          <a:bodyPr wrap="none" rtlCol="0">
            <a:spAutoFit/>
          </a:bodyPr>
          <a:lstStyle/>
          <a:p>
            <a:pPr algn="ctr"/>
            <a:r>
              <a:rPr lang="en-US" sz="2000" dirty="0"/>
              <a:t>_</a:t>
            </a:r>
            <a:r>
              <a:rPr lang="en-US" sz="2000" dirty="0" err="1"/>
              <a:t>tkinter</a:t>
            </a:r>
            <a:r>
              <a:rPr lang="en-US" sz="2000" dirty="0"/>
              <a:t> binary </a:t>
            </a:r>
          </a:p>
          <a:p>
            <a:pPr algn="ctr"/>
            <a:r>
              <a:rPr lang="en-US" sz="2000" dirty="0"/>
              <a:t>module </a:t>
            </a:r>
          </a:p>
        </p:txBody>
      </p:sp>
      <p:sp>
        <p:nvSpPr>
          <p:cNvPr id="30" name="Rectangle 29">
            <a:extLst>
              <a:ext uri="{FF2B5EF4-FFF2-40B4-BE49-F238E27FC236}">
                <a16:creationId xmlns:a16="http://schemas.microsoft.com/office/drawing/2014/main" id="{7622D1CD-1201-F6E5-BCFE-310F7F314011}"/>
              </a:ext>
            </a:extLst>
          </p:cNvPr>
          <p:cNvSpPr/>
          <p:nvPr/>
        </p:nvSpPr>
        <p:spPr>
          <a:xfrm>
            <a:off x="137800" y="1829091"/>
            <a:ext cx="11887200" cy="1089247"/>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7B99042-801D-CC4B-B1B9-418FC40C4ACD}"/>
              </a:ext>
            </a:extLst>
          </p:cNvPr>
          <p:cNvSpPr txBox="1"/>
          <p:nvPr/>
        </p:nvSpPr>
        <p:spPr>
          <a:xfrm>
            <a:off x="108857" y="1367426"/>
            <a:ext cx="2206053" cy="461665"/>
          </a:xfrm>
          <a:prstGeom prst="rect">
            <a:avLst/>
          </a:prstGeom>
          <a:noFill/>
        </p:spPr>
        <p:txBody>
          <a:bodyPr wrap="none" rtlCol="0">
            <a:spAutoFit/>
          </a:bodyPr>
          <a:lstStyle/>
          <a:p>
            <a:r>
              <a:rPr lang="en-US" sz="2400" b="1" dirty="0"/>
              <a:t>Under the hood</a:t>
            </a:r>
          </a:p>
        </p:txBody>
      </p:sp>
      <p:cxnSp>
        <p:nvCxnSpPr>
          <p:cNvPr id="37" name="Straight Arrow Connector 36">
            <a:extLst>
              <a:ext uri="{FF2B5EF4-FFF2-40B4-BE49-F238E27FC236}">
                <a16:creationId xmlns:a16="http://schemas.microsoft.com/office/drawing/2014/main" id="{49448074-AD77-D6A4-DF5F-E79F97E2055E}"/>
              </a:ext>
            </a:extLst>
          </p:cNvPr>
          <p:cNvCxnSpPr>
            <a:cxnSpLocks/>
          </p:cNvCxnSpPr>
          <p:nvPr/>
        </p:nvCxnSpPr>
        <p:spPr>
          <a:xfrm>
            <a:off x="6594578" y="2429484"/>
            <a:ext cx="826786"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7A0E181B-536A-90A8-9759-7D1E00CEE4FD}"/>
              </a:ext>
            </a:extLst>
          </p:cNvPr>
          <p:cNvSpPr txBox="1"/>
          <p:nvPr/>
        </p:nvSpPr>
        <p:spPr>
          <a:xfrm>
            <a:off x="6674901" y="2113813"/>
            <a:ext cx="596895" cy="369332"/>
          </a:xfrm>
          <a:prstGeom prst="rect">
            <a:avLst/>
          </a:prstGeom>
          <a:noFill/>
        </p:spPr>
        <p:txBody>
          <a:bodyPr wrap="none" rtlCol="0">
            <a:spAutoFit/>
          </a:bodyPr>
          <a:lstStyle/>
          <a:p>
            <a:pPr algn="ctr"/>
            <a:r>
              <a:rPr lang="en-US" b="1" dirty="0"/>
              <a:t>calls</a:t>
            </a:r>
          </a:p>
        </p:txBody>
      </p:sp>
      <p:sp>
        <p:nvSpPr>
          <p:cNvPr id="40" name="TextBox 39">
            <a:extLst>
              <a:ext uri="{FF2B5EF4-FFF2-40B4-BE49-F238E27FC236}">
                <a16:creationId xmlns:a16="http://schemas.microsoft.com/office/drawing/2014/main" id="{5639722E-F14F-062D-4584-CA3D9F241641}"/>
              </a:ext>
            </a:extLst>
          </p:cNvPr>
          <p:cNvSpPr txBox="1"/>
          <p:nvPr/>
        </p:nvSpPr>
        <p:spPr>
          <a:xfrm>
            <a:off x="7308531" y="2067268"/>
            <a:ext cx="1332608" cy="707886"/>
          </a:xfrm>
          <a:prstGeom prst="rect">
            <a:avLst/>
          </a:prstGeom>
          <a:noFill/>
        </p:spPr>
        <p:txBody>
          <a:bodyPr wrap="none" rtlCol="0">
            <a:spAutoFit/>
          </a:bodyPr>
          <a:lstStyle/>
          <a:p>
            <a:pPr algn="ctr"/>
            <a:r>
              <a:rPr lang="en-US" sz="2000" dirty="0"/>
              <a:t>TCL </a:t>
            </a:r>
          </a:p>
          <a:p>
            <a:pPr algn="ctr"/>
            <a:r>
              <a:rPr lang="en-US" sz="2000" dirty="0"/>
              <a:t>Interpreter</a:t>
            </a:r>
          </a:p>
        </p:txBody>
      </p:sp>
      <p:sp>
        <p:nvSpPr>
          <p:cNvPr id="43" name="TextBox 42">
            <a:extLst>
              <a:ext uri="{FF2B5EF4-FFF2-40B4-BE49-F238E27FC236}">
                <a16:creationId xmlns:a16="http://schemas.microsoft.com/office/drawing/2014/main" id="{72D0F7A1-28F5-D932-90C9-AB420B7B330B}"/>
              </a:ext>
            </a:extLst>
          </p:cNvPr>
          <p:cNvSpPr txBox="1"/>
          <p:nvPr/>
        </p:nvSpPr>
        <p:spPr>
          <a:xfrm>
            <a:off x="9331110" y="2065706"/>
            <a:ext cx="981359" cy="707886"/>
          </a:xfrm>
          <a:prstGeom prst="rect">
            <a:avLst/>
          </a:prstGeom>
          <a:noFill/>
        </p:spPr>
        <p:txBody>
          <a:bodyPr wrap="none" rtlCol="0">
            <a:spAutoFit/>
          </a:bodyPr>
          <a:lstStyle/>
          <a:p>
            <a:pPr algn="ctr"/>
            <a:r>
              <a:rPr lang="en-US" sz="2000" dirty="0"/>
              <a:t>Tk </a:t>
            </a:r>
          </a:p>
          <a:p>
            <a:pPr algn="ctr"/>
            <a:r>
              <a:rPr lang="en-US" sz="2000" dirty="0"/>
              <a:t>module</a:t>
            </a:r>
          </a:p>
        </p:txBody>
      </p:sp>
      <p:cxnSp>
        <p:nvCxnSpPr>
          <p:cNvPr id="47" name="Straight Arrow Connector 46">
            <a:extLst>
              <a:ext uri="{FF2B5EF4-FFF2-40B4-BE49-F238E27FC236}">
                <a16:creationId xmlns:a16="http://schemas.microsoft.com/office/drawing/2014/main" id="{6559DAE4-4538-FB75-7F57-0A334F732E47}"/>
              </a:ext>
            </a:extLst>
          </p:cNvPr>
          <p:cNvCxnSpPr>
            <a:cxnSpLocks/>
          </p:cNvCxnSpPr>
          <p:nvPr/>
        </p:nvCxnSpPr>
        <p:spPr>
          <a:xfrm>
            <a:off x="8488146" y="2429484"/>
            <a:ext cx="826786"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8" name="TextBox 47">
            <a:extLst>
              <a:ext uri="{FF2B5EF4-FFF2-40B4-BE49-F238E27FC236}">
                <a16:creationId xmlns:a16="http://schemas.microsoft.com/office/drawing/2014/main" id="{1155464F-1826-7262-168C-FD0861735E59}"/>
              </a:ext>
            </a:extLst>
          </p:cNvPr>
          <p:cNvSpPr txBox="1"/>
          <p:nvPr/>
        </p:nvSpPr>
        <p:spPr>
          <a:xfrm>
            <a:off x="8568469" y="2113813"/>
            <a:ext cx="596895" cy="369332"/>
          </a:xfrm>
          <a:prstGeom prst="rect">
            <a:avLst/>
          </a:prstGeom>
          <a:noFill/>
        </p:spPr>
        <p:txBody>
          <a:bodyPr wrap="none" rtlCol="0">
            <a:spAutoFit/>
          </a:bodyPr>
          <a:lstStyle/>
          <a:p>
            <a:pPr algn="ctr"/>
            <a:r>
              <a:rPr lang="en-US" b="1" dirty="0"/>
              <a:t>calls</a:t>
            </a:r>
          </a:p>
        </p:txBody>
      </p:sp>
      <p:cxnSp>
        <p:nvCxnSpPr>
          <p:cNvPr id="49" name="Straight Arrow Connector 48">
            <a:extLst>
              <a:ext uri="{FF2B5EF4-FFF2-40B4-BE49-F238E27FC236}">
                <a16:creationId xmlns:a16="http://schemas.microsoft.com/office/drawing/2014/main" id="{3B3AA158-D064-D524-922C-AA1458F2949A}"/>
              </a:ext>
            </a:extLst>
          </p:cNvPr>
          <p:cNvCxnSpPr>
            <a:cxnSpLocks/>
          </p:cNvCxnSpPr>
          <p:nvPr/>
        </p:nvCxnSpPr>
        <p:spPr>
          <a:xfrm>
            <a:off x="10232146" y="2429484"/>
            <a:ext cx="826786"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0" name="TextBox 49">
            <a:extLst>
              <a:ext uri="{FF2B5EF4-FFF2-40B4-BE49-F238E27FC236}">
                <a16:creationId xmlns:a16="http://schemas.microsoft.com/office/drawing/2014/main" id="{97D1D4CC-322C-D482-0E5E-9028C46DF311}"/>
              </a:ext>
            </a:extLst>
          </p:cNvPr>
          <p:cNvSpPr txBox="1"/>
          <p:nvPr/>
        </p:nvSpPr>
        <p:spPr>
          <a:xfrm>
            <a:off x="10312469" y="2113813"/>
            <a:ext cx="596895" cy="369332"/>
          </a:xfrm>
          <a:prstGeom prst="rect">
            <a:avLst/>
          </a:prstGeom>
          <a:noFill/>
        </p:spPr>
        <p:txBody>
          <a:bodyPr wrap="none" rtlCol="0">
            <a:spAutoFit/>
          </a:bodyPr>
          <a:lstStyle/>
          <a:p>
            <a:pPr algn="ctr"/>
            <a:r>
              <a:rPr lang="en-US" b="1" dirty="0"/>
              <a:t>calls</a:t>
            </a:r>
          </a:p>
        </p:txBody>
      </p:sp>
      <p:sp>
        <p:nvSpPr>
          <p:cNvPr id="51" name="TextBox 50">
            <a:extLst>
              <a:ext uri="{FF2B5EF4-FFF2-40B4-BE49-F238E27FC236}">
                <a16:creationId xmlns:a16="http://schemas.microsoft.com/office/drawing/2014/main" id="{9D1CB7FF-4C40-D87B-56D9-FC9073BA15EE}"/>
              </a:ext>
            </a:extLst>
          </p:cNvPr>
          <p:cNvSpPr txBox="1"/>
          <p:nvPr/>
        </p:nvSpPr>
        <p:spPr>
          <a:xfrm>
            <a:off x="11082000" y="1859263"/>
            <a:ext cx="919931" cy="1015663"/>
          </a:xfrm>
          <a:prstGeom prst="rect">
            <a:avLst/>
          </a:prstGeom>
          <a:noFill/>
        </p:spPr>
        <p:txBody>
          <a:bodyPr wrap="none" rtlCol="0">
            <a:spAutoFit/>
          </a:bodyPr>
          <a:lstStyle/>
          <a:p>
            <a:pPr algn="ctr"/>
            <a:r>
              <a:rPr lang="en-US" sz="2000" dirty="0" err="1"/>
              <a:t>Xlib</a:t>
            </a:r>
            <a:r>
              <a:rPr lang="en-US" sz="2000" dirty="0"/>
              <a:t>/</a:t>
            </a:r>
          </a:p>
          <a:p>
            <a:pPr algn="ctr"/>
            <a:r>
              <a:rPr lang="en-US" sz="2000" dirty="0"/>
              <a:t>Cocoa/</a:t>
            </a:r>
          </a:p>
          <a:p>
            <a:pPr algn="ctr"/>
            <a:r>
              <a:rPr lang="en-US" sz="2000" dirty="0"/>
              <a:t>GDI</a:t>
            </a:r>
          </a:p>
        </p:txBody>
      </p:sp>
    </p:spTree>
    <p:extLst>
      <p:ext uri="{BB962C8B-B14F-4D97-AF65-F5344CB8AC3E}">
        <p14:creationId xmlns:p14="http://schemas.microsoft.com/office/powerpoint/2010/main" val="3655317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89033F-8A9A-D8D1-1CEF-4A57429FC80A}"/>
              </a:ext>
            </a:extLst>
          </p:cNvPr>
          <p:cNvSpPr>
            <a:spLocks noGrp="1"/>
          </p:cNvSpPr>
          <p:nvPr>
            <p:ph type="sldNum" sz="quarter" idx="12"/>
          </p:nvPr>
        </p:nvSpPr>
        <p:spPr/>
        <p:txBody>
          <a:bodyPr/>
          <a:lstStyle/>
          <a:p>
            <a:fld id="{039594E2-DD67-8748-9F72-46C8CFC01FDA}" type="slidenum">
              <a:rPr lang="en-US" smtClean="0"/>
              <a:t>6</a:t>
            </a:fld>
            <a:endParaRPr lang="en-US"/>
          </a:p>
        </p:txBody>
      </p:sp>
      <p:sp>
        <p:nvSpPr>
          <p:cNvPr id="4" name="Title 3">
            <a:extLst>
              <a:ext uri="{FF2B5EF4-FFF2-40B4-BE49-F238E27FC236}">
                <a16:creationId xmlns:a16="http://schemas.microsoft.com/office/drawing/2014/main" id="{492D9049-EA2A-851E-A76F-BAB8D4BB0F5E}"/>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Your First </a:t>
            </a:r>
            <a:r>
              <a:rPr lang="en-US" dirty="0" err="1">
                <a:latin typeface="Calibri" panose="020F0502020204030204" pitchFamily="34" charset="0"/>
                <a:cs typeface="Calibri" panose="020F0502020204030204" pitchFamily="34" charset="0"/>
              </a:rPr>
              <a:t>Tkinter</a:t>
            </a:r>
            <a:r>
              <a:rPr lang="en-US" dirty="0">
                <a:latin typeface="Calibri" panose="020F0502020204030204" pitchFamily="34" charset="0"/>
                <a:cs typeface="Calibri" panose="020F0502020204030204" pitchFamily="34" charset="0"/>
              </a:rPr>
              <a:t> Application</a:t>
            </a:r>
          </a:p>
        </p:txBody>
      </p:sp>
      <p:grpSp>
        <p:nvGrpSpPr>
          <p:cNvPr id="2" name="Group 1">
            <a:extLst>
              <a:ext uri="{FF2B5EF4-FFF2-40B4-BE49-F238E27FC236}">
                <a16:creationId xmlns:a16="http://schemas.microsoft.com/office/drawing/2014/main" id="{7C0629E6-9861-CA26-664F-379E4CB3BADC}"/>
              </a:ext>
            </a:extLst>
          </p:cNvPr>
          <p:cNvGrpSpPr/>
          <p:nvPr/>
        </p:nvGrpSpPr>
        <p:grpSpPr>
          <a:xfrm>
            <a:off x="212139" y="1868438"/>
            <a:ext cx="5253240" cy="3340894"/>
            <a:chOff x="935421" y="5709953"/>
            <a:chExt cx="5253240" cy="3340894"/>
          </a:xfrm>
          <a:solidFill>
            <a:schemeClr val="accent2">
              <a:lumMod val="20000"/>
              <a:lumOff val="80000"/>
            </a:schemeClr>
          </a:solidFill>
        </p:grpSpPr>
        <p:grpSp>
          <p:nvGrpSpPr>
            <p:cNvPr id="5" name="Group 4">
              <a:extLst>
                <a:ext uri="{FF2B5EF4-FFF2-40B4-BE49-F238E27FC236}">
                  <a16:creationId xmlns:a16="http://schemas.microsoft.com/office/drawing/2014/main" id="{BF48DB92-1EC1-0023-9E0C-7321FA9B5643}"/>
                </a:ext>
              </a:extLst>
            </p:cNvPr>
            <p:cNvGrpSpPr/>
            <p:nvPr/>
          </p:nvGrpSpPr>
          <p:grpSpPr>
            <a:xfrm>
              <a:off x="935421" y="5709953"/>
              <a:ext cx="5253240" cy="3340894"/>
              <a:chOff x="935421" y="5709953"/>
              <a:chExt cx="3184634" cy="3340894"/>
            </a:xfrm>
            <a:grpFill/>
          </p:grpSpPr>
          <p:sp>
            <p:nvSpPr>
              <p:cNvPr id="8" name="Rounded Rectangle 7">
                <a:extLst>
                  <a:ext uri="{FF2B5EF4-FFF2-40B4-BE49-F238E27FC236}">
                    <a16:creationId xmlns:a16="http://schemas.microsoft.com/office/drawing/2014/main" id="{4ED1C104-2B3C-5B14-634B-DDBE320B2A5C}"/>
                  </a:ext>
                </a:extLst>
              </p:cNvPr>
              <p:cNvSpPr/>
              <p:nvPr/>
            </p:nvSpPr>
            <p:spPr>
              <a:xfrm>
                <a:off x="935421" y="5709953"/>
                <a:ext cx="3184634" cy="3340894"/>
              </a:xfrm>
              <a:prstGeom prst="roundRect">
                <a:avLst>
                  <a:gd name="adj" fmla="val 6403"/>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9EE8C534-59B0-5B68-E7B5-18664F20D73B}"/>
                  </a:ext>
                </a:extLst>
              </p:cNvPr>
              <p:cNvCxnSpPr>
                <a:cxnSpLocks/>
              </p:cNvCxnSpPr>
              <p:nvPr/>
            </p:nvCxnSpPr>
            <p:spPr>
              <a:xfrm>
                <a:off x="967280" y="6110570"/>
                <a:ext cx="3140033" cy="0"/>
              </a:xfrm>
              <a:prstGeom prst="line">
                <a:avLst/>
              </a:prstGeom>
              <a:grpFill/>
            </p:spPr>
            <p:style>
              <a:lnRef idx="3">
                <a:schemeClr val="dk1"/>
              </a:lnRef>
              <a:fillRef idx="0">
                <a:schemeClr val="dk1"/>
              </a:fillRef>
              <a:effectRef idx="2">
                <a:schemeClr val="dk1"/>
              </a:effectRef>
              <a:fontRef idx="minor">
                <a:schemeClr val="tx1"/>
              </a:fontRef>
            </p:style>
          </p:cxnSp>
        </p:grpSp>
        <p:sp>
          <p:nvSpPr>
            <p:cNvPr id="6" name="TextBox 5">
              <a:extLst>
                <a:ext uri="{FF2B5EF4-FFF2-40B4-BE49-F238E27FC236}">
                  <a16:creationId xmlns:a16="http://schemas.microsoft.com/office/drawing/2014/main" id="{8B82DBE1-5040-9505-7F08-C9EE267392B6}"/>
                </a:ext>
              </a:extLst>
            </p:cNvPr>
            <p:cNvSpPr txBox="1"/>
            <p:nvPr/>
          </p:nvSpPr>
          <p:spPr>
            <a:xfrm>
              <a:off x="1008993" y="6189108"/>
              <a:ext cx="4771696" cy="2585323"/>
            </a:xfrm>
            <a:prstGeom prst="rect">
              <a:avLst/>
            </a:prstGeom>
            <a:grpFill/>
          </p:spPr>
          <p:txBody>
            <a:bodyPr wrap="square" rtlCol="0">
              <a:spAutoFit/>
            </a:bodyPr>
            <a:lstStyle/>
            <a:p>
              <a:r>
                <a:rPr lang="en-US" dirty="0"/>
                <a:t>import </a:t>
              </a:r>
              <a:r>
                <a:rPr lang="en-US" dirty="0" err="1"/>
                <a:t>tkinter</a:t>
              </a:r>
              <a:r>
                <a:rPr lang="en-US" dirty="0"/>
                <a:t> as </a:t>
              </a:r>
              <a:r>
                <a:rPr lang="en-US" dirty="0" err="1"/>
                <a:t>tk</a:t>
              </a:r>
              <a:endParaRPr lang="en-US" dirty="0"/>
            </a:p>
            <a:p>
              <a:endParaRPr lang="en-US" dirty="0"/>
            </a:p>
            <a:p>
              <a:r>
                <a:rPr lang="en-US" dirty="0"/>
                <a:t>if __name__ == ‘__main__’:</a:t>
              </a:r>
            </a:p>
            <a:p>
              <a:r>
                <a:rPr lang="en-US" dirty="0"/>
                <a:t>	root = </a:t>
              </a:r>
              <a:r>
                <a:rPr lang="en-US" dirty="0" err="1"/>
                <a:t>tk.Tk</a:t>
              </a:r>
              <a:r>
                <a:rPr lang="en-US" dirty="0"/>
                <a:t>()</a:t>
              </a:r>
            </a:p>
            <a:p>
              <a:r>
                <a:rPr lang="en-US" dirty="0"/>
                <a:t>	</a:t>
              </a:r>
              <a:r>
                <a:rPr lang="en-US" dirty="0" err="1"/>
                <a:t>root.title</a:t>
              </a:r>
              <a:r>
                <a:rPr lang="en-US" dirty="0"/>
                <a:t>(‘My first GUI’)</a:t>
              </a:r>
            </a:p>
            <a:p>
              <a:r>
                <a:rPr lang="en-US" dirty="0"/>
                <a:t>	</a:t>
              </a:r>
              <a:r>
                <a:rPr lang="en-US" dirty="0" err="1"/>
                <a:t>root.resizable</a:t>
              </a:r>
              <a:r>
                <a:rPr lang="en-US" dirty="0"/>
                <a:t>(False, False)</a:t>
              </a:r>
            </a:p>
            <a:p>
              <a:r>
                <a:rPr lang="en-US" dirty="0"/>
                <a:t>	</a:t>
              </a:r>
              <a:r>
                <a:rPr lang="en-US" dirty="0" err="1"/>
                <a:t>root.geometry</a:t>
              </a:r>
              <a:r>
                <a:rPr lang="en-US" dirty="0"/>
                <a:t>(‘500x500’)</a:t>
              </a:r>
            </a:p>
            <a:p>
              <a:endParaRPr lang="en-US" dirty="0"/>
            </a:p>
            <a:p>
              <a:r>
                <a:rPr lang="en-US" dirty="0"/>
                <a:t>	</a:t>
              </a:r>
              <a:r>
                <a:rPr lang="en-US" dirty="0" err="1"/>
                <a:t>root.mainloop</a:t>
              </a:r>
              <a:r>
                <a:rPr lang="en-US" dirty="0"/>
                <a:t>()</a:t>
              </a:r>
            </a:p>
          </p:txBody>
        </p:sp>
        <p:sp>
          <p:nvSpPr>
            <p:cNvPr id="7" name="TextBox 6">
              <a:extLst>
                <a:ext uri="{FF2B5EF4-FFF2-40B4-BE49-F238E27FC236}">
                  <a16:creationId xmlns:a16="http://schemas.microsoft.com/office/drawing/2014/main" id="{D84F7EF0-B590-DB12-5389-053733A97598}"/>
                </a:ext>
              </a:extLst>
            </p:cNvPr>
            <p:cNvSpPr txBox="1"/>
            <p:nvPr/>
          </p:nvSpPr>
          <p:spPr>
            <a:xfrm>
              <a:off x="2405903" y="5730973"/>
              <a:ext cx="2805296" cy="369332"/>
            </a:xfrm>
            <a:prstGeom prst="rect">
              <a:avLst/>
            </a:prstGeom>
            <a:grpFill/>
          </p:spPr>
          <p:txBody>
            <a:bodyPr wrap="square" rtlCol="0">
              <a:spAutoFit/>
            </a:bodyPr>
            <a:lstStyle/>
            <a:p>
              <a:r>
                <a:rPr lang="en-US" b="1" dirty="0" err="1"/>
                <a:t>my_first_tkinter_app.py</a:t>
              </a:r>
              <a:endParaRPr lang="en-US" b="1" dirty="0"/>
            </a:p>
          </p:txBody>
        </p:sp>
      </p:grpSp>
      <p:cxnSp>
        <p:nvCxnSpPr>
          <p:cNvPr id="17" name="Straight Arrow Connector 16">
            <a:extLst>
              <a:ext uri="{FF2B5EF4-FFF2-40B4-BE49-F238E27FC236}">
                <a16:creationId xmlns:a16="http://schemas.microsoft.com/office/drawing/2014/main" id="{0E61CAAC-DB30-9D5B-618C-7AD0B85B4013}"/>
              </a:ext>
            </a:extLst>
          </p:cNvPr>
          <p:cNvCxnSpPr/>
          <p:nvPr/>
        </p:nvCxnSpPr>
        <p:spPr>
          <a:xfrm>
            <a:off x="2217682" y="2522483"/>
            <a:ext cx="3773214" cy="0"/>
          </a:xfrm>
          <a:prstGeom prst="straightConnector1">
            <a:avLst/>
          </a:prstGeom>
          <a:ln>
            <a:solidFill>
              <a:schemeClr val="accent1"/>
            </a:solidFill>
            <a:tailEnd type="triangle"/>
          </a:ln>
        </p:spPr>
        <p:style>
          <a:lnRef idx="3">
            <a:schemeClr val="dk1"/>
          </a:lnRef>
          <a:fillRef idx="0">
            <a:schemeClr val="dk1"/>
          </a:fillRef>
          <a:effectRef idx="2">
            <a:schemeClr val="dk1"/>
          </a:effectRef>
          <a:fontRef idx="minor">
            <a:schemeClr val="tx1"/>
          </a:fontRef>
        </p:style>
      </p:cxnSp>
      <p:sp>
        <p:nvSpPr>
          <p:cNvPr id="18" name="TextBox 17">
            <a:extLst>
              <a:ext uri="{FF2B5EF4-FFF2-40B4-BE49-F238E27FC236}">
                <a16:creationId xmlns:a16="http://schemas.microsoft.com/office/drawing/2014/main" id="{9E7C1F6F-29C7-7A02-C380-5EE5D287E720}"/>
              </a:ext>
            </a:extLst>
          </p:cNvPr>
          <p:cNvSpPr txBox="1"/>
          <p:nvPr/>
        </p:nvSpPr>
        <p:spPr>
          <a:xfrm>
            <a:off x="6064468" y="2337524"/>
            <a:ext cx="1545295" cy="369332"/>
          </a:xfrm>
          <a:prstGeom prst="rect">
            <a:avLst/>
          </a:prstGeom>
          <a:noFill/>
        </p:spPr>
        <p:txBody>
          <a:bodyPr wrap="none" rtlCol="0">
            <a:spAutoFit/>
          </a:bodyPr>
          <a:lstStyle/>
          <a:p>
            <a:r>
              <a:rPr lang="en-US" dirty="0"/>
              <a:t>Creating alias </a:t>
            </a:r>
          </a:p>
        </p:txBody>
      </p:sp>
      <p:cxnSp>
        <p:nvCxnSpPr>
          <p:cNvPr id="25" name="Straight Arrow Connector 24">
            <a:extLst>
              <a:ext uri="{FF2B5EF4-FFF2-40B4-BE49-F238E27FC236}">
                <a16:creationId xmlns:a16="http://schemas.microsoft.com/office/drawing/2014/main" id="{627A41E7-34AB-678C-1289-4CD1B190606D}"/>
              </a:ext>
            </a:extLst>
          </p:cNvPr>
          <p:cNvCxnSpPr>
            <a:cxnSpLocks/>
          </p:cNvCxnSpPr>
          <p:nvPr/>
        </p:nvCxnSpPr>
        <p:spPr>
          <a:xfrm>
            <a:off x="2585545" y="3355782"/>
            <a:ext cx="3405351" cy="293"/>
          </a:xfrm>
          <a:prstGeom prst="straightConnector1">
            <a:avLst/>
          </a:prstGeom>
          <a:ln>
            <a:solidFill>
              <a:schemeClr val="accent1"/>
            </a:solidFill>
            <a:tailEnd type="triangle"/>
          </a:ln>
        </p:spPr>
        <p:style>
          <a:lnRef idx="3">
            <a:schemeClr val="dk1"/>
          </a:lnRef>
          <a:fillRef idx="0">
            <a:schemeClr val="dk1"/>
          </a:fillRef>
          <a:effectRef idx="2">
            <a:schemeClr val="dk1"/>
          </a:effectRef>
          <a:fontRef idx="minor">
            <a:schemeClr val="tx1"/>
          </a:fontRef>
        </p:style>
      </p:cxnSp>
      <p:sp>
        <p:nvSpPr>
          <p:cNvPr id="26" name="TextBox 25">
            <a:extLst>
              <a:ext uri="{FF2B5EF4-FFF2-40B4-BE49-F238E27FC236}">
                <a16:creationId xmlns:a16="http://schemas.microsoft.com/office/drawing/2014/main" id="{E35C753D-1825-61FD-6947-ED1C9D2FABD3}"/>
              </a:ext>
            </a:extLst>
          </p:cNvPr>
          <p:cNvSpPr txBox="1"/>
          <p:nvPr/>
        </p:nvSpPr>
        <p:spPr>
          <a:xfrm>
            <a:off x="6063552" y="2892554"/>
            <a:ext cx="2979662" cy="646331"/>
          </a:xfrm>
          <a:prstGeom prst="rect">
            <a:avLst/>
          </a:prstGeom>
          <a:noFill/>
        </p:spPr>
        <p:txBody>
          <a:bodyPr wrap="none" rtlCol="0">
            <a:spAutoFit/>
          </a:bodyPr>
          <a:lstStyle/>
          <a:p>
            <a:r>
              <a:rPr lang="en-US" dirty="0"/>
              <a:t>Launches the TCL interpreter, </a:t>
            </a:r>
          </a:p>
          <a:p>
            <a:r>
              <a:rPr lang="en-US" dirty="0"/>
              <a:t>creates window for app </a:t>
            </a:r>
          </a:p>
        </p:txBody>
      </p:sp>
      <p:cxnSp>
        <p:nvCxnSpPr>
          <p:cNvPr id="27" name="Straight Arrow Connector 26">
            <a:extLst>
              <a:ext uri="{FF2B5EF4-FFF2-40B4-BE49-F238E27FC236}">
                <a16:creationId xmlns:a16="http://schemas.microsoft.com/office/drawing/2014/main" id="{55806A29-BBB3-D499-D764-2468059CE26D}"/>
              </a:ext>
            </a:extLst>
          </p:cNvPr>
          <p:cNvCxnSpPr>
            <a:cxnSpLocks/>
          </p:cNvCxnSpPr>
          <p:nvPr/>
        </p:nvCxnSpPr>
        <p:spPr>
          <a:xfrm>
            <a:off x="3563007" y="3637637"/>
            <a:ext cx="2427889" cy="0"/>
          </a:xfrm>
          <a:prstGeom prst="straightConnector1">
            <a:avLst/>
          </a:prstGeom>
          <a:ln>
            <a:solidFill>
              <a:schemeClr val="accent1"/>
            </a:solidFill>
            <a:tailEnd type="triangle"/>
          </a:ln>
        </p:spPr>
        <p:style>
          <a:lnRef idx="3">
            <a:schemeClr val="dk1"/>
          </a:lnRef>
          <a:fillRef idx="0">
            <a:schemeClr val="dk1"/>
          </a:fillRef>
          <a:effectRef idx="2">
            <a:schemeClr val="dk1"/>
          </a:effectRef>
          <a:fontRef idx="minor">
            <a:schemeClr val="tx1"/>
          </a:fontRef>
        </p:style>
      </p:cxnSp>
      <p:sp>
        <p:nvSpPr>
          <p:cNvPr id="28" name="TextBox 27">
            <a:extLst>
              <a:ext uri="{FF2B5EF4-FFF2-40B4-BE49-F238E27FC236}">
                <a16:creationId xmlns:a16="http://schemas.microsoft.com/office/drawing/2014/main" id="{234D08FC-187E-BB04-6037-CF2AE508380C}"/>
              </a:ext>
            </a:extLst>
          </p:cNvPr>
          <p:cNvSpPr txBox="1"/>
          <p:nvPr/>
        </p:nvSpPr>
        <p:spPr>
          <a:xfrm>
            <a:off x="6064468" y="3452678"/>
            <a:ext cx="2332626" cy="369332"/>
          </a:xfrm>
          <a:prstGeom prst="rect">
            <a:avLst/>
          </a:prstGeom>
          <a:noFill/>
        </p:spPr>
        <p:txBody>
          <a:bodyPr wrap="square" rtlCol="0">
            <a:spAutoFit/>
          </a:bodyPr>
          <a:lstStyle/>
          <a:p>
            <a:r>
              <a:rPr lang="en-US" dirty="0"/>
              <a:t>Add title to GUI</a:t>
            </a:r>
          </a:p>
        </p:txBody>
      </p:sp>
      <p:grpSp>
        <p:nvGrpSpPr>
          <p:cNvPr id="35" name="Group 34">
            <a:extLst>
              <a:ext uri="{FF2B5EF4-FFF2-40B4-BE49-F238E27FC236}">
                <a16:creationId xmlns:a16="http://schemas.microsoft.com/office/drawing/2014/main" id="{32594074-DFA7-D74E-4F38-937CEBE85114}"/>
              </a:ext>
            </a:extLst>
          </p:cNvPr>
          <p:cNvGrpSpPr/>
          <p:nvPr/>
        </p:nvGrpSpPr>
        <p:grpSpPr>
          <a:xfrm>
            <a:off x="3783724" y="4002851"/>
            <a:ext cx="5023944" cy="369332"/>
            <a:chOff x="3909848" y="4603788"/>
            <a:chExt cx="5023944" cy="369332"/>
          </a:xfrm>
        </p:grpSpPr>
        <p:cxnSp>
          <p:nvCxnSpPr>
            <p:cNvPr id="30" name="Straight Arrow Connector 29">
              <a:extLst>
                <a:ext uri="{FF2B5EF4-FFF2-40B4-BE49-F238E27FC236}">
                  <a16:creationId xmlns:a16="http://schemas.microsoft.com/office/drawing/2014/main" id="{3AA345ED-3085-6B54-01F3-DBB1DD7A4A8D}"/>
                </a:ext>
              </a:extLst>
            </p:cNvPr>
            <p:cNvCxnSpPr>
              <a:cxnSpLocks/>
            </p:cNvCxnSpPr>
            <p:nvPr/>
          </p:nvCxnSpPr>
          <p:spPr>
            <a:xfrm>
              <a:off x="3909848" y="4788747"/>
              <a:ext cx="2207172"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1" name="TextBox 30">
              <a:extLst>
                <a:ext uri="{FF2B5EF4-FFF2-40B4-BE49-F238E27FC236}">
                  <a16:creationId xmlns:a16="http://schemas.microsoft.com/office/drawing/2014/main" id="{B011AEA4-D581-DD6C-65AA-A2D3B041592D}"/>
                </a:ext>
              </a:extLst>
            </p:cNvPr>
            <p:cNvSpPr txBox="1"/>
            <p:nvPr/>
          </p:nvSpPr>
          <p:spPr>
            <a:xfrm>
              <a:off x="6190592" y="4603788"/>
              <a:ext cx="2743200" cy="369332"/>
            </a:xfrm>
            <a:prstGeom prst="rect">
              <a:avLst/>
            </a:prstGeom>
            <a:noFill/>
          </p:spPr>
          <p:txBody>
            <a:bodyPr wrap="square" rtlCol="0">
              <a:spAutoFit/>
            </a:bodyPr>
            <a:lstStyle/>
            <a:p>
              <a:r>
                <a:rPr lang="en-US" dirty="0"/>
                <a:t>Set the size of the window</a:t>
              </a:r>
            </a:p>
          </p:txBody>
        </p:sp>
      </p:grpSp>
      <p:grpSp>
        <p:nvGrpSpPr>
          <p:cNvPr id="36" name="Group 35">
            <a:extLst>
              <a:ext uri="{FF2B5EF4-FFF2-40B4-BE49-F238E27FC236}">
                <a16:creationId xmlns:a16="http://schemas.microsoft.com/office/drawing/2014/main" id="{3B083B88-B30C-0EB6-CD88-4370E90D7D40}"/>
              </a:ext>
            </a:extLst>
          </p:cNvPr>
          <p:cNvGrpSpPr/>
          <p:nvPr/>
        </p:nvGrpSpPr>
        <p:grpSpPr>
          <a:xfrm>
            <a:off x="2918784" y="4576263"/>
            <a:ext cx="5885792" cy="923330"/>
            <a:chOff x="3048000" y="4603788"/>
            <a:chExt cx="5885792" cy="923330"/>
          </a:xfrm>
        </p:grpSpPr>
        <p:cxnSp>
          <p:nvCxnSpPr>
            <p:cNvPr id="37" name="Straight Arrow Connector 36">
              <a:extLst>
                <a:ext uri="{FF2B5EF4-FFF2-40B4-BE49-F238E27FC236}">
                  <a16:creationId xmlns:a16="http://schemas.microsoft.com/office/drawing/2014/main" id="{5C36D8DD-ED77-92D6-7F0E-8857301D9991}"/>
                </a:ext>
              </a:extLst>
            </p:cNvPr>
            <p:cNvCxnSpPr>
              <a:cxnSpLocks/>
            </p:cNvCxnSpPr>
            <p:nvPr/>
          </p:nvCxnSpPr>
          <p:spPr>
            <a:xfrm>
              <a:off x="3048000" y="4788747"/>
              <a:ext cx="3069020" cy="0"/>
            </a:xfrm>
            <a:prstGeom prst="straightConnector1">
              <a:avLst/>
            </a:prstGeom>
            <a:ln>
              <a:solidFill>
                <a:schemeClr val="accent1"/>
              </a:solidFill>
              <a:tailEnd type="triangle"/>
            </a:ln>
          </p:spPr>
          <p:style>
            <a:lnRef idx="3">
              <a:schemeClr val="dk1"/>
            </a:lnRef>
            <a:fillRef idx="0">
              <a:schemeClr val="dk1"/>
            </a:fillRef>
            <a:effectRef idx="2">
              <a:schemeClr val="dk1"/>
            </a:effectRef>
            <a:fontRef idx="minor">
              <a:schemeClr val="tx1"/>
            </a:fontRef>
          </p:style>
        </p:cxnSp>
        <p:sp>
          <p:nvSpPr>
            <p:cNvPr id="38" name="TextBox 37">
              <a:extLst>
                <a:ext uri="{FF2B5EF4-FFF2-40B4-BE49-F238E27FC236}">
                  <a16:creationId xmlns:a16="http://schemas.microsoft.com/office/drawing/2014/main" id="{4F2B859A-1160-41E3-BBA7-FCE142C263A5}"/>
                </a:ext>
              </a:extLst>
            </p:cNvPr>
            <p:cNvSpPr txBox="1"/>
            <p:nvPr/>
          </p:nvSpPr>
          <p:spPr>
            <a:xfrm>
              <a:off x="6190592" y="4603788"/>
              <a:ext cx="2743200" cy="923330"/>
            </a:xfrm>
            <a:prstGeom prst="rect">
              <a:avLst/>
            </a:prstGeom>
            <a:noFill/>
          </p:spPr>
          <p:txBody>
            <a:bodyPr wrap="square" rtlCol="0">
              <a:spAutoFit/>
            </a:bodyPr>
            <a:lstStyle/>
            <a:p>
              <a:r>
                <a:rPr lang="en-US" dirty="0"/>
                <a:t>Displays the window and responds to user input until window terminated</a:t>
              </a:r>
            </a:p>
          </p:txBody>
        </p:sp>
      </p:grpSp>
      <p:pic>
        <p:nvPicPr>
          <p:cNvPr id="41" name="Picture 40">
            <a:extLst>
              <a:ext uri="{FF2B5EF4-FFF2-40B4-BE49-F238E27FC236}">
                <a16:creationId xmlns:a16="http://schemas.microsoft.com/office/drawing/2014/main" id="{C564CC34-EB8C-4CFA-5038-7D6681C971CC}"/>
              </a:ext>
            </a:extLst>
          </p:cNvPr>
          <p:cNvPicPr>
            <a:picLocks noChangeAspect="1"/>
          </p:cNvPicPr>
          <p:nvPr/>
        </p:nvPicPr>
        <p:blipFill>
          <a:blip r:embed="rId2"/>
          <a:stretch>
            <a:fillRect/>
          </a:stretch>
        </p:blipFill>
        <p:spPr>
          <a:xfrm>
            <a:off x="9268192" y="2074124"/>
            <a:ext cx="2790418" cy="2970444"/>
          </a:xfrm>
          <a:prstGeom prst="rect">
            <a:avLst/>
          </a:prstGeom>
        </p:spPr>
      </p:pic>
      <p:grpSp>
        <p:nvGrpSpPr>
          <p:cNvPr id="10" name="Group 9">
            <a:extLst>
              <a:ext uri="{FF2B5EF4-FFF2-40B4-BE49-F238E27FC236}">
                <a16:creationId xmlns:a16="http://schemas.microsoft.com/office/drawing/2014/main" id="{ABE8147C-BF7B-DAF4-1103-E219157CA46B}"/>
              </a:ext>
            </a:extLst>
          </p:cNvPr>
          <p:cNvGrpSpPr/>
          <p:nvPr/>
        </p:nvGrpSpPr>
        <p:grpSpPr>
          <a:xfrm>
            <a:off x="3769510" y="3735803"/>
            <a:ext cx="5245658" cy="646331"/>
            <a:chOff x="3909848" y="4595641"/>
            <a:chExt cx="4878688" cy="646331"/>
          </a:xfrm>
        </p:grpSpPr>
        <p:cxnSp>
          <p:nvCxnSpPr>
            <p:cNvPr id="11" name="Straight Arrow Connector 10">
              <a:extLst>
                <a:ext uri="{FF2B5EF4-FFF2-40B4-BE49-F238E27FC236}">
                  <a16:creationId xmlns:a16="http://schemas.microsoft.com/office/drawing/2014/main" id="{63E74B69-B4D2-DA6D-6F4C-E8E3F3891ED8}"/>
                </a:ext>
              </a:extLst>
            </p:cNvPr>
            <p:cNvCxnSpPr>
              <a:cxnSpLocks/>
            </p:cNvCxnSpPr>
            <p:nvPr/>
          </p:nvCxnSpPr>
          <p:spPr>
            <a:xfrm>
              <a:off x="3909848" y="4788747"/>
              <a:ext cx="2065985" cy="0"/>
            </a:xfrm>
            <a:prstGeom prst="straightConnector1">
              <a:avLst/>
            </a:prstGeom>
            <a:ln>
              <a:solidFill>
                <a:schemeClr val="accent1"/>
              </a:solidFill>
              <a:tailEnd type="triangle"/>
            </a:ln>
          </p:spPr>
          <p:style>
            <a:lnRef idx="3">
              <a:schemeClr val="dk1"/>
            </a:lnRef>
            <a:fillRef idx="0">
              <a:schemeClr val="dk1"/>
            </a:fillRef>
            <a:effectRef idx="2">
              <a:schemeClr val="dk1"/>
            </a:effectRef>
            <a:fontRef idx="minor">
              <a:schemeClr val="tx1"/>
            </a:fontRef>
          </p:style>
        </p:cxnSp>
        <p:sp>
          <p:nvSpPr>
            <p:cNvPr id="12" name="TextBox 11">
              <a:extLst>
                <a:ext uri="{FF2B5EF4-FFF2-40B4-BE49-F238E27FC236}">
                  <a16:creationId xmlns:a16="http://schemas.microsoft.com/office/drawing/2014/main" id="{F49E3A7D-9275-B87A-6F5C-9A6000BD7CF1}"/>
                </a:ext>
              </a:extLst>
            </p:cNvPr>
            <p:cNvSpPr txBox="1"/>
            <p:nvPr/>
          </p:nvSpPr>
          <p:spPr>
            <a:xfrm>
              <a:off x="6045336" y="4595641"/>
              <a:ext cx="2743200" cy="646331"/>
            </a:xfrm>
            <a:prstGeom prst="rect">
              <a:avLst/>
            </a:prstGeom>
            <a:noFill/>
          </p:spPr>
          <p:txBody>
            <a:bodyPr wrap="square" rtlCol="0">
              <a:spAutoFit/>
            </a:bodyPr>
            <a:lstStyle/>
            <a:p>
              <a:r>
                <a:rPr lang="en-US" dirty="0"/>
                <a:t>Does not allow window resize</a:t>
              </a:r>
            </a:p>
          </p:txBody>
        </p:sp>
      </p:grpSp>
    </p:spTree>
    <p:extLst>
      <p:ext uri="{BB962C8B-B14F-4D97-AF65-F5344CB8AC3E}">
        <p14:creationId xmlns:p14="http://schemas.microsoft.com/office/powerpoint/2010/main" val="2318570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8136D-473D-F9D9-3528-86A76FCA78F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5D3C8D-9D73-5DD3-0931-67C956D9EC1A}"/>
              </a:ext>
            </a:extLst>
          </p:cNvPr>
          <p:cNvSpPr>
            <a:spLocks noGrp="1"/>
          </p:cNvSpPr>
          <p:nvPr>
            <p:ph type="sldNum" sz="quarter" idx="12"/>
          </p:nvPr>
        </p:nvSpPr>
        <p:spPr/>
        <p:txBody>
          <a:bodyPr/>
          <a:lstStyle/>
          <a:p>
            <a:fld id="{039594E2-DD67-8748-9F72-46C8CFC01FDA}" type="slidenum">
              <a:rPr lang="en-US" smtClean="0"/>
              <a:t>7</a:t>
            </a:fld>
            <a:endParaRPr lang="en-US"/>
          </a:p>
        </p:txBody>
      </p:sp>
      <p:sp>
        <p:nvSpPr>
          <p:cNvPr id="4" name="Title 3">
            <a:extLst>
              <a:ext uri="{FF2B5EF4-FFF2-40B4-BE49-F238E27FC236}">
                <a16:creationId xmlns:a16="http://schemas.microsoft.com/office/drawing/2014/main" id="{585A9F47-F66A-CE21-6CC8-68F91C37ACF7}"/>
              </a:ext>
            </a:extLst>
          </p:cNvPr>
          <p:cNvSpPr>
            <a:spLocks noGrp="1"/>
          </p:cNvSpPr>
          <p:nvPr>
            <p:ph type="title"/>
          </p:nvPr>
        </p:nvSpPr>
        <p:spPr/>
        <p:txBody>
          <a:bodyPr>
            <a:normAutofit/>
          </a:bodyPr>
          <a:lstStyle/>
          <a:p>
            <a:r>
              <a:rPr lang="en-US" dirty="0" err="1">
                <a:latin typeface="Calibri" panose="020F0502020204030204" pitchFamily="34" charset="0"/>
                <a:cs typeface="Calibri" panose="020F0502020204030204" pitchFamily="34" charset="0"/>
              </a:rPr>
              <a:t>Tkinter</a:t>
            </a:r>
            <a:r>
              <a:rPr lang="en-US" dirty="0">
                <a:latin typeface="Calibri" panose="020F0502020204030204" pitchFamily="34" charset="0"/>
                <a:cs typeface="Calibri" panose="020F0502020204030204" pitchFamily="34" charset="0"/>
              </a:rPr>
              <a:t> widgets</a:t>
            </a:r>
          </a:p>
        </p:txBody>
      </p:sp>
      <p:sp>
        <p:nvSpPr>
          <p:cNvPr id="11" name="Content Placeholder 1">
            <a:extLst>
              <a:ext uri="{FF2B5EF4-FFF2-40B4-BE49-F238E27FC236}">
                <a16:creationId xmlns:a16="http://schemas.microsoft.com/office/drawing/2014/main" id="{6873849F-51D3-4D13-CCCB-01A2DF610A00}"/>
              </a:ext>
            </a:extLst>
          </p:cNvPr>
          <p:cNvSpPr txBox="1">
            <a:spLocks/>
          </p:cNvSpPr>
          <p:nvPr/>
        </p:nvSpPr>
        <p:spPr>
          <a:xfrm>
            <a:off x="162339" y="1859146"/>
            <a:ext cx="11867322" cy="2518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Wingdings" pitchFamily="2" charset="2"/>
              <a:buChar char="Ø"/>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Wingdings" pitchFamily="2" charset="2"/>
              <a:buChar char="ü"/>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GB" dirty="0"/>
          </a:p>
        </p:txBody>
      </p:sp>
      <p:sp>
        <p:nvSpPr>
          <p:cNvPr id="15" name="TextBox 14">
            <a:extLst>
              <a:ext uri="{FF2B5EF4-FFF2-40B4-BE49-F238E27FC236}">
                <a16:creationId xmlns:a16="http://schemas.microsoft.com/office/drawing/2014/main" id="{2B2FA099-F7C5-E458-7CD5-6C9E32DDB69C}"/>
              </a:ext>
            </a:extLst>
          </p:cNvPr>
          <p:cNvSpPr txBox="1"/>
          <p:nvPr/>
        </p:nvSpPr>
        <p:spPr>
          <a:xfrm>
            <a:off x="172278" y="1764644"/>
            <a:ext cx="6840014" cy="1938992"/>
          </a:xfrm>
          <a:prstGeom prst="rect">
            <a:avLst/>
          </a:prstGeom>
          <a:noFill/>
        </p:spPr>
        <p:txBody>
          <a:bodyPr wrap="none" rtlCol="0">
            <a:spAutoFit/>
          </a:bodyPr>
          <a:lstStyle/>
          <a:p>
            <a:pPr marL="285750" indent="-285750">
              <a:buFont typeface="Arial" panose="020B0604020202020204" pitchFamily="34" charset="0"/>
              <a:buChar char="•"/>
            </a:pPr>
            <a:r>
              <a:rPr lang="en-GB" sz="2000" dirty="0" err="1"/>
              <a:t>Tkinter</a:t>
            </a:r>
            <a:r>
              <a:rPr lang="en-GB" sz="2000" dirty="0"/>
              <a:t> offers several types of widgets:</a:t>
            </a:r>
          </a:p>
          <a:p>
            <a:pPr marL="742950" lvl="1" indent="-285750">
              <a:buFont typeface="Arial" panose="020B0604020202020204" pitchFamily="34" charset="0"/>
              <a:buChar char="•"/>
            </a:pPr>
            <a:r>
              <a:rPr lang="en-GB" sz="2000" dirty="0"/>
              <a:t>Frame : A container for other widgets</a:t>
            </a:r>
          </a:p>
          <a:p>
            <a:pPr marL="742950" lvl="1" indent="-285750">
              <a:buFont typeface="Arial" panose="020B0604020202020204" pitchFamily="34" charset="0"/>
              <a:buChar char="•"/>
            </a:pPr>
            <a:r>
              <a:rPr lang="en-GB" sz="2000" dirty="0" err="1"/>
              <a:t>LabelFrame</a:t>
            </a:r>
            <a:r>
              <a:rPr lang="en-GB" sz="2000" dirty="0"/>
              <a:t> : Displays a label on the border of the frame.</a:t>
            </a:r>
          </a:p>
          <a:p>
            <a:pPr marL="742950" lvl="1" indent="-285750">
              <a:buFont typeface="Arial" panose="020B0604020202020204" pitchFamily="34" charset="0"/>
              <a:buChar char="•"/>
            </a:pPr>
            <a:r>
              <a:rPr lang="en-GB" sz="2000" dirty="0"/>
              <a:t>Label : Displays text and images</a:t>
            </a:r>
          </a:p>
          <a:p>
            <a:pPr marL="742950" lvl="1" indent="-285750">
              <a:buFont typeface="Arial" panose="020B0604020202020204" pitchFamily="34" charset="0"/>
              <a:buChar char="•"/>
            </a:pPr>
            <a:r>
              <a:rPr lang="en-GB" sz="2000" dirty="0"/>
              <a:t>Text : A complete text editor inside a window</a:t>
            </a:r>
          </a:p>
          <a:p>
            <a:pPr marL="742950" lvl="1" indent="-285750">
              <a:buFont typeface="Arial" panose="020B0604020202020204" pitchFamily="34" charset="0"/>
              <a:buChar char="•"/>
            </a:pPr>
            <a:r>
              <a:rPr lang="en-GB" sz="2000" dirty="0" err="1"/>
              <a:t>Radiobutton</a:t>
            </a:r>
            <a:r>
              <a:rPr lang="en-GB" sz="2000" dirty="0"/>
              <a:t> : Single choice selection</a:t>
            </a:r>
          </a:p>
        </p:txBody>
      </p:sp>
      <p:sp>
        <p:nvSpPr>
          <p:cNvPr id="21" name="TextBox 20">
            <a:extLst>
              <a:ext uri="{FF2B5EF4-FFF2-40B4-BE49-F238E27FC236}">
                <a16:creationId xmlns:a16="http://schemas.microsoft.com/office/drawing/2014/main" id="{38254FF9-345D-DC5A-5EC6-4FE8177BA6BC}"/>
              </a:ext>
            </a:extLst>
          </p:cNvPr>
          <p:cNvSpPr txBox="1"/>
          <p:nvPr/>
        </p:nvSpPr>
        <p:spPr>
          <a:xfrm>
            <a:off x="172278" y="1246772"/>
            <a:ext cx="6122274" cy="400110"/>
          </a:xfrm>
          <a:prstGeom prst="rect">
            <a:avLst/>
          </a:prstGeom>
          <a:noFill/>
        </p:spPr>
        <p:txBody>
          <a:bodyPr wrap="square">
            <a:spAutoFit/>
          </a:bodyPr>
          <a:lstStyle/>
          <a:p>
            <a:pPr marL="285750" indent="-285750">
              <a:buFont typeface="Arial" panose="020B0604020202020204" pitchFamily="34" charset="0"/>
              <a:buChar char="•"/>
            </a:pPr>
            <a:r>
              <a:rPr lang="en-GB" sz="2000" dirty="0"/>
              <a:t>Widgets add </a:t>
            </a:r>
            <a:r>
              <a:rPr lang="en-GB" sz="2000" dirty="0" err="1"/>
              <a:t>fuctionality</a:t>
            </a:r>
            <a:r>
              <a:rPr lang="en-GB" sz="2000" dirty="0"/>
              <a:t> to your App.</a:t>
            </a:r>
          </a:p>
        </p:txBody>
      </p:sp>
      <p:pic>
        <p:nvPicPr>
          <p:cNvPr id="22" name="Picture 21">
            <a:extLst>
              <a:ext uri="{FF2B5EF4-FFF2-40B4-BE49-F238E27FC236}">
                <a16:creationId xmlns:a16="http://schemas.microsoft.com/office/drawing/2014/main" id="{610640A0-DE6D-538F-5BF4-C695D183CF27}"/>
              </a:ext>
            </a:extLst>
          </p:cNvPr>
          <p:cNvPicPr>
            <a:picLocks noChangeAspect="1"/>
          </p:cNvPicPr>
          <p:nvPr/>
        </p:nvPicPr>
        <p:blipFill>
          <a:blip r:embed="rId3"/>
          <a:stretch>
            <a:fillRect/>
          </a:stretch>
        </p:blipFill>
        <p:spPr>
          <a:xfrm>
            <a:off x="7563172" y="1212599"/>
            <a:ext cx="1881313" cy="609332"/>
          </a:xfrm>
          <a:prstGeom prst="rect">
            <a:avLst/>
          </a:prstGeom>
        </p:spPr>
      </p:pic>
      <p:pic>
        <p:nvPicPr>
          <p:cNvPr id="23" name="Picture 22">
            <a:extLst>
              <a:ext uri="{FF2B5EF4-FFF2-40B4-BE49-F238E27FC236}">
                <a16:creationId xmlns:a16="http://schemas.microsoft.com/office/drawing/2014/main" id="{39242F1D-2E6E-1CA0-BE14-49883AFFDB43}"/>
              </a:ext>
            </a:extLst>
          </p:cNvPr>
          <p:cNvPicPr>
            <a:picLocks noChangeAspect="1"/>
          </p:cNvPicPr>
          <p:nvPr/>
        </p:nvPicPr>
        <p:blipFill>
          <a:blip r:embed="rId4"/>
          <a:stretch>
            <a:fillRect/>
          </a:stretch>
        </p:blipFill>
        <p:spPr>
          <a:xfrm>
            <a:off x="10114772" y="1650129"/>
            <a:ext cx="1244600" cy="1625600"/>
          </a:xfrm>
          <a:prstGeom prst="rect">
            <a:avLst/>
          </a:prstGeom>
        </p:spPr>
      </p:pic>
      <p:sp>
        <p:nvSpPr>
          <p:cNvPr id="24" name="TextBox 23">
            <a:extLst>
              <a:ext uri="{FF2B5EF4-FFF2-40B4-BE49-F238E27FC236}">
                <a16:creationId xmlns:a16="http://schemas.microsoft.com/office/drawing/2014/main" id="{79F3E892-C10D-742B-F51E-EBFA761B2E19}"/>
              </a:ext>
            </a:extLst>
          </p:cNvPr>
          <p:cNvSpPr txBox="1"/>
          <p:nvPr/>
        </p:nvSpPr>
        <p:spPr>
          <a:xfrm>
            <a:off x="7866441" y="1838651"/>
            <a:ext cx="1274773" cy="369332"/>
          </a:xfrm>
          <a:prstGeom prst="rect">
            <a:avLst/>
          </a:prstGeom>
          <a:noFill/>
        </p:spPr>
        <p:txBody>
          <a:bodyPr wrap="none" rtlCol="0">
            <a:spAutoFit/>
          </a:bodyPr>
          <a:lstStyle/>
          <a:p>
            <a:r>
              <a:rPr lang="en-US" dirty="0" err="1"/>
              <a:t>LabelFrame</a:t>
            </a:r>
            <a:endParaRPr lang="en-US" dirty="0"/>
          </a:p>
        </p:txBody>
      </p:sp>
      <p:sp>
        <p:nvSpPr>
          <p:cNvPr id="29" name="TextBox 28">
            <a:extLst>
              <a:ext uri="{FF2B5EF4-FFF2-40B4-BE49-F238E27FC236}">
                <a16:creationId xmlns:a16="http://schemas.microsoft.com/office/drawing/2014/main" id="{FED57325-9D9D-F9C1-FD43-D4D3108CB661}"/>
              </a:ext>
            </a:extLst>
          </p:cNvPr>
          <p:cNvSpPr txBox="1"/>
          <p:nvPr/>
        </p:nvSpPr>
        <p:spPr>
          <a:xfrm>
            <a:off x="10060797" y="3367690"/>
            <a:ext cx="1352550" cy="369332"/>
          </a:xfrm>
          <a:prstGeom prst="rect">
            <a:avLst/>
          </a:prstGeom>
          <a:noFill/>
        </p:spPr>
        <p:txBody>
          <a:bodyPr wrap="none" rtlCol="0">
            <a:spAutoFit/>
          </a:bodyPr>
          <a:lstStyle/>
          <a:p>
            <a:r>
              <a:rPr lang="en-US" dirty="0" err="1"/>
              <a:t>Radiobutton</a:t>
            </a:r>
            <a:endParaRPr lang="en-US" dirty="0"/>
          </a:p>
        </p:txBody>
      </p:sp>
      <p:pic>
        <p:nvPicPr>
          <p:cNvPr id="32" name="Picture 31">
            <a:extLst>
              <a:ext uri="{FF2B5EF4-FFF2-40B4-BE49-F238E27FC236}">
                <a16:creationId xmlns:a16="http://schemas.microsoft.com/office/drawing/2014/main" id="{7AB9BE00-CD25-64C4-FE14-1CABFD6AD936}"/>
              </a:ext>
            </a:extLst>
          </p:cNvPr>
          <p:cNvPicPr>
            <a:picLocks noChangeAspect="1"/>
          </p:cNvPicPr>
          <p:nvPr/>
        </p:nvPicPr>
        <p:blipFill>
          <a:blip r:embed="rId5"/>
          <a:stretch>
            <a:fillRect/>
          </a:stretch>
        </p:blipFill>
        <p:spPr>
          <a:xfrm>
            <a:off x="7563170" y="2269472"/>
            <a:ext cx="1881313" cy="1280542"/>
          </a:xfrm>
          <a:prstGeom prst="rect">
            <a:avLst/>
          </a:prstGeom>
        </p:spPr>
      </p:pic>
      <p:sp>
        <p:nvSpPr>
          <p:cNvPr id="33" name="TextBox 32">
            <a:extLst>
              <a:ext uri="{FF2B5EF4-FFF2-40B4-BE49-F238E27FC236}">
                <a16:creationId xmlns:a16="http://schemas.microsoft.com/office/drawing/2014/main" id="{372D1850-2FBF-A4C3-E5D1-6833A9ACA4C7}"/>
              </a:ext>
            </a:extLst>
          </p:cNvPr>
          <p:cNvSpPr txBox="1"/>
          <p:nvPr/>
        </p:nvSpPr>
        <p:spPr>
          <a:xfrm>
            <a:off x="8193552" y="3607867"/>
            <a:ext cx="565348" cy="369332"/>
          </a:xfrm>
          <a:prstGeom prst="rect">
            <a:avLst/>
          </a:prstGeom>
          <a:noFill/>
        </p:spPr>
        <p:txBody>
          <a:bodyPr wrap="none" rtlCol="0">
            <a:spAutoFit/>
          </a:bodyPr>
          <a:lstStyle/>
          <a:p>
            <a:r>
              <a:rPr lang="en-US" dirty="0"/>
              <a:t>Text</a:t>
            </a:r>
          </a:p>
        </p:txBody>
      </p:sp>
      <p:sp>
        <p:nvSpPr>
          <p:cNvPr id="40" name="TextBox 39">
            <a:extLst>
              <a:ext uri="{FF2B5EF4-FFF2-40B4-BE49-F238E27FC236}">
                <a16:creationId xmlns:a16="http://schemas.microsoft.com/office/drawing/2014/main" id="{37A6466F-6743-8A13-5902-3E11931F888E}"/>
              </a:ext>
            </a:extLst>
          </p:cNvPr>
          <p:cNvSpPr txBox="1"/>
          <p:nvPr/>
        </p:nvSpPr>
        <p:spPr>
          <a:xfrm>
            <a:off x="108856" y="3960340"/>
            <a:ext cx="8677643" cy="400110"/>
          </a:xfrm>
          <a:prstGeom prst="rect">
            <a:avLst/>
          </a:prstGeom>
          <a:noFill/>
        </p:spPr>
        <p:txBody>
          <a:bodyPr wrap="square">
            <a:spAutoFit/>
          </a:bodyPr>
          <a:lstStyle/>
          <a:p>
            <a:pPr marL="285750" indent="-285750">
              <a:buFont typeface="Arial" panose="020B0604020202020204" pitchFamily="34" charset="0"/>
              <a:buChar char="•"/>
            </a:pPr>
            <a:r>
              <a:rPr lang="en-GB" sz="2000" dirty="0"/>
              <a:t>An event occurs when a user interacts with anything inside the GUI.</a:t>
            </a:r>
          </a:p>
        </p:txBody>
      </p:sp>
      <p:sp>
        <p:nvSpPr>
          <p:cNvPr id="42" name="TextBox 41">
            <a:extLst>
              <a:ext uri="{FF2B5EF4-FFF2-40B4-BE49-F238E27FC236}">
                <a16:creationId xmlns:a16="http://schemas.microsoft.com/office/drawing/2014/main" id="{CF6E0356-E8DB-D2A7-A10C-CD7CD471FA9D}"/>
              </a:ext>
            </a:extLst>
          </p:cNvPr>
          <p:cNvSpPr txBox="1"/>
          <p:nvPr/>
        </p:nvSpPr>
        <p:spPr>
          <a:xfrm>
            <a:off x="81257" y="4451497"/>
            <a:ext cx="8677643" cy="400110"/>
          </a:xfrm>
          <a:prstGeom prst="rect">
            <a:avLst/>
          </a:prstGeom>
          <a:noFill/>
        </p:spPr>
        <p:txBody>
          <a:bodyPr wrap="square">
            <a:spAutoFit/>
          </a:bodyPr>
          <a:lstStyle/>
          <a:p>
            <a:pPr marL="285750" indent="-285750">
              <a:buFont typeface="Arial" panose="020B0604020202020204" pitchFamily="34" charset="0"/>
              <a:buChar char="•"/>
            </a:pPr>
            <a:r>
              <a:rPr lang="en-GB" sz="2000" dirty="0"/>
              <a:t>Events trigger event handlers that respond to the event.</a:t>
            </a:r>
          </a:p>
        </p:txBody>
      </p:sp>
      <p:sp>
        <p:nvSpPr>
          <p:cNvPr id="43" name="TextBox 42">
            <a:extLst>
              <a:ext uri="{FF2B5EF4-FFF2-40B4-BE49-F238E27FC236}">
                <a16:creationId xmlns:a16="http://schemas.microsoft.com/office/drawing/2014/main" id="{F23D0C13-702F-C7BC-9482-3C8E9312316F}"/>
              </a:ext>
            </a:extLst>
          </p:cNvPr>
          <p:cNvSpPr txBox="1"/>
          <p:nvPr/>
        </p:nvSpPr>
        <p:spPr>
          <a:xfrm>
            <a:off x="108856" y="4942655"/>
            <a:ext cx="10254344" cy="400110"/>
          </a:xfrm>
          <a:prstGeom prst="rect">
            <a:avLst/>
          </a:prstGeom>
          <a:noFill/>
        </p:spPr>
        <p:txBody>
          <a:bodyPr wrap="square">
            <a:spAutoFit/>
          </a:bodyPr>
          <a:lstStyle/>
          <a:p>
            <a:pPr marL="285750" indent="-285750">
              <a:buFont typeface="Arial" panose="020B0604020202020204" pitchFamily="34" charset="0"/>
              <a:buChar char="•"/>
            </a:pPr>
            <a:r>
              <a:rPr lang="en-GB" sz="2000" dirty="0"/>
              <a:t>For each widget there is a function called bind that links the event handler to the event.</a:t>
            </a:r>
          </a:p>
        </p:txBody>
      </p:sp>
      <p:grpSp>
        <p:nvGrpSpPr>
          <p:cNvPr id="53" name="Group 52">
            <a:extLst>
              <a:ext uri="{FF2B5EF4-FFF2-40B4-BE49-F238E27FC236}">
                <a16:creationId xmlns:a16="http://schemas.microsoft.com/office/drawing/2014/main" id="{3D774556-B1E4-C3E6-D527-E79A508D1CD2}"/>
              </a:ext>
            </a:extLst>
          </p:cNvPr>
          <p:cNvGrpSpPr/>
          <p:nvPr/>
        </p:nvGrpSpPr>
        <p:grpSpPr>
          <a:xfrm>
            <a:off x="3089297" y="5572049"/>
            <a:ext cx="5253240" cy="1160303"/>
            <a:chOff x="3118172" y="5476504"/>
            <a:chExt cx="5253240" cy="1160303"/>
          </a:xfrm>
        </p:grpSpPr>
        <p:grpSp>
          <p:nvGrpSpPr>
            <p:cNvPr id="51" name="Group 50">
              <a:extLst>
                <a:ext uri="{FF2B5EF4-FFF2-40B4-BE49-F238E27FC236}">
                  <a16:creationId xmlns:a16="http://schemas.microsoft.com/office/drawing/2014/main" id="{9E482672-9521-1F07-A807-0D7443A6B6BF}"/>
                </a:ext>
              </a:extLst>
            </p:cNvPr>
            <p:cNvGrpSpPr/>
            <p:nvPr/>
          </p:nvGrpSpPr>
          <p:grpSpPr>
            <a:xfrm>
              <a:off x="3118172" y="5476504"/>
              <a:ext cx="5253240" cy="1160303"/>
              <a:chOff x="3368429" y="5652916"/>
              <a:chExt cx="5253240" cy="1160303"/>
            </a:xfrm>
          </p:grpSpPr>
          <p:grpSp>
            <p:nvGrpSpPr>
              <p:cNvPr id="44" name="Group 43">
                <a:extLst>
                  <a:ext uri="{FF2B5EF4-FFF2-40B4-BE49-F238E27FC236}">
                    <a16:creationId xmlns:a16="http://schemas.microsoft.com/office/drawing/2014/main" id="{D4965972-C0A6-E740-0E27-76303C1DDA53}"/>
                  </a:ext>
                </a:extLst>
              </p:cNvPr>
              <p:cNvGrpSpPr/>
              <p:nvPr/>
            </p:nvGrpSpPr>
            <p:grpSpPr>
              <a:xfrm>
                <a:off x="3368429" y="5652916"/>
                <a:ext cx="5253240" cy="1160303"/>
                <a:chOff x="935421" y="5709952"/>
                <a:chExt cx="5253240" cy="1160303"/>
              </a:xfrm>
              <a:solidFill>
                <a:schemeClr val="accent2">
                  <a:lumMod val="20000"/>
                  <a:lumOff val="80000"/>
                </a:schemeClr>
              </a:solidFill>
            </p:grpSpPr>
            <p:grpSp>
              <p:nvGrpSpPr>
                <p:cNvPr id="45" name="Group 44">
                  <a:extLst>
                    <a:ext uri="{FF2B5EF4-FFF2-40B4-BE49-F238E27FC236}">
                      <a16:creationId xmlns:a16="http://schemas.microsoft.com/office/drawing/2014/main" id="{AA7E68A0-3919-1C86-A0CC-6EF3E2A99EF6}"/>
                    </a:ext>
                  </a:extLst>
                </p:cNvPr>
                <p:cNvGrpSpPr/>
                <p:nvPr/>
              </p:nvGrpSpPr>
              <p:grpSpPr>
                <a:xfrm>
                  <a:off x="935421" y="5709952"/>
                  <a:ext cx="5253240" cy="1160303"/>
                  <a:chOff x="935421" y="5709952"/>
                  <a:chExt cx="3184634" cy="1160303"/>
                </a:xfrm>
                <a:grpFill/>
              </p:grpSpPr>
              <p:sp>
                <p:nvSpPr>
                  <p:cNvPr id="48" name="Rounded Rectangle 47">
                    <a:extLst>
                      <a:ext uri="{FF2B5EF4-FFF2-40B4-BE49-F238E27FC236}">
                        <a16:creationId xmlns:a16="http://schemas.microsoft.com/office/drawing/2014/main" id="{4E9B8008-9451-14CA-270A-9125095FF4BF}"/>
                      </a:ext>
                    </a:extLst>
                  </p:cNvPr>
                  <p:cNvSpPr/>
                  <p:nvPr/>
                </p:nvSpPr>
                <p:spPr>
                  <a:xfrm>
                    <a:off x="935421" y="5709952"/>
                    <a:ext cx="3184634" cy="1160303"/>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9" name="Straight Connector 48">
                    <a:extLst>
                      <a:ext uri="{FF2B5EF4-FFF2-40B4-BE49-F238E27FC236}">
                        <a16:creationId xmlns:a16="http://schemas.microsoft.com/office/drawing/2014/main" id="{226CF012-C26B-C02D-19F8-E7EF3BBEF21D}"/>
                      </a:ext>
                    </a:extLst>
                  </p:cNvPr>
                  <p:cNvCxnSpPr>
                    <a:cxnSpLocks/>
                  </p:cNvCxnSpPr>
                  <p:nvPr/>
                </p:nvCxnSpPr>
                <p:spPr>
                  <a:xfrm>
                    <a:off x="967280" y="6110570"/>
                    <a:ext cx="3140033" cy="0"/>
                  </a:xfrm>
                  <a:prstGeom prst="line">
                    <a:avLst/>
                  </a:prstGeom>
                  <a:grpFill/>
                </p:spPr>
                <p:style>
                  <a:lnRef idx="3">
                    <a:schemeClr val="dk1"/>
                  </a:lnRef>
                  <a:fillRef idx="0">
                    <a:schemeClr val="dk1"/>
                  </a:fillRef>
                  <a:effectRef idx="2">
                    <a:schemeClr val="dk1"/>
                  </a:effectRef>
                  <a:fontRef idx="minor">
                    <a:schemeClr val="tx1"/>
                  </a:fontRef>
                </p:style>
              </p:cxnSp>
            </p:grpSp>
            <p:sp>
              <p:nvSpPr>
                <p:cNvPr id="47" name="TextBox 46">
                  <a:extLst>
                    <a:ext uri="{FF2B5EF4-FFF2-40B4-BE49-F238E27FC236}">
                      <a16:creationId xmlns:a16="http://schemas.microsoft.com/office/drawing/2014/main" id="{C2547919-C7A2-0602-E178-AD4EECB548EC}"/>
                    </a:ext>
                  </a:extLst>
                </p:cNvPr>
                <p:cNvSpPr txBox="1"/>
                <p:nvPr/>
              </p:nvSpPr>
              <p:spPr>
                <a:xfrm>
                  <a:off x="2405903" y="5730973"/>
                  <a:ext cx="2805296" cy="369332"/>
                </a:xfrm>
                <a:prstGeom prst="rect">
                  <a:avLst/>
                </a:prstGeom>
                <a:grpFill/>
              </p:spPr>
              <p:txBody>
                <a:bodyPr wrap="square" rtlCol="0">
                  <a:spAutoFit/>
                </a:bodyPr>
                <a:lstStyle/>
                <a:p>
                  <a:r>
                    <a:rPr lang="en-US" b="1" dirty="0" err="1"/>
                    <a:t>my_first_tkinter_app.py</a:t>
                  </a:r>
                  <a:endParaRPr lang="en-US" b="1" dirty="0"/>
                </a:p>
              </p:txBody>
            </p:sp>
          </p:grpSp>
          <p:sp>
            <p:nvSpPr>
              <p:cNvPr id="50" name="TextBox 49">
                <a:extLst>
                  <a:ext uri="{FF2B5EF4-FFF2-40B4-BE49-F238E27FC236}">
                    <a16:creationId xmlns:a16="http://schemas.microsoft.com/office/drawing/2014/main" id="{FE6BE793-7F50-A6D6-D9AD-7BD371897149}"/>
                  </a:ext>
                </a:extLst>
              </p:cNvPr>
              <p:cNvSpPr txBox="1"/>
              <p:nvPr/>
            </p:nvSpPr>
            <p:spPr>
              <a:xfrm>
                <a:off x="3413780" y="6443887"/>
                <a:ext cx="5162537" cy="369332"/>
              </a:xfrm>
              <a:prstGeom prst="rect">
                <a:avLst/>
              </a:prstGeom>
              <a:solidFill>
                <a:schemeClr val="accent2">
                  <a:lumMod val="20000"/>
                  <a:lumOff val="80000"/>
                </a:schemeClr>
              </a:solidFill>
            </p:spPr>
            <p:txBody>
              <a:bodyPr wrap="square" rtlCol="0">
                <a:spAutoFit/>
              </a:bodyPr>
              <a:lstStyle/>
              <a:p>
                <a:r>
                  <a:rPr lang="en-US" dirty="0" err="1"/>
                  <a:t>root.bind</a:t>
                </a:r>
                <a:r>
                  <a:rPr lang="en-US" dirty="0"/>
                  <a:t>(‘&lt;Return&gt;’, submit)</a:t>
                </a:r>
              </a:p>
            </p:txBody>
          </p:sp>
        </p:grpSp>
        <p:sp>
          <p:nvSpPr>
            <p:cNvPr id="52" name="TextBox 51">
              <a:extLst>
                <a:ext uri="{FF2B5EF4-FFF2-40B4-BE49-F238E27FC236}">
                  <a16:creationId xmlns:a16="http://schemas.microsoft.com/office/drawing/2014/main" id="{7E50D46E-2F51-C98D-57F2-E8867FFA1470}"/>
                </a:ext>
              </a:extLst>
            </p:cNvPr>
            <p:cNvSpPr txBox="1"/>
            <p:nvPr/>
          </p:nvSpPr>
          <p:spPr>
            <a:xfrm>
              <a:off x="3179290" y="5934170"/>
              <a:ext cx="5162537" cy="369332"/>
            </a:xfrm>
            <a:prstGeom prst="rect">
              <a:avLst/>
            </a:prstGeom>
            <a:solidFill>
              <a:schemeClr val="accent2">
                <a:lumMod val="20000"/>
                <a:lumOff val="80000"/>
              </a:schemeClr>
            </a:solidFill>
          </p:spPr>
          <p:txBody>
            <a:bodyPr wrap="square" rtlCol="0">
              <a:spAutoFit/>
            </a:bodyPr>
            <a:lstStyle/>
            <a:p>
              <a:r>
                <a:rPr lang="en-US" dirty="0"/>
                <a:t>#When you hit enter, the submit event hand is called.</a:t>
              </a:r>
            </a:p>
          </p:txBody>
        </p:sp>
      </p:grpSp>
      <p:pic>
        <p:nvPicPr>
          <p:cNvPr id="2" name="Picture 1">
            <a:extLst>
              <a:ext uri="{FF2B5EF4-FFF2-40B4-BE49-F238E27FC236}">
                <a16:creationId xmlns:a16="http://schemas.microsoft.com/office/drawing/2014/main" id="{5E493339-D6FC-BF3A-8B5E-B23DAE0D524C}"/>
              </a:ext>
            </a:extLst>
          </p:cNvPr>
          <p:cNvPicPr>
            <a:picLocks noChangeAspect="1"/>
          </p:cNvPicPr>
          <p:nvPr/>
        </p:nvPicPr>
        <p:blipFill>
          <a:blip r:embed="rId6"/>
          <a:stretch>
            <a:fillRect/>
          </a:stretch>
        </p:blipFill>
        <p:spPr>
          <a:xfrm>
            <a:off x="8963820" y="3886830"/>
            <a:ext cx="3065841" cy="510974"/>
          </a:xfrm>
          <a:prstGeom prst="rect">
            <a:avLst/>
          </a:prstGeom>
        </p:spPr>
      </p:pic>
      <p:sp>
        <p:nvSpPr>
          <p:cNvPr id="5" name="TextBox 4">
            <a:extLst>
              <a:ext uri="{FF2B5EF4-FFF2-40B4-BE49-F238E27FC236}">
                <a16:creationId xmlns:a16="http://schemas.microsoft.com/office/drawing/2014/main" id="{DA0618B1-15D5-D49A-07F7-879706776AC7}"/>
              </a:ext>
            </a:extLst>
          </p:cNvPr>
          <p:cNvSpPr txBox="1"/>
          <p:nvPr/>
        </p:nvSpPr>
        <p:spPr>
          <a:xfrm>
            <a:off x="9820465" y="4440689"/>
            <a:ext cx="1295226" cy="369332"/>
          </a:xfrm>
          <a:prstGeom prst="rect">
            <a:avLst/>
          </a:prstGeom>
          <a:noFill/>
        </p:spPr>
        <p:txBody>
          <a:bodyPr wrap="none" rtlCol="0">
            <a:spAutoFit/>
          </a:bodyPr>
          <a:lstStyle/>
          <a:p>
            <a:r>
              <a:rPr lang="en-US" dirty="0" err="1"/>
              <a:t>Progressbar</a:t>
            </a:r>
            <a:endParaRPr lang="en-US" dirty="0"/>
          </a:p>
        </p:txBody>
      </p:sp>
    </p:spTree>
    <p:extLst>
      <p:ext uri="{BB962C8B-B14F-4D97-AF65-F5344CB8AC3E}">
        <p14:creationId xmlns:p14="http://schemas.microsoft.com/office/powerpoint/2010/main" val="2186598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735A3-6D37-C7DE-2B2E-ED2B56A152C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3DADC0-F5F6-9E46-4039-F8E58BF4F93A}"/>
              </a:ext>
            </a:extLst>
          </p:cNvPr>
          <p:cNvSpPr>
            <a:spLocks noGrp="1"/>
          </p:cNvSpPr>
          <p:nvPr>
            <p:ph type="sldNum" sz="quarter" idx="12"/>
          </p:nvPr>
        </p:nvSpPr>
        <p:spPr/>
        <p:txBody>
          <a:bodyPr/>
          <a:lstStyle/>
          <a:p>
            <a:fld id="{039594E2-DD67-8748-9F72-46C8CFC01FDA}" type="slidenum">
              <a:rPr lang="en-US" smtClean="0"/>
              <a:t>8</a:t>
            </a:fld>
            <a:endParaRPr lang="en-US"/>
          </a:p>
        </p:txBody>
      </p:sp>
      <p:sp>
        <p:nvSpPr>
          <p:cNvPr id="4" name="Title 3">
            <a:extLst>
              <a:ext uri="{FF2B5EF4-FFF2-40B4-BE49-F238E27FC236}">
                <a16:creationId xmlns:a16="http://schemas.microsoft.com/office/drawing/2014/main" id="{15EA85B9-64F1-8190-F40A-EC2D4418596A}"/>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Adding widgets to the GUI</a:t>
            </a:r>
          </a:p>
        </p:txBody>
      </p:sp>
      <p:grpSp>
        <p:nvGrpSpPr>
          <p:cNvPr id="10" name="Group 9">
            <a:extLst>
              <a:ext uri="{FF2B5EF4-FFF2-40B4-BE49-F238E27FC236}">
                <a16:creationId xmlns:a16="http://schemas.microsoft.com/office/drawing/2014/main" id="{1B02F6E7-98CB-14A9-7B0A-839A3CFDA5D0}"/>
              </a:ext>
            </a:extLst>
          </p:cNvPr>
          <p:cNvGrpSpPr/>
          <p:nvPr/>
        </p:nvGrpSpPr>
        <p:grpSpPr>
          <a:xfrm>
            <a:off x="127913" y="991334"/>
            <a:ext cx="5398728" cy="5790299"/>
            <a:chOff x="935419" y="4772689"/>
            <a:chExt cx="5398728" cy="5790299"/>
          </a:xfrm>
          <a:solidFill>
            <a:schemeClr val="accent2">
              <a:lumMod val="20000"/>
              <a:lumOff val="80000"/>
            </a:schemeClr>
          </a:solidFill>
        </p:grpSpPr>
        <p:grpSp>
          <p:nvGrpSpPr>
            <p:cNvPr id="11" name="Group 10">
              <a:extLst>
                <a:ext uri="{FF2B5EF4-FFF2-40B4-BE49-F238E27FC236}">
                  <a16:creationId xmlns:a16="http://schemas.microsoft.com/office/drawing/2014/main" id="{70C46B8C-9F4A-F0C7-BC15-B7FE9205D670}"/>
                </a:ext>
              </a:extLst>
            </p:cNvPr>
            <p:cNvGrpSpPr/>
            <p:nvPr/>
          </p:nvGrpSpPr>
          <p:grpSpPr>
            <a:xfrm>
              <a:off x="935419" y="4772689"/>
              <a:ext cx="5398728" cy="5790299"/>
              <a:chOff x="935420" y="4772689"/>
              <a:chExt cx="3272832" cy="5790299"/>
            </a:xfrm>
            <a:grpFill/>
          </p:grpSpPr>
          <p:sp>
            <p:nvSpPr>
              <p:cNvPr id="14" name="Rounded Rectangle 13">
                <a:extLst>
                  <a:ext uri="{FF2B5EF4-FFF2-40B4-BE49-F238E27FC236}">
                    <a16:creationId xmlns:a16="http://schemas.microsoft.com/office/drawing/2014/main" id="{5BB60936-2AAA-3DA1-DF4E-58F9CF9E49DC}"/>
                  </a:ext>
                </a:extLst>
              </p:cNvPr>
              <p:cNvSpPr/>
              <p:nvPr/>
            </p:nvSpPr>
            <p:spPr>
              <a:xfrm>
                <a:off x="935420" y="4772689"/>
                <a:ext cx="3272832" cy="5790299"/>
              </a:xfrm>
              <a:prstGeom prst="roundRect">
                <a:avLst>
                  <a:gd name="adj" fmla="val 2324"/>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A309D1F7-E520-8B6D-378E-E01548E090EF}"/>
                  </a:ext>
                </a:extLst>
              </p:cNvPr>
              <p:cNvCxnSpPr>
                <a:cxnSpLocks/>
              </p:cNvCxnSpPr>
              <p:nvPr/>
            </p:nvCxnSpPr>
            <p:spPr>
              <a:xfrm>
                <a:off x="935421" y="5253105"/>
                <a:ext cx="3272831" cy="0"/>
              </a:xfrm>
              <a:prstGeom prst="line">
                <a:avLst/>
              </a:prstGeom>
              <a:grpFill/>
            </p:spPr>
            <p:style>
              <a:lnRef idx="3">
                <a:schemeClr val="dk1"/>
              </a:lnRef>
              <a:fillRef idx="0">
                <a:schemeClr val="dk1"/>
              </a:fillRef>
              <a:effectRef idx="2">
                <a:schemeClr val="dk1"/>
              </a:effectRef>
              <a:fontRef idx="minor">
                <a:schemeClr val="tx1"/>
              </a:fontRef>
            </p:style>
          </p:cxnSp>
        </p:grpSp>
        <p:sp>
          <p:nvSpPr>
            <p:cNvPr id="12" name="TextBox 11">
              <a:extLst>
                <a:ext uri="{FF2B5EF4-FFF2-40B4-BE49-F238E27FC236}">
                  <a16:creationId xmlns:a16="http://schemas.microsoft.com/office/drawing/2014/main" id="{66B7D889-1609-1527-1167-00787C7B57D9}"/>
                </a:ext>
              </a:extLst>
            </p:cNvPr>
            <p:cNvSpPr txBox="1"/>
            <p:nvPr/>
          </p:nvSpPr>
          <p:spPr>
            <a:xfrm>
              <a:off x="987375" y="5295987"/>
              <a:ext cx="5315825" cy="5262979"/>
            </a:xfrm>
            <a:prstGeom prst="rect">
              <a:avLst/>
            </a:prstGeom>
            <a:grpFill/>
          </p:spPr>
          <p:txBody>
            <a:bodyPr wrap="square" rtlCol="0">
              <a:spAutoFit/>
            </a:bodyPr>
            <a:lstStyle/>
            <a:p>
              <a:r>
                <a:rPr lang="en-US" sz="1200" dirty="0"/>
                <a:t>import </a:t>
              </a:r>
              <a:r>
                <a:rPr lang="en-US" sz="1200" dirty="0" err="1"/>
                <a:t>tkinter</a:t>
              </a:r>
              <a:r>
                <a:rPr lang="en-US" sz="1200" dirty="0"/>
                <a:t> as </a:t>
              </a:r>
              <a:r>
                <a:rPr lang="en-US" sz="1200" dirty="0" err="1"/>
                <a:t>tk</a:t>
              </a:r>
              <a:endParaRPr lang="en-US" sz="1200" dirty="0"/>
            </a:p>
            <a:p>
              <a:endParaRPr lang="en-US" sz="1200" dirty="0"/>
            </a:p>
            <a:p>
              <a:r>
                <a:rPr lang="en-US" sz="1200" dirty="0"/>
                <a:t>if __name__ == ‘__main__’:</a:t>
              </a:r>
            </a:p>
            <a:p>
              <a:r>
                <a:rPr lang="en-US" sz="1200" dirty="0"/>
                <a:t>	root = </a:t>
              </a:r>
              <a:r>
                <a:rPr lang="en-US" sz="1200" dirty="0" err="1"/>
                <a:t>tk.Tk</a:t>
              </a:r>
              <a:r>
                <a:rPr lang="en-US" sz="1200" dirty="0"/>
                <a:t>()</a:t>
              </a:r>
            </a:p>
            <a:p>
              <a:r>
                <a:rPr lang="en-US" sz="1200" dirty="0"/>
                <a:t>	</a:t>
              </a:r>
              <a:r>
                <a:rPr lang="en-US" sz="1200" dirty="0" err="1"/>
                <a:t>root.title</a:t>
              </a:r>
              <a:r>
                <a:rPr lang="en-US" sz="1200" dirty="0"/>
                <a:t>(‘My first GUI’)</a:t>
              </a:r>
            </a:p>
            <a:p>
              <a:r>
                <a:rPr lang="en-US" sz="1200" dirty="0"/>
                <a:t>	</a:t>
              </a:r>
              <a:r>
                <a:rPr lang="en-US" sz="1200" dirty="0" err="1"/>
                <a:t>root.resizable</a:t>
              </a:r>
              <a:r>
                <a:rPr lang="en-US" sz="1200" dirty="0"/>
                <a:t>(False, False)</a:t>
              </a:r>
            </a:p>
            <a:p>
              <a:r>
                <a:rPr lang="en-US" sz="1200" dirty="0"/>
                <a:t>	</a:t>
              </a:r>
              <a:r>
                <a:rPr lang="en-US" sz="1200" dirty="0" err="1"/>
                <a:t>root.geometry</a:t>
              </a:r>
              <a:r>
                <a:rPr lang="en-US" sz="1200" dirty="0"/>
                <a:t>(‘450x200’)</a:t>
              </a:r>
            </a:p>
            <a:p>
              <a:endParaRPr lang="en-US" sz="1200" dirty="0"/>
            </a:p>
            <a:p>
              <a:r>
                <a:rPr lang="en-US" sz="1200" dirty="0"/>
                <a:t>	frame = </a:t>
              </a:r>
              <a:r>
                <a:rPr lang="en-US" sz="1200" dirty="0" err="1"/>
                <a:t>tk.Frame</a:t>
              </a:r>
              <a:r>
                <a:rPr lang="en-US" sz="1200" dirty="0"/>
                <a:t>(</a:t>
              </a:r>
              <a:r>
                <a:rPr lang="en-US" sz="1200" b="0" dirty="0">
                  <a:effectLst/>
                  <a:latin typeface="Calibri" panose="020F0502020204030204" pitchFamily="34" charset="0"/>
                  <a:cs typeface="Calibri" panose="020F0502020204030204" pitchFamily="34" charset="0"/>
                </a:rPr>
                <a:t>root, </a:t>
              </a:r>
              <a:r>
                <a:rPr lang="en-US" sz="1200" b="0" dirty="0" err="1">
                  <a:effectLst/>
                  <a:latin typeface="Calibri" panose="020F0502020204030204" pitchFamily="34" charset="0"/>
                  <a:cs typeface="Calibri" panose="020F0502020204030204" pitchFamily="34" charset="0"/>
                </a:rPr>
                <a:t>bg</a:t>
              </a:r>
              <a:r>
                <a:rPr lang="en-US" sz="1200" b="0" dirty="0">
                  <a:effectLst/>
                  <a:latin typeface="Calibri" panose="020F0502020204030204" pitchFamily="34" charset="0"/>
                  <a:cs typeface="Calibri" panose="020F0502020204030204" pitchFamily="34" charset="0"/>
                </a:rPr>
                <a:t>='white', bd=4, relief='ridge’, height=50, 		width=450)</a:t>
              </a:r>
            </a:p>
            <a:p>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frame.grid</a:t>
              </a:r>
              <a:r>
                <a:rPr lang="en-US" sz="1200" dirty="0">
                  <a:latin typeface="Calibri" panose="020F0502020204030204" pitchFamily="34" charset="0"/>
                  <a:cs typeface="Calibri" panose="020F0502020204030204" pitchFamily="34" charset="0"/>
                </a:rPr>
                <a:t>()</a:t>
              </a:r>
            </a:p>
            <a:p>
              <a:r>
                <a:rPr lang="en-US" sz="1200" b="0" dirty="0">
                  <a:effectLst/>
                  <a:latin typeface="Calibri" panose="020F0502020204030204" pitchFamily="34" charset="0"/>
                  <a:cs typeface="Calibri" panose="020F0502020204030204" pitchFamily="34" charset="0"/>
                </a:rPr>
                <a:t>	</a:t>
              </a:r>
              <a:r>
                <a:rPr lang="en-US" sz="1200" b="0" dirty="0" err="1">
                  <a:effectLst/>
                  <a:latin typeface="Calibri" panose="020F0502020204030204" pitchFamily="34" charset="0"/>
                  <a:cs typeface="Calibri" panose="020F0502020204030204" pitchFamily="34" charset="0"/>
                </a:rPr>
                <a:t>frame</a:t>
              </a:r>
              <a:r>
                <a:rPr lang="en-US" sz="1200" dirty="0" err="1">
                  <a:latin typeface="Calibri" panose="020F0502020204030204" pitchFamily="34" charset="0"/>
                  <a:cs typeface="Calibri" panose="020F0502020204030204" pitchFamily="34" charset="0"/>
                </a:rPr>
                <a:t>.grid_propagate</a:t>
              </a:r>
              <a:r>
                <a:rPr lang="en-US" sz="1200" dirty="0">
                  <a:latin typeface="Calibri" panose="020F0502020204030204" pitchFamily="34" charset="0"/>
                  <a:cs typeface="Calibri" panose="020F0502020204030204" pitchFamily="34" charset="0"/>
                </a:rPr>
                <a:t>(0)</a:t>
              </a:r>
            </a:p>
            <a:p>
              <a:endParaRPr lang="en-US" sz="1200" b="0" dirty="0">
                <a:effectLst/>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fn_label</a:t>
              </a:r>
              <a:r>
                <a:rPr lang="en-US" sz="1200" dirty="0">
                  <a:latin typeface="Calibri" panose="020F0502020204030204" pitchFamily="34" charset="0"/>
                  <a:cs typeface="Calibri" panose="020F0502020204030204" pitchFamily="34" charset="0"/>
                </a:rPr>
                <a:t> = </a:t>
              </a:r>
              <a:r>
                <a:rPr lang="en-US" sz="1200" dirty="0" err="1">
                  <a:latin typeface="Calibri" panose="020F0502020204030204" pitchFamily="34" charset="0"/>
                  <a:cs typeface="Calibri" panose="020F0502020204030204" pitchFamily="34" charset="0"/>
                </a:rPr>
                <a:t>tk.Label</a:t>
              </a:r>
              <a:r>
                <a:rPr lang="en-US" sz="1200" dirty="0">
                  <a:latin typeface="Calibri" panose="020F0502020204030204" pitchFamily="34" charset="0"/>
                  <a:cs typeface="Calibri" panose="020F0502020204030204" pitchFamily="34" charset="0"/>
                </a:rPr>
                <a:t>(frame, </a:t>
              </a:r>
              <a:r>
                <a:rPr lang="en-US" sz="1200" dirty="0" err="1">
                  <a:latin typeface="Calibri" panose="020F0502020204030204" pitchFamily="34" charset="0"/>
                  <a:cs typeface="Calibri" panose="020F0502020204030204" pitchFamily="34" charset="0"/>
                </a:rPr>
                <a:t>fg</a:t>
              </a:r>
              <a:r>
                <a:rPr lang="en-US" sz="1200" dirty="0">
                  <a:latin typeface="Calibri" panose="020F0502020204030204" pitchFamily="34" charset="0"/>
                  <a:cs typeface="Calibri" panose="020F0502020204030204" pitchFamily="34" charset="0"/>
                </a:rPr>
                <a:t>=‘black’, </a:t>
              </a:r>
              <a:r>
                <a:rPr lang="en-US" sz="1200" dirty="0" err="1">
                  <a:latin typeface="Calibri" panose="020F0502020204030204" pitchFamily="34" charset="0"/>
                  <a:cs typeface="Calibri" panose="020F0502020204030204" pitchFamily="34" charset="0"/>
                </a:rPr>
                <a:t>bg</a:t>
              </a:r>
              <a:r>
                <a:rPr lang="en-US" sz="1200" dirty="0">
                  <a:latin typeface="Calibri" panose="020F0502020204030204" pitchFamily="34" charset="0"/>
                  <a:cs typeface="Calibri" panose="020F0502020204030204" pitchFamily="34" charset="0"/>
                </a:rPr>
                <a:t>=‘white’, text=‘First Name:’)</a:t>
              </a:r>
            </a:p>
            <a:p>
              <a:r>
                <a:rPr lang="en-US" sz="1200" b="0" dirty="0">
                  <a:effectLst/>
                  <a:latin typeface="Calibri" panose="020F0502020204030204" pitchFamily="34" charset="0"/>
                  <a:cs typeface="Calibri" panose="020F0502020204030204" pitchFamily="34" charset="0"/>
                </a:rPr>
                <a:t>	</a:t>
              </a:r>
              <a:r>
                <a:rPr lang="en-US" sz="1200" b="0" dirty="0" err="1">
                  <a:effectLst/>
                  <a:latin typeface="Calibri" panose="020F0502020204030204" pitchFamily="34" charset="0"/>
                  <a:cs typeface="Calibri" panose="020F0502020204030204" pitchFamily="34" charset="0"/>
                </a:rPr>
                <a:t>fn_lablel.grid</a:t>
              </a:r>
              <a:r>
                <a:rPr lang="en-US" sz="1200" dirty="0">
                  <a:latin typeface="Calibri" panose="020F0502020204030204" pitchFamily="34" charset="0"/>
                  <a:cs typeface="Calibri" panose="020F0502020204030204" pitchFamily="34" charset="0"/>
                </a:rPr>
                <a:t>(row=0, column=0, </a:t>
              </a:r>
              <a:r>
                <a:rPr lang="en-US" sz="1200" dirty="0" err="1">
                  <a:latin typeface="Calibri" panose="020F0502020204030204" pitchFamily="34" charset="0"/>
                  <a:cs typeface="Calibri" panose="020F0502020204030204" pitchFamily="34" charset="0"/>
                </a:rPr>
                <a:t>padx</a:t>
              </a:r>
              <a:r>
                <a:rPr lang="en-US" sz="1200" dirty="0">
                  <a:latin typeface="Calibri" panose="020F0502020204030204" pitchFamily="34" charset="0"/>
                  <a:cs typeface="Calibri" panose="020F0502020204030204" pitchFamily="34" charset="0"/>
                </a:rPr>
                <a:t>=10, </a:t>
              </a:r>
              <a:r>
                <a:rPr lang="en-US" sz="1200" dirty="0" err="1">
                  <a:latin typeface="Calibri" panose="020F0502020204030204" pitchFamily="34" charset="0"/>
                  <a:cs typeface="Calibri" panose="020F0502020204030204" pitchFamily="34" charset="0"/>
                </a:rPr>
                <a:t>pady</a:t>
              </a:r>
              <a:r>
                <a:rPr lang="en-US" sz="1200" dirty="0">
                  <a:latin typeface="Calibri" panose="020F0502020204030204" pitchFamily="34" charset="0"/>
                  <a:cs typeface="Calibri" panose="020F0502020204030204" pitchFamily="34" charset="0"/>
                </a:rPr>
                <a:t>=10)</a:t>
              </a:r>
            </a:p>
            <a:p>
              <a:r>
                <a:rPr lang="en-US" sz="1200" dirty="0">
                  <a:latin typeface="Calibri" panose="020F0502020204030204" pitchFamily="34" charset="0"/>
                  <a:cs typeface="Calibri" panose="020F0502020204030204" pitchFamily="34" charset="0"/>
                </a:rPr>
                <a:t>	</a:t>
              </a:r>
            </a:p>
            <a:p>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fn</a:t>
              </a:r>
              <a:r>
                <a:rPr lang="en-US" sz="1200" dirty="0">
                  <a:latin typeface="Calibri" panose="020F0502020204030204" pitchFamily="34" charset="0"/>
                  <a:cs typeface="Calibri" panose="020F0502020204030204" pitchFamily="34" charset="0"/>
                </a:rPr>
                <a:t> = </a:t>
              </a:r>
              <a:r>
                <a:rPr lang="en-US" sz="1200" dirty="0" err="1">
                  <a:latin typeface="Calibri" panose="020F0502020204030204" pitchFamily="34" charset="0"/>
                  <a:cs typeface="Calibri" panose="020F0502020204030204" pitchFamily="34" charset="0"/>
                </a:rPr>
                <a:t>tk.StringVar</a:t>
              </a:r>
              <a:r>
                <a:rPr lang="en-US" sz="1200" dirty="0">
                  <a:latin typeface="Calibri" panose="020F0502020204030204" pitchFamily="34" charset="0"/>
                  <a:cs typeface="Calibri" panose="020F0502020204030204" pitchFamily="34" charset="0"/>
                </a:rPr>
                <a:t>()</a:t>
              </a:r>
            </a:p>
            <a:p>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fn_entry</a:t>
              </a:r>
              <a:r>
                <a:rPr lang="en-US" sz="1200" dirty="0">
                  <a:latin typeface="Calibri" panose="020F0502020204030204" pitchFamily="34" charset="0"/>
                  <a:cs typeface="Calibri" panose="020F0502020204030204" pitchFamily="34" charset="0"/>
                </a:rPr>
                <a:t> = </a:t>
              </a:r>
              <a:r>
                <a:rPr lang="en-US" sz="1200" dirty="0" err="1">
                  <a:latin typeface="Calibri" panose="020F0502020204030204" pitchFamily="34" charset="0"/>
                  <a:cs typeface="Calibri" panose="020F0502020204030204" pitchFamily="34" charset="0"/>
                </a:rPr>
                <a:t>tk.Entry</a:t>
              </a:r>
              <a:r>
                <a:rPr lang="en-US" sz="1200" dirty="0">
                  <a:latin typeface="Calibri" panose="020F0502020204030204" pitchFamily="34" charset="0"/>
                  <a:cs typeface="Calibri" panose="020F0502020204030204" pitchFamily="34" charset="0"/>
                </a:rPr>
                <a:t>(frame, </a:t>
              </a:r>
              <a:r>
                <a:rPr lang="en-US" sz="1200" dirty="0" err="1">
                  <a:latin typeface="Calibri" panose="020F0502020204030204" pitchFamily="34" charset="0"/>
                  <a:cs typeface="Calibri" panose="020F0502020204030204" pitchFamily="34" charset="0"/>
                </a:rPr>
                <a:t>textvariable</a:t>
              </a:r>
              <a:r>
                <a:rPr lang="en-US" sz="1200" dirty="0">
                  <a:latin typeface="Calibri" panose="020F0502020204030204" pitchFamily="34" charset="0"/>
                  <a:cs typeface="Calibri" panose="020F0502020204030204" pitchFamily="34" charset="0"/>
                </a:rPr>
                <a:t>=</a:t>
              </a:r>
              <a:r>
                <a:rPr lang="en-US" sz="1200" dirty="0" err="1">
                  <a:latin typeface="Calibri" panose="020F0502020204030204" pitchFamily="34" charset="0"/>
                  <a:cs typeface="Calibri" panose="020F0502020204030204" pitchFamily="34" charset="0"/>
                </a:rPr>
                <a:t>fn</a:t>
              </a:r>
              <a:r>
                <a:rPr lang="en-US" sz="1200" dirty="0">
                  <a:latin typeface="Calibri" panose="020F0502020204030204" pitchFamily="34" charset="0"/>
                  <a:cs typeface="Calibri" panose="020F0502020204030204" pitchFamily="34" charset="0"/>
                </a:rPr>
                <a:t>, width=10)</a:t>
              </a:r>
            </a:p>
            <a:p>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fn_entry.grid</a:t>
              </a:r>
              <a:r>
                <a:rPr lang="en-US" sz="1200" dirty="0">
                  <a:latin typeface="Calibri" panose="020F0502020204030204" pitchFamily="34" charset="0"/>
                  <a:cs typeface="Calibri" panose="020F0502020204030204" pitchFamily="34" charset="0"/>
                </a:rPr>
                <a:t>(row=0, column=1)</a:t>
              </a:r>
            </a:p>
            <a:p>
              <a:r>
                <a:rPr lang="en-US" sz="1200" dirty="0">
                  <a:latin typeface="Calibri" panose="020F0502020204030204" pitchFamily="34" charset="0"/>
                  <a:cs typeface="Calibri" panose="020F0502020204030204" pitchFamily="34" charset="0"/>
                </a:rPr>
                <a:t>	</a:t>
              </a:r>
            </a:p>
            <a:p>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ln_label</a:t>
              </a:r>
              <a:r>
                <a:rPr lang="en-US" sz="1200" dirty="0">
                  <a:latin typeface="Calibri" panose="020F0502020204030204" pitchFamily="34" charset="0"/>
                  <a:cs typeface="Calibri" panose="020F0502020204030204" pitchFamily="34" charset="0"/>
                </a:rPr>
                <a:t> = </a:t>
              </a:r>
              <a:r>
                <a:rPr lang="en-US" sz="1200" dirty="0" err="1">
                  <a:latin typeface="Calibri" panose="020F0502020204030204" pitchFamily="34" charset="0"/>
                  <a:cs typeface="Calibri" panose="020F0502020204030204" pitchFamily="34" charset="0"/>
                </a:rPr>
                <a:t>tk.Label</a:t>
              </a:r>
              <a:r>
                <a:rPr lang="en-US" sz="1200" dirty="0">
                  <a:latin typeface="Calibri" panose="020F0502020204030204" pitchFamily="34" charset="0"/>
                  <a:cs typeface="Calibri" panose="020F0502020204030204" pitchFamily="34" charset="0"/>
                </a:rPr>
                <a:t>(frame, </a:t>
              </a:r>
              <a:r>
                <a:rPr lang="en-US" sz="1200" dirty="0" err="1">
                  <a:latin typeface="Calibri" panose="020F0502020204030204" pitchFamily="34" charset="0"/>
                  <a:cs typeface="Calibri" panose="020F0502020204030204" pitchFamily="34" charset="0"/>
                </a:rPr>
                <a:t>fg</a:t>
              </a:r>
              <a:r>
                <a:rPr lang="en-US" sz="1200" dirty="0">
                  <a:latin typeface="Calibri" panose="020F0502020204030204" pitchFamily="34" charset="0"/>
                  <a:cs typeface="Calibri" panose="020F0502020204030204" pitchFamily="34" charset="0"/>
                </a:rPr>
                <a:t>=‘black’, </a:t>
              </a:r>
              <a:r>
                <a:rPr lang="en-US" sz="1200" dirty="0" err="1">
                  <a:latin typeface="Calibri" panose="020F0502020204030204" pitchFamily="34" charset="0"/>
                  <a:cs typeface="Calibri" panose="020F0502020204030204" pitchFamily="34" charset="0"/>
                </a:rPr>
                <a:t>bg</a:t>
              </a:r>
              <a:r>
                <a:rPr lang="en-US" sz="1200" dirty="0">
                  <a:latin typeface="Calibri" panose="020F0502020204030204" pitchFamily="34" charset="0"/>
                  <a:cs typeface="Calibri" panose="020F0502020204030204" pitchFamily="34" charset="0"/>
                </a:rPr>
                <a:t>=‘white’, text=‘Last Name:’)</a:t>
              </a:r>
            </a:p>
            <a:p>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ln_label.grid</a:t>
              </a:r>
              <a:r>
                <a:rPr lang="en-US" sz="1200" dirty="0">
                  <a:latin typeface="Calibri" panose="020F0502020204030204" pitchFamily="34" charset="0"/>
                  <a:cs typeface="Calibri" panose="020F0502020204030204" pitchFamily="34" charset="0"/>
                </a:rPr>
                <a:t>(row=0, column=2, </a:t>
              </a:r>
              <a:r>
                <a:rPr lang="en-US" sz="1200" dirty="0" err="1">
                  <a:latin typeface="Calibri" panose="020F0502020204030204" pitchFamily="34" charset="0"/>
                  <a:cs typeface="Calibri" panose="020F0502020204030204" pitchFamily="34" charset="0"/>
                </a:rPr>
                <a:t>padx</a:t>
              </a:r>
              <a:r>
                <a:rPr lang="en-US" sz="1200" dirty="0">
                  <a:latin typeface="Calibri" panose="020F0502020204030204" pitchFamily="34" charset="0"/>
                  <a:cs typeface="Calibri" panose="020F0502020204030204" pitchFamily="34" charset="0"/>
                </a:rPr>
                <a:t>=10, </a:t>
              </a:r>
              <a:r>
                <a:rPr lang="en-US" sz="1200" dirty="0" err="1">
                  <a:latin typeface="Calibri" panose="020F0502020204030204" pitchFamily="34" charset="0"/>
                  <a:cs typeface="Calibri" panose="020F0502020204030204" pitchFamily="34" charset="0"/>
                </a:rPr>
                <a:t>pady</a:t>
              </a:r>
              <a:r>
                <a:rPr lang="en-US" sz="1200" dirty="0">
                  <a:latin typeface="Calibri" panose="020F0502020204030204" pitchFamily="34" charset="0"/>
                  <a:cs typeface="Calibri" panose="020F0502020204030204" pitchFamily="34" charset="0"/>
                </a:rPr>
                <a:t>=10)</a:t>
              </a:r>
            </a:p>
            <a:p>
              <a:endParaRPr lang="en-US"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	ln = </a:t>
              </a:r>
              <a:r>
                <a:rPr lang="en-US" sz="1200" dirty="0" err="1">
                  <a:latin typeface="Calibri" panose="020F0502020204030204" pitchFamily="34" charset="0"/>
                  <a:cs typeface="Calibri" panose="020F0502020204030204" pitchFamily="34" charset="0"/>
                </a:rPr>
                <a:t>tk.StringVar</a:t>
              </a:r>
              <a:r>
                <a:rPr lang="en-US" sz="1200" dirty="0">
                  <a:latin typeface="Calibri" panose="020F0502020204030204" pitchFamily="34" charset="0"/>
                  <a:cs typeface="Calibri" panose="020F0502020204030204" pitchFamily="34" charset="0"/>
                </a:rPr>
                <a:t>()</a:t>
              </a:r>
            </a:p>
            <a:p>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ln_entry</a:t>
              </a:r>
              <a:r>
                <a:rPr lang="en-US" sz="1200" dirty="0">
                  <a:latin typeface="Calibri" panose="020F0502020204030204" pitchFamily="34" charset="0"/>
                  <a:cs typeface="Calibri" panose="020F0502020204030204" pitchFamily="34" charset="0"/>
                </a:rPr>
                <a:t> = </a:t>
              </a:r>
              <a:r>
                <a:rPr lang="en-US" sz="1200" dirty="0" err="1">
                  <a:latin typeface="Calibri" panose="020F0502020204030204" pitchFamily="34" charset="0"/>
                  <a:cs typeface="Calibri" panose="020F0502020204030204" pitchFamily="34" charset="0"/>
                </a:rPr>
                <a:t>tk.Entry</a:t>
              </a:r>
              <a:r>
                <a:rPr lang="en-US" sz="1200" dirty="0">
                  <a:latin typeface="Calibri" panose="020F0502020204030204" pitchFamily="34" charset="0"/>
                  <a:cs typeface="Calibri" panose="020F0502020204030204" pitchFamily="34" charset="0"/>
                </a:rPr>
                <a:t>(frame, </a:t>
              </a:r>
              <a:r>
                <a:rPr lang="en-US" sz="1200" dirty="0" err="1">
                  <a:latin typeface="Calibri" panose="020F0502020204030204" pitchFamily="34" charset="0"/>
                  <a:cs typeface="Calibri" panose="020F0502020204030204" pitchFamily="34" charset="0"/>
                </a:rPr>
                <a:t>textvariable</a:t>
              </a:r>
              <a:r>
                <a:rPr lang="en-US" sz="1200" dirty="0">
                  <a:latin typeface="Calibri" panose="020F0502020204030204" pitchFamily="34" charset="0"/>
                  <a:cs typeface="Calibri" panose="020F0502020204030204" pitchFamily="34" charset="0"/>
                </a:rPr>
                <a:t>=ln, width=10)</a:t>
              </a:r>
            </a:p>
            <a:p>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ln_entry.grid</a:t>
              </a:r>
              <a:r>
                <a:rPr lang="en-US" sz="1200" dirty="0">
                  <a:latin typeface="Calibri" panose="020F0502020204030204" pitchFamily="34" charset="0"/>
                  <a:cs typeface="Calibri" panose="020F0502020204030204" pitchFamily="34" charset="0"/>
                </a:rPr>
                <a:t>(row=0, column=3)</a:t>
              </a:r>
            </a:p>
            <a:p>
              <a:endParaRPr lang="en-US"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root.mainloop</a:t>
              </a:r>
              <a:r>
                <a:rPr lang="en-US" sz="1200" dirty="0">
                  <a:latin typeface="Calibri" panose="020F0502020204030204" pitchFamily="34" charset="0"/>
                  <a:cs typeface="Calibri" panose="020F0502020204030204" pitchFamily="34" charset="0"/>
                </a:rPr>
                <a:t>()</a:t>
              </a:r>
            </a:p>
          </p:txBody>
        </p:sp>
        <p:sp>
          <p:nvSpPr>
            <p:cNvPr id="13" name="TextBox 12">
              <a:extLst>
                <a:ext uri="{FF2B5EF4-FFF2-40B4-BE49-F238E27FC236}">
                  <a16:creationId xmlns:a16="http://schemas.microsoft.com/office/drawing/2014/main" id="{5BBA7011-9238-E0D2-80A0-CAFD6E3A0018}"/>
                </a:ext>
              </a:extLst>
            </p:cNvPr>
            <p:cNvSpPr txBox="1"/>
            <p:nvPr/>
          </p:nvSpPr>
          <p:spPr>
            <a:xfrm>
              <a:off x="2301630" y="4836048"/>
              <a:ext cx="2805296" cy="369332"/>
            </a:xfrm>
            <a:prstGeom prst="rect">
              <a:avLst/>
            </a:prstGeom>
            <a:grpFill/>
          </p:spPr>
          <p:txBody>
            <a:bodyPr wrap="square" rtlCol="0">
              <a:spAutoFit/>
            </a:bodyPr>
            <a:lstStyle/>
            <a:p>
              <a:r>
                <a:rPr lang="en-US" b="1" dirty="0" err="1"/>
                <a:t>my_first_tkinter_app.py</a:t>
              </a:r>
              <a:endParaRPr lang="en-US" b="1" dirty="0"/>
            </a:p>
          </p:txBody>
        </p:sp>
      </p:grpSp>
      <p:pic>
        <p:nvPicPr>
          <p:cNvPr id="16" name="Picture 15">
            <a:extLst>
              <a:ext uri="{FF2B5EF4-FFF2-40B4-BE49-F238E27FC236}">
                <a16:creationId xmlns:a16="http://schemas.microsoft.com/office/drawing/2014/main" id="{F3BD1E74-9D02-6EAF-6489-DF609591015C}"/>
              </a:ext>
            </a:extLst>
          </p:cNvPr>
          <p:cNvPicPr>
            <a:picLocks noChangeAspect="1"/>
          </p:cNvPicPr>
          <p:nvPr/>
        </p:nvPicPr>
        <p:blipFill>
          <a:blip r:embed="rId2"/>
          <a:stretch>
            <a:fillRect/>
          </a:stretch>
        </p:blipFill>
        <p:spPr>
          <a:xfrm>
            <a:off x="8165707" y="2600270"/>
            <a:ext cx="3902642" cy="1964301"/>
          </a:xfrm>
          <a:prstGeom prst="rect">
            <a:avLst/>
          </a:prstGeom>
        </p:spPr>
      </p:pic>
      <p:cxnSp>
        <p:nvCxnSpPr>
          <p:cNvPr id="20" name="Straight Arrow Connector 19">
            <a:extLst>
              <a:ext uri="{FF2B5EF4-FFF2-40B4-BE49-F238E27FC236}">
                <a16:creationId xmlns:a16="http://schemas.microsoft.com/office/drawing/2014/main" id="{6798608D-F8EA-E2BC-B5C8-5EDF794A72B0}"/>
              </a:ext>
            </a:extLst>
          </p:cNvPr>
          <p:cNvCxnSpPr/>
          <p:nvPr/>
        </p:nvCxnSpPr>
        <p:spPr>
          <a:xfrm>
            <a:off x="8165707" y="2463294"/>
            <a:ext cx="3874952" cy="0"/>
          </a:xfrm>
          <a:prstGeom prst="straightConnector1">
            <a:avLst/>
          </a:prstGeom>
          <a:ln w="1905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1" name="Straight Arrow Connector 20">
            <a:extLst>
              <a:ext uri="{FF2B5EF4-FFF2-40B4-BE49-F238E27FC236}">
                <a16:creationId xmlns:a16="http://schemas.microsoft.com/office/drawing/2014/main" id="{DD956470-29CF-F939-78B2-0A97E3DFA9AB}"/>
              </a:ext>
            </a:extLst>
          </p:cNvPr>
          <p:cNvCxnSpPr>
            <a:cxnSpLocks/>
          </p:cNvCxnSpPr>
          <p:nvPr/>
        </p:nvCxnSpPr>
        <p:spPr>
          <a:xfrm>
            <a:off x="7946647" y="2600270"/>
            <a:ext cx="0" cy="1964301"/>
          </a:xfrm>
          <a:prstGeom prst="straightConnector1">
            <a:avLst/>
          </a:prstGeom>
          <a:ln w="1905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4" name="TextBox 23">
            <a:extLst>
              <a:ext uri="{FF2B5EF4-FFF2-40B4-BE49-F238E27FC236}">
                <a16:creationId xmlns:a16="http://schemas.microsoft.com/office/drawing/2014/main" id="{3B425A4D-B354-9DDE-F2C2-BBEEAC0B0FBC}"/>
              </a:ext>
            </a:extLst>
          </p:cNvPr>
          <p:cNvSpPr txBox="1"/>
          <p:nvPr/>
        </p:nvSpPr>
        <p:spPr>
          <a:xfrm>
            <a:off x="9666987" y="2140422"/>
            <a:ext cx="807401" cy="276999"/>
          </a:xfrm>
          <a:prstGeom prst="rect">
            <a:avLst/>
          </a:prstGeom>
          <a:noFill/>
        </p:spPr>
        <p:txBody>
          <a:bodyPr wrap="none" rtlCol="0">
            <a:spAutoFit/>
          </a:bodyPr>
          <a:lstStyle/>
          <a:p>
            <a:r>
              <a:rPr lang="en-US" sz="1200" dirty="0"/>
              <a:t>450 pixels</a:t>
            </a:r>
          </a:p>
        </p:txBody>
      </p:sp>
      <p:sp>
        <p:nvSpPr>
          <p:cNvPr id="25" name="TextBox 24">
            <a:extLst>
              <a:ext uri="{FF2B5EF4-FFF2-40B4-BE49-F238E27FC236}">
                <a16:creationId xmlns:a16="http://schemas.microsoft.com/office/drawing/2014/main" id="{4449FB76-F5F4-83ED-5257-EE7A796385B1}"/>
              </a:ext>
            </a:extLst>
          </p:cNvPr>
          <p:cNvSpPr txBox="1"/>
          <p:nvPr/>
        </p:nvSpPr>
        <p:spPr>
          <a:xfrm rot="16200000">
            <a:off x="7404447" y="3443920"/>
            <a:ext cx="807401" cy="276999"/>
          </a:xfrm>
          <a:prstGeom prst="rect">
            <a:avLst/>
          </a:prstGeom>
          <a:noFill/>
        </p:spPr>
        <p:txBody>
          <a:bodyPr wrap="none" rtlCol="0">
            <a:spAutoFit/>
          </a:bodyPr>
          <a:lstStyle/>
          <a:p>
            <a:r>
              <a:rPr lang="en-US" sz="1200" dirty="0"/>
              <a:t>200 pixels</a:t>
            </a:r>
          </a:p>
        </p:txBody>
      </p:sp>
      <p:cxnSp>
        <p:nvCxnSpPr>
          <p:cNvPr id="17" name="Straight Arrow Connector 16">
            <a:extLst>
              <a:ext uri="{FF2B5EF4-FFF2-40B4-BE49-F238E27FC236}">
                <a16:creationId xmlns:a16="http://schemas.microsoft.com/office/drawing/2014/main" id="{45602BCE-077F-88C0-CA16-E325D8EC3706}"/>
              </a:ext>
            </a:extLst>
          </p:cNvPr>
          <p:cNvCxnSpPr>
            <a:cxnSpLocks/>
          </p:cNvCxnSpPr>
          <p:nvPr/>
        </p:nvCxnSpPr>
        <p:spPr>
          <a:xfrm>
            <a:off x="2436530" y="2892420"/>
            <a:ext cx="3268945"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3" name="Straight Connector 32">
            <a:extLst>
              <a:ext uri="{FF2B5EF4-FFF2-40B4-BE49-F238E27FC236}">
                <a16:creationId xmlns:a16="http://schemas.microsoft.com/office/drawing/2014/main" id="{CCCD49D0-0F21-8717-5BAA-F4BB4F9F1D4D}"/>
              </a:ext>
            </a:extLst>
          </p:cNvPr>
          <p:cNvCxnSpPr>
            <a:cxnSpLocks/>
          </p:cNvCxnSpPr>
          <p:nvPr/>
        </p:nvCxnSpPr>
        <p:spPr>
          <a:xfrm>
            <a:off x="2436530" y="2892419"/>
            <a:ext cx="0" cy="174631"/>
          </a:xfrm>
          <a:prstGeom prst="line">
            <a:avLst/>
          </a:prstGeom>
        </p:spPr>
        <p:style>
          <a:lnRef idx="3">
            <a:schemeClr val="accent1"/>
          </a:lnRef>
          <a:fillRef idx="0">
            <a:schemeClr val="accent1"/>
          </a:fillRef>
          <a:effectRef idx="2">
            <a:schemeClr val="accent1"/>
          </a:effectRef>
          <a:fontRef idx="minor">
            <a:schemeClr val="tx1"/>
          </a:fontRef>
        </p:style>
      </p:cxnSp>
      <p:sp>
        <p:nvSpPr>
          <p:cNvPr id="18" name="TextBox 17">
            <a:extLst>
              <a:ext uri="{FF2B5EF4-FFF2-40B4-BE49-F238E27FC236}">
                <a16:creationId xmlns:a16="http://schemas.microsoft.com/office/drawing/2014/main" id="{E570364F-6375-AC1D-F63E-520A5A2A9C9A}"/>
              </a:ext>
            </a:extLst>
          </p:cNvPr>
          <p:cNvSpPr txBox="1"/>
          <p:nvPr/>
        </p:nvSpPr>
        <p:spPr>
          <a:xfrm>
            <a:off x="5649313" y="2630809"/>
            <a:ext cx="1631666" cy="523220"/>
          </a:xfrm>
          <a:prstGeom prst="rect">
            <a:avLst/>
          </a:prstGeom>
          <a:noFill/>
        </p:spPr>
        <p:txBody>
          <a:bodyPr wrap="square" rtlCol="0">
            <a:spAutoFit/>
          </a:bodyPr>
          <a:lstStyle/>
          <a:p>
            <a:pPr algn="ctr"/>
            <a:r>
              <a:rPr lang="en-US" sz="1400" dirty="0"/>
              <a:t>Container in which </a:t>
            </a:r>
          </a:p>
          <a:p>
            <a:pPr algn="ctr"/>
            <a:r>
              <a:rPr lang="en-US" sz="1400" dirty="0"/>
              <a:t>frame is placed in</a:t>
            </a:r>
          </a:p>
        </p:txBody>
      </p:sp>
      <p:cxnSp>
        <p:nvCxnSpPr>
          <p:cNvPr id="40" name="Straight Connector 39">
            <a:extLst>
              <a:ext uri="{FF2B5EF4-FFF2-40B4-BE49-F238E27FC236}">
                <a16:creationId xmlns:a16="http://schemas.microsoft.com/office/drawing/2014/main" id="{8B0FDF0D-69FE-038D-313F-4A7CD2CA4C96}"/>
              </a:ext>
            </a:extLst>
          </p:cNvPr>
          <p:cNvCxnSpPr>
            <a:cxnSpLocks/>
          </p:cNvCxnSpPr>
          <p:nvPr/>
        </p:nvCxnSpPr>
        <p:spPr>
          <a:xfrm>
            <a:off x="3919642" y="3178718"/>
            <a:ext cx="0" cy="174631"/>
          </a:xfrm>
          <a:prstGeom prst="line">
            <a:avLst/>
          </a:prstGeom>
        </p:spPr>
        <p:style>
          <a:lnRef idx="3">
            <a:schemeClr val="accent1"/>
          </a:lnRef>
          <a:fillRef idx="0">
            <a:schemeClr val="accent1"/>
          </a:fillRef>
          <a:effectRef idx="2">
            <a:schemeClr val="accent1"/>
          </a:effectRef>
          <a:fontRef idx="minor">
            <a:schemeClr val="tx1"/>
          </a:fontRef>
        </p:style>
      </p:cxnSp>
      <p:cxnSp>
        <p:nvCxnSpPr>
          <p:cNvPr id="42" name="Straight Arrow Connector 41">
            <a:extLst>
              <a:ext uri="{FF2B5EF4-FFF2-40B4-BE49-F238E27FC236}">
                <a16:creationId xmlns:a16="http://schemas.microsoft.com/office/drawing/2014/main" id="{8B67FE9D-AC76-B2E6-C463-CE32E1FBDC86}"/>
              </a:ext>
            </a:extLst>
          </p:cNvPr>
          <p:cNvCxnSpPr>
            <a:cxnSpLocks/>
          </p:cNvCxnSpPr>
          <p:nvPr/>
        </p:nvCxnSpPr>
        <p:spPr>
          <a:xfrm>
            <a:off x="3454034" y="3353349"/>
            <a:ext cx="2251441"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4" name="TextBox 43">
            <a:extLst>
              <a:ext uri="{FF2B5EF4-FFF2-40B4-BE49-F238E27FC236}">
                <a16:creationId xmlns:a16="http://schemas.microsoft.com/office/drawing/2014/main" id="{5F01B321-C31D-0E03-045A-45CE04878E32}"/>
              </a:ext>
            </a:extLst>
          </p:cNvPr>
          <p:cNvSpPr txBox="1"/>
          <p:nvPr/>
        </p:nvSpPr>
        <p:spPr>
          <a:xfrm>
            <a:off x="5705475" y="3160477"/>
            <a:ext cx="1879609" cy="307777"/>
          </a:xfrm>
          <a:prstGeom prst="rect">
            <a:avLst/>
          </a:prstGeom>
          <a:noFill/>
        </p:spPr>
        <p:txBody>
          <a:bodyPr wrap="square" rtlCol="0">
            <a:spAutoFit/>
          </a:bodyPr>
          <a:lstStyle/>
          <a:p>
            <a:r>
              <a:rPr lang="en-US" sz="1400" dirty="0"/>
              <a:t>Border width &amp; design</a:t>
            </a:r>
          </a:p>
        </p:txBody>
      </p:sp>
      <p:cxnSp>
        <p:nvCxnSpPr>
          <p:cNvPr id="45" name="Straight Connector 44">
            <a:extLst>
              <a:ext uri="{FF2B5EF4-FFF2-40B4-BE49-F238E27FC236}">
                <a16:creationId xmlns:a16="http://schemas.microsoft.com/office/drawing/2014/main" id="{2F5A9A07-CD2B-79AD-3523-3E145B5E1A8D}"/>
              </a:ext>
            </a:extLst>
          </p:cNvPr>
          <p:cNvCxnSpPr>
            <a:cxnSpLocks/>
          </p:cNvCxnSpPr>
          <p:nvPr/>
        </p:nvCxnSpPr>
        <p:spPr>
          <a:xfrm>
            <a:off x="3454034" y="3179187"/>
            <a:ext cx="0" cy="174631"/>
          </a:xfrm>
          <a:prstGeom prst="line">
            <a:avLst/>
          </a:prstGeom>
        </p:spPr>
        <p:style>
          <a:lnRef idx="3">
            <a:schemeClr val="accent1"/>
          </a:lnRef>
          <a:fillRef idx="0">
            <a:schemeClr val="accent1"/>
          </a:fillRef>
          <a:effectRef idx="2">
            <a:schemeClr val="accent1"/>
          </a:effectRef>
          <a:fontRef idx="minor">
            <a:schemeClr val="tx1"/>
          </a:fontRef>
        </p:style>
      </p:cxnSp>
      <p:cxnSp>
        <p:nvCxnSpPr>
          <p:cNvPr id="47" name="Straight Arrow Connector 46">
            <a:extLst>
              <a:ext uri="{FF2B5EF4-FFF2-40B4-BE49-F238E27FC236}">
                <a16:creationId xmlns:a16="http://schemas.microsoft.com/office/drawing/2014/main" id="{2D487689-048F-CFE8-5E6D-85185299980C}"/>
              </a:ext>
            </a:extLst>
          </p:cNvPr>
          <p:cNvCxnSpPr>
            <a:cxnSpLocks/>
          </p:cNvCxnSpPr>
          <p:nvPr/>
        </p:nvCxnSpPr>
        <p:spPr>
          <a:xfrm>
            <a:off x="2047979" y="3512007"/>
            <a:ext cx="3657496"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0" name="TextBox 49">
            <a:extLst>
              <a:ext uri="{FF2B5EF4-FFF2-40B4-BE49-F238E27FC236}">
                <a16:creationId xmlns:a16="http://schemas.microsoft.com/office/drawing/2014/main" id="{E9D85F18-DEBF-B96E-A450-E32C1D9DCBC9}"/>
              </a:ext>
            </a:extLst>
          </p:cNvPr>
          <p:cNvSpPr txBox="1"/>
          <p:nvPr/>
        </p:nvSpPr>
        <p:spPr>
          <a:xfrm>
            <a:off x="5705474" y="3359797"/>
            <a:ext cx="1879609" cy="307777"/>
          </a:xfrm>
          <a:prstGeom prst="rect">
            <a:avLst/>
          </a:prstGeom>
          <a:noFill/>
        </p:spPr>
        <p:txBody>
          <a:bodyPr wrap="square" rtlCol="0">
            <a:spAutoFit/>
          </a:bodyPr>
          <a:lstStyle/>
          <a:p>
            <a:r>
              <a:rPr lang="en-US" sz="1400" dirty="0"/>
              <a:t>Geometry manager</a:t>
            </a:r>
          </a:p>
        </p:txBody>
      </p:sp>
      <p:cxnSp>
        <p:nvCxnSpPr>
          <p:cNvPr id="51" name="Straight Arrow Connector 50">
            <a:extLst>
              <a:ext uri="{FF2B5EF4-FFF2-40B4-BE49-F238E27FC236}">
                <a16:creationId xmlns:a16="http://schemas.microsoft.com/office/drawing/2014/main" id="{D00AE5FD-C81C-B2B5-7AA4-35352D1213E1}"/>
              </a:ext>
            </a:extLst>
          </p:cNvPr>
          <p:cNvCxnSpPr>
            <a:cxnSpLocks/>
          </p:cNvCxnSpPr>
          <p:nvPr/>
        </p:nvCxnSpPr>
        <p:spPr>
          <a:xfrm>
            <a:off x="2751006" y="3674381"/>
            <a:ext cx="2954468"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3" name="TextBox 52">
            <a:extLst>
              <a:ext uri="{FF2B5EF4-FFF2-40B4-BE49-F238E27FC236}">
                <a16:creationId xmlns:a16="http://schemas.microsoft.com/office/drawing/2014/main" id="{418CD06F-9456-8ADE-6EA5-99A4F394A5BC}"/>
              </a:ext>
            </a:extLst>
          </p:cNvPr>
          <p:cNvSpPr txBox="1"/>
          <p:nvPr/>
        </p:nvSpPr>
        <p:spPr>
          <a:xfrm>
            <a:off x="5708447" y="3546222"/>
            <a:ext cx="2049156" cy="307777"/>
          </a:xfrm>
          <a:prstGeom prst="rect">
            <a:avLst/>
          </a:prstGeom>
          <a:noFill/>
        </p:spPr>
        <p:txBody>
          <a:bodyPr wrap="square" rtlCol="0">
            <a:spAutoFit/>
          </a:bodyPr>
          <a:lstStyle/>
          <a:p>
            <a:r>
              <a:rPr lang="en-US" sz="1400" dirty="0"/>
              <a:t>Disables auto adjustment </a:t>
            </a:r>
          </a:p>
        </p:txBody>
      </p:sp>
      <p:cxnSp>
        <p:nvCxnSpPr>
          <p:cNvPr id="54" name="Straight Arrow Connector 53">
            <a:extLst>
              <a:ext uri="{FF2B5EF4-FFF2-40B4-BE49-F238E27FC236}">
                <a16:creationId xmlns:a16="http://schemas.microsoft.com/office/drawing/2014/main" id="{8CAFB57D-CF31-A872-1C5D-DD6EC4F557AA}"/>
              </a:ext>
            </a:extLst>
          </p:cNvPr>
          <p:cNvCxnSpPr>
            <a:cxnSpLocks/>
          </p:cNvCxnSpPr>
          <p:nvPr/>
        </p:nvCxnSpPr>
        <p:spPr>
          <a:xfrm>
            <a:off x="2436530" y="3862321"/>
            <a:ext cx="3268945"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5" name="Straight Connector 54">
            <a:extLst>
              <a:ext uri="{FF2B5EF4-FFF2-40B4-BE49-F238E27FC236}">
                <a16:creationId xmlns:a16="http://schemas.microsoft.com/office/drawing/2014/main" id="{77012D0B-1226-B863-B62A-64C56D0BE030}"/>
              </a:ext>
            </a:extLst>
          </p:cNvPr>
          <p:cNvCxnSpPr>
            <a:cxnSpLocks/>
          </p:cNvCxnSpPr>
          <p:nvPr/>
        </p:nvCxnSpPr>
        <p:spPr>
          <a:xfrm>
            <a:off x="2442577" y="3862321"/>
            <a:ext cx="0" cy="123799"/>
          </a:xfrm>
          <a:prstGeom prst="line">
            <a:avLst/>
          </a:prstGeom>
        </p:spPr>
        <p:style>
          <a:lnRef idx="3">
            <a:schemeClr val="accent1"/>
          </a:lnRef>
          <a:fillRef idx="0">
            <a:schemeClr val="accent1"/>
          </a:fillRef>
          <a:effectRef idx="2">
            <a:schemeClr val="accent1"/>
          </a:effectRef>
          <a:fontRef idx="minor">
            <a:schemeClr val="tx1"/>
          </a:fontRef>
        </p:style>
      </p:cxnSp>
      <p:sp>
        <p:nvSpPr>
          <p:cNvPr id="57" name="TextBox 56">
            <a:extLst>
              <a:ext uri="{FF2B5EF4-FFF2-40B4-BE49-F238E27FC236}">
                <a16:creationId xmlns:a16="http://schemas.microsoft.com/office/drawing/2014/main" id="{F30B994B-528D-A15E-B6F4-06A3345B98E5}"/>
              </a:ext>
            </a:extLst>
          </p:cNvPr>
          <p:cNvSpPr txBox="1"/>
          <p:nvPr/>
        </p:nvSpPr>
        <p:spPr>
          <a:xfrm>
            <a:off x="5703980" y="3734324"/>
            <a:ext cx="1962691" cy="307777"/>
          </a:xfrm>
          <a:prstGeom prst="rect">
            <a:avLst/>
          </a:prstGeom>
          <a:noFill/>
        </p:spPr>
        <p:txBody>
          <a:bodyPr wrap="square" rtlCol="0">
            <a:spAutoFit/>
          </a:bodyPr>
          <a:lstStyle/>
          <a:p>
            <a:r>
              <a:rPr lang="en-US" sz="1400" dirty="0"/>
              <a:t>Place label inside frame</a:t>
            </a:r>
          </a:p>
        </p:txBody>
      </p:sp>
      <p:cxnSp>
        <p:nvCxnSpPr>
          <p:cNvPr id="58" name="Straight Arrow Connector 57">
            <a:extLst>
              <a:ext uri="{FF2B5EF4-FFF2-40B4-BE49-F238E27FC236}">
                <a16:creationId xmlns:a16="http://schemas.microsoft.com/office/drawing/2014/main" id="{F000EAC9-5D1D-2DD2-EF9C-B1505B99BA6D}"/>
              </a:ext>
            </a:extLst>
          </p:cNvPr>
          <p:cNvCxnSpPr>
            <a:cxnSpLocks/>
          </p:cNvCxnSpPr>
          <p:nvPr/>
        </p:nvCxnSpPr>
        <p:spPr>
          <a:xfrm>
            <a:off x="2436530" y="4440511"/>
            <a:ext cx="3268945"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9" name="Straight Connector 58">
            <a:extLst>
              <a:ext uri="{FF2B5EF4-FFF2-40B4-BE49-F238E27FC236}">
                <a16:creationId xmlns:a16="http://schemas.microsoft.com/office/drawing/2014/main" id="{68D0B9C3-4079-D40D-99DA-4719BE3F4557}"/>
              </a:ext>
            </a:extLst>
          </p:cNvPr>
          <p:cNvCxnSpPr>
            <a:cxnSpLocks/>
          </p:cNvCxnSpPr>
          <p:nvPr/>
        </p:nvCxnSpPr>
        <p:spPr>
          <a:xfrm>
            <a:off x="2445561" y="4316712"/>
            <a:ext cx="0" cy="123799"/>
          </a:xfrm>
          <a:prstGeom prst="line">
            <a:avLst/>
          </a:prstGeom>
        </p:spPr>
        <p:style>
          <a:lnRef idx="3">
            <a:schemeClr val="accent1"/>
          </a:lnRef>
          <a:fillRef idx="0">
            <a:schemeClr val="accent1"/>
          </a:fillRef>
          <a:effectRef idx="2">
            <a:schemeClr val="accent1"/>
          </a:effectRef>
          <a:fontRef idx="minor">
            <a:schemeClr val="tx1"/>
          </a:fontRef>
        </p:style>
      </p:cxnSp>
      <p:sp>
        <p:nvSpPr>
          <p:cNvPr id="60" name="TextBox 59">
            <a:extLst>
              <a:ext uri="{FF2B5EF4-FFF2-40B4-BE49-F238E27FC236}">
                <a16:creationId xmlns:a16="http://schemas.microsoft.com/office/drawing/2014/main" id="{FBA4F50F-E186-477E-8BE3-095034861DD0}"/>
              </a:ext>
            </a:extLst>
          </p:cNvPr>
          <p:cNvSpPr txBox="1"/>
          <p:nvPr/>
        </p:nvSpPr>
        <p:spPr>
          <a:xfrm>
            <a:off x="5714506" y="4066093"/>
            <a:ext cx="1962691" cy="523220"/>
          </a:xfrm>
          <a:prstGeom prst="rect">
            <a:avLst/>
          </a:prstGeom>
          <a:noFill/>
        </p:spPr>
        <p:txBody>
          <a:bodyPr wrap="square" rtlCol="0">
            <a:spAutoFit/>
          </a:bodyPr>
          <a:lstStyle/>
          <a:p>
            <a:r>
              <a:rPr lang="en-US" sz="1400" dirty="0"/>
              <a:t>Adds Left and right padding outside widget</a:t>
            </a:r>
          </a:p>
        </p:txBody>
      </p:sp>
      <p:cxnSp>
        <p:nvCxnSpPr>
          <p:cNvPr id="61" name="Straight Arrow Connector 60">
            <a:extLst>
              <a:ext uri="{FF2B5EF4-FFF2-40B4-BE49-F238E27FC236}">
                <a16:creationId xmlns:a16="http://schemas.microsoft.com/office/drawing/2014/main" id="{5EC33C6E-9A3E-86A2-8178-AB01E02C41D1}"/>
              </a:ext>
            </a:extLst>
          </p:cNvPr>
          <p:cNvCxnSpPr>
            <a:cxnSpLocks/>
          </p:cNvCxnSpPr>
          <p:nvPr/>
        </p:nvCxnSpPr>
        <p:spPr>
          <a:xfrm>
            <a:off x="2435035" y="4610224"/>
            <a:ext cx="3268945"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2" name="TextBox 61">
            <a:extLst>
              <a:ext uri="{FF2B5EF4-FFF2-40B4-BE49-F238E27FC236}">
                <a16:creationId xmlns:a16="http://schemas.microsoft.com/office/drawing/2014/main" id="{496A55E8-7EFE-2CC0-7B31-5BCB1A4CDF5D}"/>
              </a:ext>
            </a:extLst>
          </p:cNvPr>
          <p:cNvSpPr txBox="1"/>
          <p:nvPr/>
        </p:nvSpPr>
        <p:spPr>
          <a:xfrm>
            <a:off x="5703113" y="4447048"/>
            <a:ext cx="2140591" cy="307777"/>
          </a:xfrm>
          <a:prstGeom prst="rect">
            <a:avLst/>
          </a:prstGeom>
          <a:noFill/>
        </p:spPr>
        <p:txBody>
          <a:bodyPr wrap="square" rtlCol="0">
            <a:spAutoFit/>
          </a:bodyPr>
          <a:lstStyle/>
          <a:p>
            <a:r>
              <a:rPr lang="en-US" sz="1400" dirty="0"/>
              <a:t>Variable to hold first name</a:t>
            </a:r>
          </a:p>
        </p:txBody>
      </p:sp>
      <p:cxnSp>
        <p:nvCxnSpPr>
          <p:cNvPr id="63" name="Straight Arrow Connector 62">
            <a:extLst>
              <a:ext uri="{FF2B5EF4-FFF2-40B4-BE49-F238E27FC236}">
                <a16:creationId xmlns:a16="http://schemas.microsoft.com/office/drawing/2014/main" id="{C1E7E215-61F7-40A3-49AD-B8923DA13EB5}"/>
              </a:ext>
            </a:extLst>
          </p:cNvPr>
          <p:cNvCxnSpPr>
            <a:cxnSpLocks/>
          </p:cNvCxnSpPr>
          <p:nvPr/>
        </p:nvCxnSpPr>
        <p:spPr>
          <a:xfrm>
            <a:off x="3133624" y="4938793"/>
            <a:ext cx="2569489"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65" name="Straight Connector 64">
            <a:extLst>
              <a:ext uri="{FF2B5EF4-FFF2-40B4-BE49-F238E27FC236}">
                <a16:creationId xmlns:a16="http://schemas.microsoft.com/office/drawing/2014/main" id="{DB56AC5B-CF07-0F09-BCC7-F597D3D87204}"/>
              </a:ext>
            </a:extLst>
          </p:cNvPr>
          <p:cNvCxnSpPr>
            <a:cxnSpLocks/>
          </p:cNvCxnSpPr>
          <p:nvPr/>
        </p:nvCxnSpPr>
        <p:spPr>
          <a:xfrm>
            <a:off x="3133624" y="4814994"/>
            <a:ext cx="0" cy="123799"/>
          </a:xfrm>
          <a:prstGeom prst="line">
            <a:avLst/>
          </a:prstGeom>
        </p:spPr>
        <p:style>
          <a:lnRef idx="3">
            <a:schemeClr val="accent1"/>
          </a:lnRef>
          <a:fillRef idx="0">
            <a:schemeClr val="accent1"/>
          </a:fillRef>
          <a:effectRef idx="2">
            <a:schemeClr val="accent1"/>
          </a:effectRef>
          <a:fontRef idx="minor">
            <a:schemeClr val="tx1"/>
          </a:fontRef>
        </p:style>
      </p:cxnSp>
      <p:sp>
        <p:nvSpPr>
          <p:cNvPr id="66" name="TextBox 65">
            <a:extLst>
              <a:ext uri="{FF2B5EF4-FFF2-40B4-BE49-F238E27FC236}">
                <a16:creationId xmlns:a16="http://schemas.microsoft.com/office/drawing/2014/main" id="{2D8D1A79-4164-022F-4EB7-5D5DC8BD43EC}"/>
              </a:ext>
            </a:extLst>
          </p:cNvPr>
          <p:cNvSpPr txBox="1"/>
          <p:nvPr/>
        </p:nvSpPr>
        <p:spPr>
          <a:xfrm>
            <a:off x="5703113" y="4798933"/>
            <a:ext cx="3034485" cy="307777"/>
          </a:xfrm>
          <a:prstGeom prst="rect">
            <a:avLst/>
          </a:prstGeom>
          <a:noFill/>
        </p:spPr>
        <p:txBody>
          <a:bodyPr wrap="square" rtlCol="0">
            <a:spAutoFit/>
          </a:bodyPr>
          <a:lstStyle/>
          <a:p>
            <a:r>
              <a:rPr lang="en-US" sz="1400" dirty="0"/>
              <a:t>Store user entered val. in this variable</a:t>
            </a:r>
          </a:p>
        </p:txBody>
      </p:sp>
    </p:spTree>
    <p:extLst>
      <p:ext uri="{BB962C8B-B14F-4D97-AF65-F5344CB8AC3E}">
        <p14:creationId xmlns:p14="http://schemas.microsoft.com/office/powerpoint/2010/main" val="693092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552BA-9AAD-6754-DD9A-5EA0508F699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2B9267-4B5A-D48D-F5ED-BC21A61D7CE5}"/>
              </a:ext>
            </a:extLst>
          </p:cNvPr>
          <p:cNvSpPr>
            <a:spLocks noGrp="1"/>
          </p:cNvSpPr>
          <p:nvPr>
            <p:ph type="sldNum" sz="quarter" idx="12"/>
          </p:nvPr>
        </p:nvSpPr>
        <p:spPr/>
        <p:txBody>
          <a:bodyPr/>
          <a:lstStyle/>
          <a:p>
            <a:fld id="{039594E2-DD67-8748-9F72-46C8CFC01FDA}" type="slidenum">
              <a:rPr lang="en-US" smtClean="0"/>
              <a:t>9</a:t>
            </a:fld>
            <a:endParaRPr lang="en-US"/>
          </a:p>
        </p:txBody>
      </p:sp>
      <p:sp>
        <p:nvSpPr>
          <p:cNvPr id="4" name="Title 3">
            <a:extLst>
              <a:ext uri="{FF2B5EF4-FFF2-40B4-BE49-F238E27FC236}">
                <a16:creationId xmlns:a16="http://schemas.microsoft.com/office/drawing/2014/main" id="{65FA4ACC-D41D-4A8A-D0C9-C348A34D98A0}"/>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 Adding Buttons … </a:t>
            </a:r>
          </a:p>
        </p:txBody>
      </p:sp>
      <p:grpSp>
        <p:nvGrpSpPr>
          <p:cNvPr id="10" name="Group 9">
            <a:extLst>
              <a:ext uri="{FF2B5EF4-FFF2-40B4-BE49-F238E27FC236}">
                <a16:creationId xmlns:a16="http://schemas.microsoft.com/office/drawing/2014/main" id="{4C68D6C0-AD13-1477-F5F6-BC5C78D558F1}"/>
              </a:ext>
            </a:extLst>
          </p:cNvPr>
          <p:cNvGrpSpPr/>
          <p:nvPr/>
        </p:nvGrpSpPr>
        <p:grpSpPr>
          <a:xfrm>
            <a:off x="247652" y="1617636"/>
            <a:ext cx="5404249" cy="4394916"/>
            <a:chOff x="929898" y="4772690"/>
            <a:chExt cx="5404249" cy="4394916"/>
          </a:xfrm>
          <a:solidFill>
            <a:schemeClr val="accent2">
              <a:lumMod val="20000"/>
              <a:lumOff val="80000"/>
            </a:schemeClr>
          </a:solidFill>
        </p:grpSpPr>
        <p:grpSp>
          <p:nvGrpSpPr>
            <p:cNvPr id="11" name="Group 10">
              <a:extLst>
                <a:ext uri="{FF2B5EF4-FFF2-40B4-BE49-F238E27FC236}">
                  <a16:creationId xmlns:a16="http://schemas.microsoft.com/office/drawing/2014/main" id="{4F969975-9C86-2E20-7611-5D8EC638E0DF}"/>
                </a:ext>
              </a:extLst>
            </p:cNvPr>
            <p:cNvGrpSpPr/>
            <p:nvPr/>
          </p:nvGrpSpPr>
          <p:grpSpPr>
            <a:xfrm>
              <a:off x="935419" y="4772690"/>
              <a:ext cx="5398728" cy="4394916"/>
              <a:chOff x="935420" y="4772690"/>
              <a:chExt cx="3272832" cy="4394916"/>
            </a:xfrm>
            <a:grpFill/>
          </p:grpSpPr>
          <p:sp>
            <p:nvSpPr>
              <p:cNvPr id="14" name="Rounded Rectangle 13">
                <a:extLst>
                  <a:ext uri="{FF2B5EF4-FFF2-40B4-BE49-F238E27FC236}">
                    <a16:creationId xmlns:a16="http://schemas.microsoft.com/office/drawing/2014/main" id="{8CC1223A-9290-90B7-24CD-6C4F1FF14C38}"/>
                  </a:ext>
                </a:extLst>
              </p:cNvPr>
              <p:cNvSpPr/>
              <p:nvPr/>
            </p:nvSpPr>
            <p:spPr>
              <a:xfrm>
                <a:off x="935420" y="4772690"/>
                <a:ext cx="3272832" cy="4394916"/>
              </a:xfrm>
              <a:prstGeom prst="roundRect">
                <a:avLst>
                  <a:gd name="adj" fmla="val 2324"/>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53495E05-CCC4-D303-AEA3-92D6B20E982B}"/>
                  </a:ext>
                </a:extLst>
              </p:cNvPr>
              <p:cNvCxnSpPr>
                <a:cxnSpLocks/>
              </p:cNvCxnSpPr>
              <p:nvPr/>
            </p:nvCxnSpPr>
            <p:spPr>
              <a:xfrm>
                <a:off x="935421" y="5253105"/>
                <a:ext cx="3272831" cy="0"/>
              </a:xfrm>
              <a:prstGeom prst="line">
                <a:avLst/>
              </a:prstGeom>
              <a:grpFill/>
            </p:spPr>
            <p:style>
              <a:lnRef idx="3">
                <a:schemeClr val="dk1"/>
              </a:lnRef>
              <a:fillRef idx="0">
                <a:schemeClr val="dk1"/>
              </a:fillRef>
              <a:effectRef idx="2">
                <a:schemeClr val="dk1"/>
              </a:effectRef>
              <a:fontRef idx="minor">
                <a:schemeClr val="tx1"/>
              </a:fontRef>
            </p:style>
          </p:cxnSp>
        </p:grpSp>
        <p:sp>
          <p:nvSpPr>
            <p:cNvPr id="12" name="TextBox 11">
              <a:extLst>
                <a:ext uri="{FF2B5EF4-FFF2-40B4-BE49-F238E27FC236}">
                  <a16:creationId xmlns:a16="http://schemas.microsoft.com/office/drawing/2014/main" id="{84DD1661-0FB1-5EE0-059E-8C6CAFBEAA5F}"/>
                </a:ext>
              </a:extLst>
            </p:cNvPr>
            <p:cNvSpPr txBox="1"/>
            <p:nvPr/>
          </p:nvSpPr>
          <p:spPr>
            <a:xfrm>
              <a:off x="929898" y="5295987"/>
              <a:ext cx="5398726" cy="3765133"/>
            </a:xfrm>
            <a:prstGeom prst="rect">
              <a:avLst/>
            </a:prstGeom>
            <a:grpFill/>
          </p:spPr>
          <p:txBody>
            <a:bodyPr wrap="square" rtlCol="0">
              <a:spAutoFit/>
            </a:bodyPr>
            <a:lstStyle/>
            <a:p>
              <a:r>
                <a:rPr lang="en-US" sz="1200" dirty="0"/>
                <a:t>import </a:t>
              </a:r>
              <a:r>
                <a:rPr lang="en-US" sz="1200" dirty="0" err="1"/>
                <a:t>tkinter</a:t>
              </a:r>
              <a:r>
                <a:rPr lang="en-US" sz="1200" dirty="0"/>
                <a:t> as </a:t>
              </a:r>
              <a:r>
                <a:rPr lang="en-US" sz="1200" dirty="0" err="1"/>
                <a:t>tk</a:t>
              </a:r>
              <a:endParaRPr lang="en-US" sz="1200" dirty="0"/>
            </a:p>
            <a:p>
              <a:endParaRPr lang="en-US" sz="1200" dirty="0"/>
            </a:p>
            <a:p>
              <a:r>
                <a:rPr lang="en-US" sz="1200" dirty="0"/>
                <a:t>if __name__ == ‘__main__’:</a:t>
              </a:r>
            </a:p>
            <a:p>
              <a:r>
                <a:rPr lang="en-US" sz="1200" dirty="0">
                  <a:latin typeface="Calibri" panose="020F0502020204030204" pitchFamily="34" charset="0"/>
                  <a:cs typeface="Calibri" panose="020F0502020204030204" pitchFamily="34" charset="0"/>
                </a:rPr>
                <a:t>		</a:t>
              </a:r>
            </a:p>
            <a:p>
              <a:r>
                <a:rPr lang="en-US" sz="2000" dirty="0">
                  <a:latin typeface="Calibri" panose="020F0502020204030204" pitchFamily="34" charset="0"/>
                  <a:cs typeface="Calibri" panose="020F0502020204030204" pitchFamily="34" charset="0"/>
                </a:rPr>
                <a:t>		.</a:t>
              </a:r>
            </a:p>
            <a:p>
              <a:r>
                <a:rPr lang="en-US" sz="2000" dirty="0">
                  <a:latin typeface="Calibri" panose="020F0502020204030204" pitchFamily="34" charset="0"/>
                  <a:cs typeface="Calibri" panose="020F0502020204030204" pitchFamily="34" charset="0"/>
                </a:rPr>
                <a:t>		.</a:t>
              </a:r>
            </a:p>
            <a:p>
              <a:r>
                <a:rPr lang="en-US" sz="2000" dirty="0">
                  <a:latin typeface="Calibri" panose="020F0502020204030204" pitchFamily="34" charset="0"/>
                  <a:cs typeface="Calibri" panose="020F0502020204030204" pitchFamily="34" charset="0"/>
                </a:rPr>
                <a:t>		.</a:t>
              </a:r>
            </a:p>
            <a:p>
              <a:r>
                <a:rPr lang="en-US" sz="1200" dirty="0">
                  <a:latin typeface="Calibri" panose="020F0502020204030204" pitchFamily="34" charset="0"/>
                  <a:cs typeface="Calibri" panose="020F0502020204030204" pitchFamily="34" charset="0"/>
                </a:rPr>
                <a:t>		</a:t>
              </a:r>
            </a:p>
            <a:p>
              <a:r>
                <a:rPr lang="en-US" sz="1200" dirty="0">
                  <a:latin typeface="Calibri" panose="020F0502020204030204" pitchFamily="34" charset="0"/>
                  <a:cs typeface="Calibri" panose="020F0502020204030204" pitchFamily="34" charset="0"/>
                </a:rPr>
                <a:t>	def submit(event):</a:t>
              </a:r>
            </a:p>
            <a:p>
              <a:r>
                <a:rPr lang="en-US" sz="1200" dirty="0">
                  <a:latin typeface="Calibri" panose="020F0502020204030204" pitchFamily="34" charset="0"/>
                  <a:cs typeface="Calibri" panose="020F0502020204030204" pitchFamily="34" charset="0"/>
                </a:rPr>
                <a:t>		print(‘Submitted !’)</a:t>
              </a:r>
            </a:p>
            <a:p>
              <a:r>
                <a:rPr lang="en-US" sz="1200" dirty="0">
                  <a:latin typeface="Calibri" panose="020F0502020204030204" pitchFamily="34" charset="0"/>
                  <a:cs typeface="Calibri" panose="020F0502020204030204" pitchFamily="34" charset="0"/>
                </a:rPr>
                <a:t>	</a:t>
              </a:r>
            </a:p>
            <a:p>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submit_button</a:t>
              </a:r>
              <a:r>
                <a:rPr lang="en-US" sz="1200" dirty="0">
                  <a:latin typeface="Calibri" panose="020F0502020204030204" pitchFamily="34" charset="0"/>
                  <a:cs typeface="Calibri" panose="020F0502020204030204" pitchFamily="34" charset="0"/>
                </a:rPr>
                <a:t> = </a:t>
              </a:r>
              <a:r>
                <a:rPr lang="en-US" sz="1200" dirty="0" err="1">
                  <a:latin typeface="Calibri" panose="020F0502020204030204" pitchFamily="34" charset="0"/>
                  <a:cs typeface="Calibri" panose="020F0502020204030204" pitchFamily="34" charset="0"/>
                </a:rPr>
                <a:t>tk.Button</a:t>
              </a:r>
              <a:r>
                <a:rPr lang="en-US" sz="1200" dirty="0">
                  <a:latin typeface="Calibri" panose="020F0502020204030204" pitchFamily="34" charset="0"/>
                  <a:cs typeface="Calibri" panose="020F0502020204030204" pitchFamily="34" charset="0"/>
                </a:rPr>
                <a:t>(root, text=‘Submit !’, </a:t>
              </a:r>
            </a:p>
            <a:p>
              <a:r>
                <a:rPr lang="en-US" sz="1200" dirty="0">
                  <a:latin typeface="Calibri" panose="020F0502020204030204" pitchFamily="34" charset="0"/>
                  <a:cs typeface="Calibri" panose="020F0502020204030204" pitchFamily="34" charset="0"/>
                </a:rPr>
                <a:t>		command=lambda : print(‘Submitted ! (from button)’)</a:t>
              </a:r>
            </a:p>
            <a:p>
              <a:pPr>
                <a:lnSpc>
                  <a:spcPts val="1350"/>
                </a:lnSpc>
              </a:pPr>
              <a:r>
                <a:rPr lang="en-US" sz="1200" b="0" dirty="0">
                  <a:solidFill>
                    <a:srgbClr val="CCCCCC"/>
                  </a:solidFill>
                  <a:effectLst/>
                  <a:latin typeface="Menlo" panose="020B0609030804020204" pitchFamily="49" charset="0"/>
                </a:rPr>
                <a:t>	</a:t>
              </a:r>
              <a:r>
                <a:rPr lang="en-US" sz="1200" dirty="0" err="1">
                  <a:latin typeface="Calibri" panose="020F0502020204030204" pitchFamily="34" charset="0"/>
                  <a:cs typeface="Calibri" panose="020F0502020204030204" pitchFamily="34" charset="0"/>
                </a:rPr>
                <a:t>submit_button.grid</a:t>
              </a:r>
              <a:r>
                <a:rPr lang="en-US" sz="1200" dirty="0">
                  <a:latin typeface="Calibri" panose="020F0502020204030204" pitchFamily="34" charset="0"/>
                  <a:cs typeface="Calibri" panose="020F0502020204030204" pitchFamily="34" charset="0"/>
                </a:rPr>
                <a:t>(row=1, column=0)</a:t>
              </a:r>
            </a:p>
            <a:p>
              <a:pPr>
                <a:lnSpc>
                  <a:spcPts val="1350"/>
                </a:lnSpc>
              </a:pPr>
              <a:endParaRPr lang="en-US" sz="1200" dirty="0">
                <a:solidFill>
                  <a:srgbClr val="CCCCCC"/>
                </a:solidFill>
                <a:latin typeface="Calibri" panose="020F0502020204030204" pitchFamily="34" charset="0"/>
                <a:cs typeface="Calibri" panose="020F0502020204030204" pitchFamily="34" charset="0"/>
              </a:endParaRPr>
            </a:p>
            <a:p>
              <a:pPr>
                <a:lnSpc>
                  <a:spcPts val="1350"/>
                </a:lnSpc>
              </a:pPr>
              <a:r>
                <a:rPr lang="en-US" sz="1200" dirty="0">
                  <a:solidFill>
                    <a:srgbClr val="CCCCCC"/>
                  </a:solidFill>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root.bind</a:t>
              </a:r>
              <a:r>
                <a:rPr lang="en-US" sz="1200" dirty="0">
                  <a:latin typeface="Calibri" panose="020F0502020204030204" pitchFamily="34" charset="0"/>
                  <a:cs typeface="Calibri" panose="020F0502020204030204" pitchFamily="34" charset="0"/>
                </a:rPr>
                <a:t>(‘&lt;Return&gt;’, submit)</a:t>
              </a:r>
            </a:p>
            <a:p>
              <a:pPr>
                <a:lnSpc>
                  <a:spcPts val="1350"/>
                </a:lnSpc>
              </a:pPr>
              <a:endParaRPr lang="en-US"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root.mainloop</a:t>
              </a:r>
              <a:r>
                <a:rPr lang="en-US" sz="1200" dirty="0">
                  <a:latin typeface="Calibri" panose="020F0502020204030204" pitchFamily="34" charset="0"/>
                  <a:cs typeface="Calibri" panose="020F0502020204030204" pitchFamily="34" charset="0"/>
                </a:rPr>
                <a:t>()</a:t>
              </a:r>
            </a:p>
          </p:txBody>
        </p:sp>
        <p:sp>
          <p:nvSpPr>
            <p:cNvPr id="13" name="TextBox 12">
              <a:extLst>
                <a:ext uri="{FF2B5EF4-FFF2-40B4-BE49-F238E27FC236}">
                  <a16:creationId xmlns:a16="http://schemas.microsoft.com/office/drawing/2014/main" id="{4E74197A-8886-90C6-2859-FAA82B90545E}"/>
                </a:ext>
              </a:extLst>
            </p:cNvPr>
            <p:cNvSpPr txBox="1"/>
            <p:nvPr/>
          </p:nvSpPr>
          <p:spPr>
            <a:xfrm>
              <a:off x="2301630" y="4836048"/>
              <a:ext cx="2805296" cy="369332"/>
            </a:xfrm>
            <a:prstGeom prst="rect">
              <a:avLst/>
            </a:prstGeom>
            <a:grpFill/>
          </p:spPr>
          <p:txBody>
            <a:bodyPr wrap="square" rtlCol="0">
              <a:spAutoFit/>
            </a:bodyPr>
            <a:lstStyle/>
            <a:p>
              <a:r>
                <a:rPr lang="en-US" b="1" dirty="0" err="1"/>
                <a:t>my_first_tkinter_app.py</a:t>
              </a:r>
              <a:endParaRPr lang="en-US" b="1" dirty="0"/>
            </a:p>
          </p:txBody>
        </p:sp>
      </p:grpSp>
      <p:cxnSp>
        <p:nvCxnSpPr>
          <p:cNvPr id="20" name="Straight Arrow Connector 19">
            <a:extLst>
              <a:ext uri="{FF2B5EF4-FFF2-40B4-BE49-F238E27FC236}">
                <a16:creationId xmlns:a16="http://schemas.microsoft.com/office/drawing/2014/main" id="{5FCD0066-A3F2-E5A7-356D-B6C4DFE52F83}"/>
              </a:ext>
            </a:extLst>
          </p:cNvPr>
          <p:cNvCxnSpPr/>
          <p:nvPr/>
        </p:nvCxnSpPr>
        <p:spPr>
          <a:xfrm>
            <a:off x="8165707" y="2463294"/>
            <a:ext cx="3874952" cy="0"/>
          </a:xfrm>
          <a:prstGeom prst="straightConnector1">
            <a:avLst/>
          </a:prstGeom>
          <a:ln w="1905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4" name="TextBox 23">
            <a:extLst>
              <a:ext uri="{FF2B5EF4-FFF2-40B4-BE49-F238E27FC236}">
                <a16:creationId xmlns:a16="http://schemas.microsoft.com/office/drawing/2014/main" id="{B166B8E7-0EE0-E58C-D06C-D835E208C316}"/>
              </a:ext>
            </a:extLst>
          </p:cNvPr>
          <p:cNvSpPr txBox="1"/>
          <p:nvPr/>
        </p:nvSpPr>
        <p:spPr>
          <a:xfrm>
            <a:off x="9666987" y="2140422"/>
            <a:ext cx="807401" cy="276999"/>
          </a:xfrm>
          <a:prstGeom prst="rect">
            <a:avLst/>
          </a:prstGeom>
          <a:noFill/>
        </p:spPr>
        <p:txBody>
          <a:bodyPr wrap="none" rtlCol="0">
            <a:spAutoFit/>
          </a:bodyPr>
          <a:lstStyle/>
          <a:p>
            <a:r>
              <a:rPr lang="en-US" sz="1200" dirty="0"/>
              <a:t>450 pixels</a:t>
            </a:r>
          </a:p>
        </p:txBody>
      </p:sp>
      <p:pic>
        <p:nvPicPr>
          <p:cNvPr id="2" name="Picture 1">
            <a:extLst>
              <a:ext uri="{FF2B5EF4-FFF2-40B4-BE49-F238E27FC236}">
                <a16:creationId xmlns:a16="http://schemas.microsoft.com/office/drawing/2014/main" id="{84C97233-93CB-E5D7-1D67-EAC8C8144C0C}"/>
              </a:ext>
            </a:extLst>
          </p:cNvPr>
          <p:cNvPicPr>
            <a:picLocks noChangeAspect="1"/>
          </p:cNvPicPr>
          <p:nvPr/>
        </p:nvPicPr>
        <p:blipFill>
          <a:blip r:embed="rId2"/>
          <a:stretch>
            <a:fillRect/>
          </a:stretch>
        </p:blipFill>
        <p:spPr>
          <a:xfrm>
            <a:off x="8165705" y="2582049"/>
            <a:ext cx="3874953" cy="1950364"/>
          </a:xfrm>
          <a:prstGeom prst="rect">
            <a:avLst/>
          </a:prstGeom>
        </p:spPr>
      </p:pic>
      <p:cxnSp>
        <p:nvCxnSpPr>
          <p:cNvPr id="5" name="Straight Arrow Connector 4">
            <a:extLst>
              <a:ext uri="{FF2B5EF4-FFF2-40B4-BE49-F238E27FC236}">
                <a16:creationId xmlns:a16="http://schemas.microsoft.com/office/drawing/2014/main" id="{6984197F-95A1-BFA8-8DC2-16FF56B6C2BA}"/>
              </a:ext>
            </a:extLst>
          </p:cNvPr>
          <p:cNvCxnSpPr>
            <a:cxnSpLocks/>
          </p:cNvCxnSpPr>
          <p:nvPr/>
        </p:nvCxnSpPr>
        <p:spPr>
          <a:xfrm>
            <a:off x="7946647" y="2600270"/>
            <a:ext cx="0" cy="1964301"/>
          </a:xfrm>
          <a:prstGeom prst="straightConnector1">
            <a:avLst/>
          </a:prstGeom>
          <a:ln w="1905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6" name="TextBox 5">
            <a:extLst>
              <a:ext uri="{FF2B5EF4-FFF2-40B4-BE49-F238E27FC236}">
                <a16:creationId xmlns:a16="http://schemas.microsoft.com/office/drawing/2014/main" id="{B35BC451-5DC9-6243-B507-7E0439FCE047}"/>
              </a:ext>
            </a:extLst>
          </p:cNvPr>
          <p:cNvSpPr txBox="1"/>
          <p:nvPr/>
        </p:nvSpPr>
        <p:spPr>
          <a:xfrm rot="16200000">
            <a:off x="7404447" y="3443920"/>
            <a:ext cx="807401" cy="276999"/>
          </a:xfrm>
          <a:prstGeom prst="rect">
            <a:avLst/>
          </a:prstGeom>
          <a:noFill/>
        </p:spPr>
        <p:txBody>
          <a:bodyPr wrap="none" rtlCol="0">
            <a:spAutoFit/>
          </a:bodyPr>
          <a:lstStyle/>
          <a:p>
            <a:r>
              <a:rPr lang="en-US" sz="1200" dirty="0"/>
              <a:t>200 pixels</a:t>
            </a:r>
          </a:p>
        </p:txBody>
      </p:sp>
      <p:cxnSp>
        <p:nvCxnSpPr>
          <p:cNvPr id="7" name="Straight Arrow Connector 6">
            <a:extLst>
              <a:ext uri="{FF2B5EF4-FFF2-40B4-BE49-F238E27FC236}">
                <a16:creationId xmlns:a16="http://schemas.microsoft.com/office/drawing/2014/main" id="{19F80E0C-A310-D46D-DC91-ACE35810C793}"/>
              </a:ext>
            </a:extLst>
          </p:cNvPr>
          <p:cNvCxnSpPr>
            <a:cxnSpLocks/>
          </p:cNvCxnSpPr>
          <p:nvPr/>
        </p:nvCxnSpPr>
        <p:spPr>
          <a:xfrm>
            <a:off x="2503170" y="4114279"/>
            <a:ext cx="328803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EEAFD796-4BF5-2CCD-1190-DF9B92D8818D}"/>
              </a:ext>
            </a:extLst>
          </p:cNvPr>
          <p:cNvSpPr txBox="1"/>
          <p:nvPr/>
        </p:nvSpPr>
        <p:spPr>
          <a:xfrm>
            <a:off x="5791199" y="3960390"/>
            <a:ext cx="2105175" cy="738664"/>
          </a:xfrm>
          <a:prstGeom prst="rect">
            <a:avLst/>
          </a:prstGeom>
          <a:noFill/>
        </p:spPr>
        <p:txBody>
          <a:bodyPr wrap="square" rtlCol="0">
            <a:spAutoFit/>
          </a:bodyPr>
          <a:lstStyle/>
          <a:p>
            <a:r>
              <a:rPr lang="en-US" sz="1400" dirty="0"/>
              <a:t>Event handler, must always an argument. Here we name it as event.</a:t>
            </a:r>
          </a:p>
        </p:txBody>
      </p:sp>
      <p:cxnSp>
        <p:nvCxnSpPr>
          <p:cNvPr id="22" name="Straight Arrow Connector 21">
            <a:extLst>
              <a:ext uri="{FF2B5EF4-FFF2-40B4-BE49-F238E27FC236}">
                <a16:creationId xmlns:a16="http://schemas.microsoft.com/office/drawing/2014/main" id="{7D8A9B06-3272-92A1-9F9D-82C8987D26DF}"/>
              </a:ext>
            </a:extLst>
          </p:cNvPr>
          <p:cNvCxnSpPr>
            <a:cxnSpLocks/>
          </p:cNvCxnSpPr>
          <p:nvPr/>
        </p:nvCxnSpPr>
        <p:spPr>
          <a:xfrm>
            <a:off x="3116157" y="5384279"/>
            <a:ext cx="274955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6" name="TextBox 25">
            <a:extLst>
              <a:ext uri="{FF2B5EF4-FFF2-40B4-BE49-F238E27FC236}">
                <a16:creationId xmlns:a16="http://schemas.microsoft.com/office/drawing/2014/main" id="{C6D10D86-5EB3-187F-9F48-CE0741F74916}"/>
              </a:ext>
            </a:extLst>
          </p:cNvPr>
          <p:cNvSpPr txBox="1"/>
          <p:nvPr/>
        </p:nvSpPr>
        <p:spPr>
          <a:xfrm>
            <a:off x="5852161" y="5214813"/>
            <a:ext cx="2049156" cy="954107"/>
          </a:xfrm>
          <a:prstGeom prst="rect">
            <a:avLst/>
          </a:prstGeom>
          <a:noFill/>
        </p:spPr>
        <p:txBody>
          <a:bodyPr wrap="square" rtlCol="0">
            <a:spAutoFit/>
          </a:bodyPr>
          <a:lstStyle/>
          <a:p>
            <a:r>
              <a:rPr lang="en-US" sz="1400" dirty="0"/>
              <a:t>Whenever enter key is pressed in the root frame, calls the event handler</a:t>
            </a:r>
          </a:p>
        </p:txBody>
      </p:sp>
    </p:spTree>
    <p:extLst>
      <p:ext uri="{BB962C8B-B14F-4D97-AF65-F5344CB8AC3E}">
        <p14:creationId xmlns:p14="http://schemas.microsoft.com/office/powerpoint/2010/main" val="15680794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2341</TotalTime>
  <Words>1317</Words>
  <Application>Microsoft Macintosh PowerPoint</Application>
  <PresentationFormat>Widescreen</PresentationFormat>
  <Paragraphs>174</Paragraphs>
  <Slides>12</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Calibri Light</vt:lpstr>
      <vt:lpstr>Cambria</vt:lpstr>
      <vt:lpstr>Cambria Math</vt:lpstr>
      <vt:lpstr>Courier New</vt:lpstr>
      <vt:lpstr>Menlo</vt:lpstr>
      <vt:lpstr>Wingdings</vt:lpstr>
      <vt:lpstr>Office Theme</vt:lpstr>
      <vt:lpstr>EN.540.635 Software Carpentry  Lecture 9 Building Graphical User Interface with TKinter</vt:lpstr>
      <vt:lpstr>Python’s Turtle</vt:lpstr>
      <vt:lpstr>Event Handling</vt:lpstr>
      <vt:lpstr>What is TKinter</vt:lpstr>
      <vt:lpstr>What is TKinter</vt:lpstr>
      <vt:lpstr>Your First Tkinter Application</vt:lpstr>
      <vt:lpstr>Tkinter widgets</vt:lpstr>
      <vt:lpstr>Adding widgets to the GUI</vt:lpstr>
      <vt:lpstr> Adding Buttons … </vt:lpstr>
      <vt:lpstr> Writing Tkinter Application Using Classes</vt:lpstr>
      <vt:lpstr>Some Examples of Applications Using Tkinter</vt:lpstr>
      <vt:lpstr>Some Examples of Applications Using Tkinter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EN.540.635 Software Carpentry  Lecture # This is the Title of the Lecture</dc:title>
  <dc:creator>Isaiah Chen</dc:creator>
  <cp:lastModifiedBy>Nikhil Kumar Thota</cp:lastModifiedBy>
  <cp:revision>37</cp:revision>
  <dcterms:created xsi:type="dcterms:W3CDTF">2020-01-08T21:03:57Z</dcterms:created>
  <dcterms:modified xsi:type="dcterms:W3CDTF">2024-10-24T21:20:36Z</dcterms:modified>
</cp:coreProperties>
</file>